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2"/>
    <p:sldMasterId id="2147483667" r:id="rId3"/>
    <p:sldMasterId id="2147483679" r:id="rId4"/>
    <p:sldMasterId id="2147483691" r:id="rId5"/>
  </p:sldMasterIdLst>
  <p:notesMasterIdLst>
    <p:notesMasterId r:id="rId27"/>
  </p:notesMasterIdLst>
  <p:sldIdLst>
    <p:sldId id="279" r:id="rId6"/>
    <p:sldId id="284" r:id="rId7"/>
    <p:sldId id="256" r:id="rId8"/>
    <p:sldId id="280" r:id="rId9"/>
    <p:sldId id="260" r:id="rId10"/>
    <p:sldId id="261" r:id="rId11"/>
    <p:sldId id="281" r:id="rId12"/>
    <p:sldId id="282" r:id="rId13"/>
    <p:sldId id="283" r:id="rId14"/>
    <p:sldId id="267" r:id="rId15"/>
    <p:sldId id="268" r:id="rId16"/>
    <p:sldId id="269" r:id="rId17"/>
    <p:sldId id="270" r:id="rId18"/>
    <p:sldId id="271" r:id="rId19"/>
    <p:sldId id="272" r:id="rId20"/>
    <p:sldId id="274" r:id="rId21"/>
    <p:sldId id="275" r:id="rId22"/>
    <p:sldId id="276" r:id="rId23"/>
    <p:sldId id="277" r:id="rId24"/>
    <p:sldId id="278" r:id="rId25"/>
    <p:sldId id="258" r:id="rId26"/>
  </p:sldIdLst>
  <p:sldSz cx="9144000" cy="6858000" type="screen4x3"/>
  <p:notesSz cx="6858000" cy="9144000"/>
  <p:defaultTextStyle>
    <a:lvl1pPr defTabSz="449262">
      <a:defRPr sz="2400">
        <a:latin typeface="Franklin Gothic Book"/>
        <a:ea typeface="Franklin Gothic Book"/>
        <a:cs typeface="Franklin Gothic Book"/>
        <a:sym typeface="Franklin Gothic Book"/>
      </a:defRPr>
    </a:lvl1pPr>
    <a:lvl2pPr indent="457200" defTabSz="449262">
      <a:defRPr sz="2400">
        <a:latin typeface="Franklin Gothic Book"/>
        <a:ea typeface="Franklin Gothic Book"/>
        <a:cs typeface="Franklin Gothic Book"/>
        <a:sym typeface="Franklin Gothic Book"/>
      </a:defRPr>
    </a:lvl2pPr>
    <a:lvl3pPr indent="914400" defTabSz="449262">
      <a:defRPr sz="2400">
        <a:latin typeface="Franklin Gothic Book"/>
        <a:ea typeface="Franklin Gothic Book"/>
        <a:cs typeface="Franklin Gothic Book"/>
        <a:sym typeface="Franklin Gothic Book"/>
      </a:defRPr>
    </a:lvl3pPr>
    <a:lvl4pPr indent="1371600" defTabSz="449262">
      <a:defRPr sz="2400">
        <a:latin typeface="Franklin Gothic Book"/>
        <a:ea typeface="Franklin Gothic Book"/>
        <a:cs typeface="Franklin Gothic Book"/>
        <a:sym typeface="Franklin Gothic Book"/>
      </a:defRPr>
    </a:lvl4pPr>
    <a:lvl5pPr indent="1828800" defTabSz="449262">
      <a:defRPr sz="2400">
        <a:latin typeface="Franklin Gothic Book"/>
        <a:ea typeface="Franklin Gothic Book"/>
        <a:cs typeface="Franklin Gothic Book"/>
        <a:sym typeface="Franklin Gothic Book"/>
      </a:defRPr>
    </a:lvl5pPr>
    <a:lvl6pPr defTabSz="449262">
      <a:defRPr sz="2400">
        <a:latin typeface="Franklin Gothic Book"/>
        <a:ea typeface="Franklin Gothic Book"/>
        <a:cs typeface="Franklin Gothic Book"/>
        <a:sym typeface="Franklin Gothic Book"/>
      </a:defRPr>
    </a:lvl6pPr>
    <a:lvl7pPr defTabSz="449262">
      <a:defRPr sz="2400">
        <a:latin typeface="Franklin Gothic Book"/>
        <a:ea typeface="Franklin Gothic Book"/>
        <a:cs typeface="Franklin Gothic Book"/>
        <a:sym typeface="Franklin Gothic Book"/>
      </a:defRPr>
    </a:lvl7pPr>
    <a:lvl8pPr defTabSz="449262">
      <a:defRPr sz="2400">
        <a:latin typeface="Franklin Gothic Book"/>
        <a:ea typeface="Franklin Gothic Book"/>
        <a:cs typeface="Franklin Gothic Book"/>
        <a:sym typeface="Franklin Gothic Book"/>
      </a:defRPr>
    </a:lvl8pPr>
    <a:lvl9pPr defTabSz="449262">
      <a:defRPr sz="2400">
        <a:latin typeface="Franklin Gothic Book"/>
        <a:ea typeface="Franklin Gothic Book"/>
        <a:cs typeface="Franklin Gothic Book"/>
        <a:sym typeface="Franklin Gothic Book"/>
      </a:defRPr>
    </a:lvl9pPr>
  </p:defaultTextStyle>
  <p:modifyVerifier cryptProviderType="rsaFull" cryptAlgorithmClass="hash" cryptAlgorithmType="typeAny" cryptAlgorithmSid="4" spinCount="100000" saltData="2OrmXJmSxWUJgLxJ8RDV8w==" hashData="HFPlWn0NPJq/x1RSIA+ieqX6ONQ="/>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15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1" name="Shape 3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417537649"/>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9pPr>
          </a:lstStyle>
          <a:p>
            <a:fld id="{27F1ABAC-6283-494A-81DF-7E3AE3FB14C4}" type="slidenum">
              <a:rPr lang="fr-FR" sz="1200">
                <a:solidFill>
                  <a:srgbClr val="000000"/>
                </a:solidFill>
              </a:rPr>
              <a:pPr/>
              <a:t>7</a:t>
            </a:fld>
            <a:endParaRPr lang="fr-FR" sz="1200">
              <a:solidFill>
                <a:srgbClr val="000000"/>
              </a:solidFill>
            </a:endParaRPr>
          </a:p>
        </p:txBody>
      </p:sp>
      <p:sp>
        <p:nvSpPr>
          <p:cNvPr id="440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4036"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9pPr>
          </a:lstStyle>
          <a:p>
            <a:fld id="{27F1ABAC-6283-494A-81DF-7E3AE3FB14C4}" type="slidenum">
              <a:rPr lang="fr-FR" sz="1200">
                <a:solidFill>
                  <a:srgbClr val="000000"/>
                </a:solidFill>
              </a:rPr>
              <a:pPr/>
              <a:t>8</a:t>
            </a:fld>
            <a:endParaRPr lang="fr-FR" sz="1200">
              <a:solidFill>
                <a:srgbClr val="000000"/>
              </a:solidFill>
            </a:endParaRPr>
          </a:p>
        </p:txBody>
      </p:sp>
      <p:sp>
        <p:nvSpPr>
          <p:cNvPr id="440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4036"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9pPr>
          </a:lstStyle>
          <a:p>
            <a:fld id="{27F1ABAC-6283-494A-81DF-7E3AE3FB14C4}" type="slidenum">
              <a:rPr lang="fr-FR" sz="1200">
                <a:solidFill>
                  <a:srgbClr val="000000"/>
                </a:solidFill>
              </a:rPr>
              <a:pPr/>
              <a:t>9</a:t>
            </a:fld>
            <a:endParaRPr lang="fr-FR" sz="1200">
              <a:solidFill>
                <a:srgbClr val="000000"/>
              </a:solidFill>
            </a:endParaRPr>
          </a:p>
        </p:txBody>
      </p:sp>
      <p:sp>
        <p:nvSpPr>
          <p:cNvPr id="440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4036"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7" name="image.png"/>
          <p:cNvPicPr/>
          <p:nvPr/>
        </p:nvPicPr>
        <p:blipFill>
          <a:blip r:embed="rId2">
            <a:extLst/>
          </a:blip>
          <a:srcRect r="12329"/>
          <a:stretch>
            <a:fillRect/>
          </a:stretch>
        </p:blipFill>
        <p:spPr>
          <a:xfrm>
            <a:off x="0" y="0"/>
            <a:ext cx="9144001" cy="1266825"/>
          </a:xfrm>
          <a:prstGeom prst="rect">
            <a:avLst/>
          </a:prstGeom>
          <a:ln w="12700">
            <a:miter lim="400000"/>
          </a:ln>
        </p:spPr>
      </p:pic>
      <p:sp>
        <p:nvSpPr>
          <p:cNvPr id="8" name="Shape 8"/>
          <p:cNvSpPr>
            <a:spLocks noGrp="1"/>
          </p:cNvSpPr>
          <p:nvPr>
            <p:ph type="sldNum" sz="quarter" idx="2"/>
          </p:nvPr>
        </p:nvSpPr>
        <p:spPr>
          <a:xfrm>
            <a:off x="8229600" y="6477000"/>
            <a:ext cx="760413" cy="347600"/>
          </a:xfrm>
          <a:prstGeom prst="rect">
            <a:avLst/>
          </a:prstGeom>
        </p:spPr>
        <p:txBody>
          <a:bodyPr/>
          <a:lstStyle>
            <a:lvl1pPr algn="l">
              <a:defRPr sz="1800">
                <a:solidFill>
                  <a:srgbClr val="000000"/>
                </a:solidFill>
              </a:defRPr>
            </a:lvl1pPr>
          </a:lstStyle>
          <a:p>
            <a:pPr lvl="0"/>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8"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9" name="Rectangle 6"/>
          <p:cNvSpPr>
            <a:spLocks noGrp="1" noChangeArrowheads="1"/>
          </p:cNvSpPr>
          <p:nvPr>
            <p:ph type="sldNum" sz="quarter" idx="12"/>
          </p:nvPr>
        </p:nvSpPr>
        <p:spPr/>
        <p:txBody>
          <a:bodyPr/>
          <a:lstStyle>
            <a:lvl1pPr>
              <a:defRPr>
                <a:solidFill>
                  <a:srgbClr val="000000"/>
                </a:solidFill>
              </a:defRPr>
            </a:lvl1pPr>
          </a:lstStyle>
          <a:p>
            <a:pPr>
              <a:defRPr/>
            </a:pPr>
            <a:fld id="{87DC4D29-7DB9-344D-BBF7-76811F0CF4B2}" type="slidenum">
              <a:rPr lang="fr-FR"/>
              <a:pPr>
                <a:defRPr/>
              </a:pPr>
              <a:t>‹N°›</a:t>
            </a:fld>
            <a:endParaRPr lang="fr-FR"/>
          </a:p>
        </p:txBody>
      </p:sp>
    </p:spTree>
    <p:extLst>
      <p:ext uri="{BB962C8B-B14F-4D97-AF65-F5344CB8AC3E}">
        <p14:creationId xmlns:p14="http://schemas.microsoft.com/office/powerpoint/2010/main" val="324964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4"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5" name="Rectangle 6"/>
          <p:cNvSpPr>
            <a:spLocks noGrp="1" noChangeArrowheads="1"/>
          </p:cNvSpPr>
          <p:nvPr>
            <p:ph type="sldNum" sz="quarter" idx="12"/>
          </p:nvPr>
        </p:nvSpPr>
        <p:spPr/>
        <p:txBody>
          <a:bodyPr/>
          <a:lstStyle>
            <a:lvl1pPr>
              <a:defRPr>
                <a:solidFill>
                  <a:srgbClr val="000000"/>
                </a:solidFill>
              </a:defRPr>
            </a:lvl1pPr>
          </a:lstStyle>
          <a:p>
            <a:pPr>
              <a:defRPr/>
            </a:pPr>
            <a:fld id="{064C8F88-2614-564B-A7B8-6423A93CD158}" type="slidenum">
              <a:rPr lang="fr-FR"/>
              <a:pPr>
                <a:defRPr/>
              </a:pPr>
              <a:t>‹N°›</a:t>
            </a:fld>
            <a:endParaRPr lang="fr-FR"/>
          </a:p>
        </p:txBody>
      </p:sp>
    </p:spTree>
    <p:extLst>
      <p:ext uri="{BB962C8B-B14F-4D97-AF65-F5344CB8AC3E}">
        <p14:creationId xmlns:p14="http://schemas.microsoft.com/office/powerpoint/2010/main" val="3736622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3"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4" name="Rectangle 6"/>
          <p:cNvSpPr>
            <a:spLocks noGrp="1" noChangeArrowheads="1"/>
          </p:cNvSpPr>
          <p:nvPr>
            <p:ph type="sldNum" sz="quarter" idx="12"/>
          </p:nvPr>
        </p:nvSpPr>
        <p:spPr/>
        <p:txBody>
          <a:bodyPr/>
          <a:lstStyle>
            <a:lvl1pPr>
              <a:defRPr>
                <a:solidFill>
                  <a:srgbClr val="000000"/>
                </a:solidFill>
              </a:defRPr>
            </a:lvl1pPr>
          </a:lstStyle>
          <a:p>
            <a:pPr>
              <a:defRPr/>
            </a:pPr>
            <a:fld id="{19352A88-F479-FC47-9AF0-0645BD88DEC3}" type="slidenum">
              <a:rPr lang="fr-FR"/>
              <a:pPr>
                <a:defRPr/>
              </a:pPr>
              <a:t>‹N°›</a:t>
            </a:fld>
            <a:endParaRPr lang="fr-FR"/>
          </a:p>
        </p:txBody>
      </p:sp>
    </p:spTree>
    <p:extLst>
      <p:ext uri="{BB962C8B-B14F-4D97-AF65-F5344CB8AC3E}">
        <p14:creationId xmlns:p14="http://schemas.microsoft.com/office/powerpoint/2010/main" val="2336159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6"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5CD0F2EF-12A7-FE4F-982D-F26C1D651B92}" type="slidenum">
              <a:rPr lang="fr-FR"/>
              <a:pPr>
                <a:defRPr/>
              </a:pPr>
              <a:t>‹N°›</a:t>
            </a:fld>
            <a:endParaRPr lang="fr-FR"/>
          </a:p>
        </p:txBody>
      </p:sp>
    </p:spTree>
    <p:extLst>
      <p:ext uri="{BB962C8B-B14F-4D97-AF65-F5344CB8AC3E}">
        <p14:creationId xmlns:p14="http://schemas.microsoft.com/office/powerpoint/2010/main" val="202403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Faire glisser l'image vers l'espace réservé ou cliquer sur l'icône pour l'ajouter</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6"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6BC929D1-1D85-A144-AACC-E077603B58DD}" type="slidenum">
              <a:rPr lang="fr-FR"/>
              <a:pPr>
                <a:defRPr/>
              </a:pPr>
              <a:t>‹N°›</a:t>
            </a:fld>
            <a:endParaRPr lang="fr-FR"/>
          </a:p>
        </p:txBody>
      </p:sp>
    </p:spTree>
    <p:extLst>
      <p:ext uri="{BB962C8B-B14F-4D97-AF65-F5344CB8AC3E}">
        <p14:creationId xmlns:p14="http://schemas.microsoft.com/office/powerpoint/2010/main" val="2897795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E6C59466-004A-E64F-B400-FAE5280CF46A}" type="slidenum">
              <a:rPr lang="fr-FR"/>
              <a:pPr>
                <a:defRPr/>
              </a:pPr>
              <a:t>‹N°›</a:t>
            </a:fld>
            <a:endParaRPr lang="fr-FR"/>
          </a:p>
        </p:txBody>
      </p:sp>
    </p:spTree>
    <p:extLst>
      <p:ext uri="{BB962C8B-B14F-4D97-AF65-F5344CB8AC3E}">
        <p14:creationId xmlns:p14="http://schemas.microsoft.com/office/powerpoint/2010/main" val="257378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797B022C-B6E5-764D-BB7B-4C1AC5E6027F}" type="slidenum">
              <a:rPr lang="fr-FR"/>
              <a:pPr>
                <a:defRPr/>
              </a:pPr>
              <a:t>‹N°›</a:t>
            </a:fld>
            <a:endParaRPr lang="fr-FR"/>
          </a:p>
        </p:txBody>
      </p:sp>
    </p:spTree>
    <p:extLst>
      <p:ext uri="{BB962C8B-B14F-4D97-AF65-F5344CB8AC3E}">
        <p14:creationId xmlns:p14="http://schemas.microsoft.com/office/powerpoint/2010/main" val="1226657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Rectangle 2"/>
          <p:cNvSpPr>
            <a:spLocks noGrp="1" noChangeArrowheads="1"/>
          </p:cNvSpPr>
          <p:nvPr>
            <p:ph type="dt" idx="10"/>
          </p:nvPr>
        </p:nvSpPr>
        <p:spPr>
          <a:ln/>
        </p:spPr>
        <p:txBody>
          <a:bodyPr/>
          <a:lstStyle>
            <a:lvl1pPr>
              <a:defRPr/>
            </a:lvl1pPr>
          </a:lstStyle>
          <a:p>
            <a:pPr>
              <a:defRPr/>
            </a:pPr>
            <a:endParaRPr lang="fr-FR" altLang="fr-FR"/>
          </a:p>
        </p:txBody>
      </p:sp>
      <p:sp>
        <p:nvSpPr>
          <p:cNvPr id="5" name="Rectangle 4"/>
          <p:cNvSpPr>
            <a:spLocks noGrp="1" noChangeArrowheads="1"/>
          </p:cNvSpPr>
          <p:nvPr>
            <p:ph type="sldNum" idx="11"/>
          </p:nvPr>
        </p:nvSpPr>
        <p:spPr>
          <a:ln/>
        </p:spPr>
        <p:txBody>
          <a:bodyPr/>
          <a:lstStyle>
            <a:lvl1pPr>
              <a:defRPr/>
            </a:lvl1pPr>
          </a:lstStyle>
          <a:p>
            <a:pPr>
              <a:defRPr/>
            </a:pPr>
            <a:fld id="{9CDE9A74-2F0C-461D-8712-ADFD3BC00B1C}" type="slidenum">
              <a:rPr lang="fr-FR"/>
              <a:pPr>
                <a:defRPr/>
              </a:pPr>
              <a:t>‹N°›</a:t>
            </a:fld>
            <a:endParaRPr lang="fr-FR"/>
          </a:p>
        </p:txBody>
      </p:sp>
    </p:spTree>
    <p:extLst>
      <p:ext uri="{BB962C8B-B14F-4D97-AF65-F5344CB8AC3E}">
        <p14:creationId xmlns:p14="http://schemas.microsoft.com/office/powerpoint/2010/main" val="273162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dt" idx="10"/>
          </p:nvPr>
        </p:nvSpPr>
        <p:spPr>
          <a:ln/>
        </p:spPr>
        <p:txBody>
          <a:bodyPr/>
          <a:lstStyle>
            <a:lvl1pPr>
              <a:defRPr/>
            </a:lvl1pPr>
          </a:lstStyle>
          <a:p>
            <a:pPr>
              <a:defRPr/>
            </a:pPr>
            <a:endParaRPr lang="fr-FR" altLang="fr-FR"/>
          </a:p>
        </p:txBody>
      </p:sp>
      <p:sp>
        <p:nvSpPr>
          <p:cNvPr id="5" name="Rectangle 4"/>
          <p:cNvSpPr>
            <a:spLocks noGrp="1" noChangeArrowheads="1"/>
          </p:cNvSpPr>
          <p:nvPr>
            <p:ph type="sldNum" idx="11"/>
          </p:nvPr>
        </p:nvSpPr>
        <p:spPr>
          <a:ln/>
        </p:spPr>
        <p:txBody>
          <a:bodyPr/>
          <a:lstStyle>
            <a:lvl1pPr>
              <a:defRPr/>
            </a:lvl1pPr>
          </a:lstStyle>
          <a:p>
            <a:pPr>
              <a:defRPr/>
            </a:pPr>
            <a:fld id="{073BA0BF-4AE6-4153-A72B-3DE9F73496F6}" type="slidenum">
              <a:rPr lang="fr-FR"/>
              <a:pPr>
                <a:defRPr/>
              </a:pPr>
              <a:t>‹N°›</a:t>
            </a:fld>
            <a:endParaRPr lang="fr-FR"/>
          </a:p>
        </p:txBody>
      </p:sp>
    </p:spTree>
    <p:extLst>
      <p:ext uri="{BB962C8B-B14F-4D97-AF65-F5344CB8AC3E}">
        <p14:creationId xmlns:p14="http://schemas.microsoft.com/office/powerpoint/2010/main" val="3306398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a:prstGeom prst="rect">
            <a:avLst/>
          </a:prstGeo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2"/>
          <p:cNvSpPr>
            <a:spLocks noGrp="1" noChangeArrowheads="1"/>
          </p:cNvSpPr>
          <p:nvPr>
            <p:ph type="dt" idx="10"/>
          </p:nvPr>
        </p:nvSpPr>
        <p:spPr>
          <a:ln/>
        </p:spPr>
        <p:txBody>
          <a:bodyPr/>
          <a:lstStyle>
            <a:lvl1pPr>
              <a:defRPr/>
            </a:lvl1pPr>
          </a:lstStyle>
          <a:p>
            <a:pPr>
              <a:defRPr/>
            </a:pPr>
            <a:endParaRPr lang="fr-FR" altLang="fr-FR"/>
          </a:p>
        </p:txBody>
      </p:sp>
      <p:sp>
        <p:nvSpPr>
          <p:cNvPr id="5" name="Rectangle 4"/>
          <p:cNvSpPr>
            <a:spLocks noGrp="1" noChangeArrowheads="1"/>
          </p:cNvSpPr>
          <p:nvPr>
            <p:ph type="sldNum" idx="11"/>
          </p:nvPr>
        </p:nvSpPr>
        <p:spPr>
          <a:ln/>
        </p:spPr>
        <p:txBody>
          <a:bodyPr/>
          <a:lstStyle>
            <a:lvl1pPr>
              <a:defRPr/>
            </a:lvl1pPr>
          </a:lstStyle>
          <a:p>
            <a:pPr>
              <a:defRPr/>
            </a:pPr>
            <a:fld id="{750674E1-A161-4B60-AA7D-B6AB98A04B09}" type="slidenum">
              <a:rPr lang="fr-FR"/>
              <a:pPr>
                <a:defRPr/>
              </a:pPr>
              <a:t>‹N°›</a:t>
            </a:fld>
            <a:endParaRPr lang="fr-FR"/>
          </a:p>
        </p:txBody>
      </p:sp>
    </p:spTree>
    <p:extLst>
      <p:ext uri="{BB962C8B-B14F-4D97-AF65-F5344CB8AC3E}">
        <p14:creationId xmlns:p14="http://schemas.microsoft.com/office/powerpoint/2010/main" val="3130052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 name="Shape 10"/>
          <p:cNvSpPr>
            <a:spLocks noGrp="1"/>
          </p:cNvSpPr>
          <p:nvPr>
            <p:ph type="body" idx="1"/>
          </p:nvPr>
        </p:nvSpPr>
        <p:spPr>
          <a:prstGeom prst="rect">
            <a:avLst/>
          </a:prstGeom>
        </p:spPr>
        <p:txBody>
          <a:bodyPr/>
          <a:lstStyle/>
          <a:p>
            <a:pPr lvl="0">
              <a:defRPr sz="1800">
                <a:solidFill>
                  <a:srgbClr val="000000"/>
                </a:solidFill>
              </a:defRPr>
            </a:pPr>
            <a:r>
              <a:rPr sz="3200">
                <a:solidFill>
                  <a:srgbClr val="4E3B30"/>
                </a:solidFill>
              </a:rPr>
              <a:t>Texte niveau 1</a:t>
            </a:r>
          </a:p>
          <a:p>
            <a:pPr lvl="1">
              <a:defRPr sz="1800">
                <a:solidFill>
                  <a:srgbClr val="000000"/>
                </a:solidFill>
              </a:defRPr>
            </a:pPr>
            <a:r>
              <a:rPr sz="3200">
                <a:solidFill>
                  <a:srgbClr val="4E3B30"/>
                </a:solidFill>
              </a:rPr>
              <a:t>Texte niveau 2</a:t>
            </a:r>
          </a:p>
          <a:p>
            <a:pPr lvl="2">
              <a:defRPr sz="1800">
                <a:solidFill>
                  <a:srgbClr val="000000"/>
                </a:solidFill>
              </a:defRPr>
            </a:pPr>
            <a:r>
              <a:rPr sz="3200">
                <a:solidFill>
                  <a:srgbClr val="4E3B30"/>
                </a:solidFill>
              </a:rPr>
              <a:t>Texte niveau 3</a:t>
            </a:r>
          </a:p>
          <a:p>
            <a:pPr lvl="3">
              <a:defRPr sz="1800">
                <a:solidFill>
                  <a:srgbClr val="000000"/>
                </a:solidFill>
              </a:defRPr>
            </a:pPr>
            <a:r>
              <a:rPr sz="3200">
                <a:solidFill>
                  <a:srgbClr val="4E3B30"/>
                </a:solidFill>
              </a:rPr>
              <a:t>Texte niveau 4</a:t>
            </a:r>
          </a:p>
          <a:p>
            <a:pPr lvl="4">
              <a:defRPr sz="1800">
                <a:solidFill>
                  <a:srgbClr val="000000"/>
                </a:solidFill>
              </a:defRPr>
            </a:pPr>
            <a:r>
              <a:rPr sz="3200">
                <a:solidFill>
                  <a:srgbClr val="4E3B30"/>
                </a:solidFill>
              </a:rPr>
              <a:t>Texte niveau 5</a:t>
            </a:r>
          </a:p>
        </p:txBody>
      </p:sp>
      <p:sp>
        <p:nvSpPr>
          <p:cNvPr id="11" name="Shape 11"/>
          <p:cNvSpPr>
            <a:spLocks noGrp="1"/>
          </p:cNvSpPr>
          <p:nvPr>
            <p:ph type="sldNum" sz="quarter" idx="2"/>
          </p:nvPr>
        </p:nvSpPr>
        <p:spPr>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304800" y="1554163"/>
            <a:ext cx="4265613" cy="452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22813" y="1554163"/>
            <a:ext cx="4267200" cy="452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
          <p:cNvSpPr>
            <a:spLocks noGrp="1" noChangeArrowheads="1"/>
          </p:cNvSpPr>
          <p:nvPr>
            <p:ph type="dt" idx="10"/>
          </p:nvPr>
        </p:nvSpPr>
        <p:spPr>
          <a:ln/>
        </p:spPr>
        <p:txBody>
          <a:bodyPr/>
          <a:lstStyle>
            <a:lvl1pPr>
              <a:defRPr/>
            </a:lvl1pPr>
          </a:lstStyle>
          <a:p>
            <a:pPr>
              <a:defRPr/>
            </a:pPr>
            <a:endParaRPr lang="fr-FR" altLang="fr-FR"/>
          </a:p>
        </p:txBody>
      </p:sp>
      <p:sp>
        <p:nvSpPr>
          <p:cNvPr id="6" name="Rectangle 4"/>
          <p:cNvSpPr>
            <a:spLocks noGrp="1" noChangeArrowheads="1"/>
          </p:cNvSpPr>
          <p:nvPr>
            <p:ph type="sldNum" idx="11"/>
          </p:nvPr>
        </p:nvSpPr>
        <p:spPr>
          <a:ln/>
        </p:spPr>
        <p:txBody>
          <a:bodyPr/>
          <a:lstStyle>
            <a:lvl1pPr>
              <a:defRPr/>
            </a:lvl1pPr>
          </a:lstStyle>
          <a:p>
            <a:pPr>
              <a:defRPr/>
            </a:pPr>
            <a:fld id="{6FEF51F8-13B4-401E-A98E-40E09ED5C502}" type="slidenum">
              <a:rPr lang="fr-FR"/>
              <a:pPr>
                <a:defRPr/>
              </a:pPr>
              <a:t>‹N°›</a:t>
            </a:fld>
            <a:endParaRPr lang="fr-FR"/>
          </a:p>
        </p:txBody>
      </p:sp>
    </p:spTree>
    <p:extLst>
      <p:ext uri="{BB962C8B-B14F-4D97-AF65-F5344CB8AC3E}">
        <p14:creationId xmlns:p14="http://schemas.microsoft.com/office/powerpoint/2010/main" val="2471567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a:prstGeom prst="rect">
            <a:avLst/>
          </a:prstGeo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
          <p:cNvSpPr>
            <a:spLocks noGrp="1" noChangeArrowheads="1"/>
          </p:cNvSpPr>
          <p:nvPr>
            <p:ph type="dt" idx="10"/>
          </p:nvPr>
        </p:nvSpPr>
        <p:spPr>
          <a:ln/>
        </p:spPr>
        <p:txBody>
          <a:bodyPr/>
          <a:lstStyle>
            <a:lvl1pPr>
              <a:defRPr/>
            </a:lvl1pPr>
          </a:lstStyle>
          <a:p>
            <a:pPr>
              <a:defRPr/>
            </a:pPr>
            <a:endParaRPr lang="fr-FR" altLang="fr-FR"/>
          </a:p>
        </p:txBody>
      </p:sp>
      <p:sp>
        <p:nvSpPr>
          <p:cNvPr id="8" name="Rectangle 4"/>
          <p:cNvSpPr>
            <a:spLocks noGrp="1" noChangeArrowheads="1"/>
          </p:cNvSpPr>
          <p:nvPr>
            <p:ph type="sldNum" idx="11"/>
          </p:nvPr>
        </p:nvSpPr>
        <p:spPr>
          <a:ln/>
        </p:spPr>
        <p:txBody>
          <a:bodyPr/>
          <a:lstStyle>
            <a:lvl1pPr>
              <a:defRPr/>
            </a:lvl1pPr>
          </a:lstStyle>
          <a:p>
            <a:pPr>
              <a:defRPr/>
            </a:pPr>
            <a:fld id="{71B7A475-633E-425A-B3BB-DBBA44054029}" type="slidenum">
              <a:rPr lang="fr-FR"/>
              <a:pPr>
                <a:defRPr/>
              </a:pPr>
              <a:t>‹N°›</a:t>
            </a:fld>
            <a:endParaRPr lang="fr-FR"/>
          </a:p>
        </p:txBody>
      </p:sp>
    </p:spTree>
    <p:extLst>
      <p:ext uri="{BB962C8B-B14F-4D97-AF65-F5344CB8AC3E}">
        <p14:creationId xmlns:p14="http://schemas.microsoft.com/office/powerpoint/2010/main" val="1420782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Rectangle 2"/>
          <p:cNvSpPr>
            <a:spLocks noGrp="1" noChangeArrowheads="1"/>
          </p:cNvSpPr>
          <p:nvPr>
            <p:ph type="dt" idx="10"/>
          </p:nvPr>
        </p:nvSpPr>
        <p:spPr>
          <a:ln/>
        </p:spPr>
        <p:txBody>
          <a:bodyPr/>
          <a:lstStyle>
            <a:lvl1pPr>
              <a:defRPr/>
            </a:lvl1pPr>
          </a:lstStyle>
          <a:p>
            <a:pPr>
              <a:defRPr/>
            </a:pPr>
            <a:endParaRPr lang="fr-FR" altLang="fr-FR"/>
          </a:p>
        </p:txBody>
      </p:sp>
      <p:sp>
        <p:nvSpPr>
          <p:cNvPr id="4" name="Rectangle 4"/>
          <p:cNvSpPr>
            <a:spLocks noGrp="1" noChangeArrowheads="1"/>
          </p:cNvSpPr>
          <p:nvPr>
            <p:ph type="sldNum" idx="11"/>
          </p:nvPr>
        </p:nvSpPr>
        <p:spPr>
          <a:ln/>
        </p:spPr>
        <p:txBody>
          <a:bodyPr/>
          <a:lstStyle>
            <a:lvl1pPr>
              <a:defRPr/>
            </a:lvl1pPr>
          </a:lstStyle>
          <a:p>
            <a:pPr>
              <a:defRPr/>
            </a:pPr>
            <a:fld id="{F8CE641A-BBC7-4B89-A159-8CB8E0237AE7}" type="slidenum">
              <a:rPr lang="fr-FR"/>
              <a:pPr>
                <a:defRPr/>
              </a:pPr>
              <a:t>‹N°›</a:t>
            </a:fld>
            <a:endParaRPr lang="fr-FR"/>
          </a:p>
        </p:txBody>
      </p:sp>
    </p:spTree>
    <p:extLst>
      <p:ext uri="{BB962C8B-B14F-4D97-AF65-F5344CB8AC3E}">
        <p14:creationId xmlns:p14="http://schemas.microsoft.com/office/powerpoint/2010/main" val="29555246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
          <p:cNvSpPr>
            <a:spLocks noGrp="1" noChangeArrowheads="1"/>
          </p:cNvSpPr>
          <p:nvPr>
            <p:ph type="dt" idx="10"/>
          </p:nvPr>
        </p:nvSpPr>
        <p:spPr>
          <a:ln/>
        </p:spPr>
        <p:txBody>
          <a:bodyPr/>
          <a:lstStyle>
            <a:lvl1pPr>
              <a:defRPr/>
            </a:lvl1pPr>
          </a:lstStyle>
          <a:p>
            <a:pPr>
              <a:defRPr/>
            </a:pPr>
            <a:endParaRPr lang="fr-FR" altLang="fr-FR"/>
          </a:p>
        </p:txBody>
      </p:sp>
      <p:sp>
        <p:nvSpPr>
          <p:cNvPr id="3" name="Rectangle 4"/>
          <p:cNvSpPr>
            <a:spLocks noGrp="1" noChangeArrowheads="1"/>
          </p:cNvSpPr>
          <p:nvPr>
            <p:ph type="sldNum" idx="11"/>
          </p:nvPr>
        </p:nvSpPr>
        <p:spPr>
          <a:ln/>
        </p:spPr>
        <p:txBody>
          <a:bodyPr/>
          <a:lstStyle>
            <a:lvl1pPr>
              <a:defRPr/>
            </a:lvl1pPr>
          </a:lstStyle>
          <a:p>
            <a:pPr>
              <a:defRPr/>
            </a:pPr>
            <a:fld id="{74D12EF6-4A16-43DA-8501-B4F27934F610}" type="slidenum">
              <a:rPr lang="fr-FR"/>
              <a:pPr>
                <a:defRPr/>
              </a:pPr>
              <a:t>‹N°›</a:t>
            </a:fld>
            <a:endParaRPr lang="fr-FR"/>
          </a:p>
        </p:txBody>
      </p:sp>
    </p:spTree>
    <p:extLst>
      <p:ext uri="{BB962C8B-B14F-4D97-AF65-F5344CB8AC3E}">
        <p14:creationId xmlns:p14="http://schemas.microsoft.com/office/powerpoint/2010/main" val="2083496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2"/>
          <p:cNvSpPr>
            <a:spLocks noGrp="1" noChangeArrowheads="1"/>
          </p:cNvSpPr>
          <p:nvPr>
            <p:ph type="dt" idx="10"/>
          </p:nvPr>
        </p:nvSpPr>
        <p:spPr>
          <a:ln/>
        </p:spPr>
        <p:txBody>
          <a:bodyPr/>
          <a:lstStyle>
            <a:lvl1pPr>
              <a:defRPr/>
            </a:lvl1pPr>
          </a:lstStyle>
          <a:p>
            <a:pPr>
              <a:defRPr/>
            </a:pPr>
            <a:endParaRPr lang="fr-FR" altLang="fr-FR"/>
          </a:p>
        </p:txBody>
      </p:sp>
      <p:sp>
        <p:nvSpPr>
          <p:cNvPr id="6" name="Rectangle 4"/>
          <p:cNvSpPr>
            <a:spLocks noGrp="1" noChangeArrowheads="1"/>
          </p:cNvSpPr>
          <p:nvPr>
            <p:ph type="sldNum" idx="11"/>
          </p:nvPr>
        </p:nvSpPr>
        <p:spPr>
          <a:ln/>
        </p:spPr>
        <p:txBody>
          <a:bodyPr/>
          <a:lstStyle>
            <a:lvl1pPr>
              <a:defRPr/>
            </a:lvl1pPr>
          </a:lstStyle>
          <a:p>
            <a:pPr>
              <a:defRPr/>
            </a:pPr>
            <a:fld id="{4E091F65-8E61-4D24-A251-5B93F2B2041C}" type="slidenum">
              <a:rPr lang="fr-FR"/>
              <a:pPr>
                <a:defRPr/>
              </a:pPr>
              <a:t>‹N°›</a:t>
            </a:fld>
            <a:endParaRPr lang="fr-FR"/>
          </a:p>
        </p:txBody>
      </p:sp>
    </p:spTree>
    <p:extLst>
      <p:ext uri="{BB962C8B-B14F-4D97-AF65-F5344CB8AC3E}">
        <p14:creationId xmlns:p14="http://schemas.microsoft.com/office/powerpoint/2010/main" val="1865235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2"/>
          <p:cNvSpPr>
            <a:spLocks noGrp="1" noChangeArrowheads="1"/>
          </p:cNvSpPr>
          <p:nvPr>
            <p:ph type="dt" idx="10"/>
          </p:nvPr>
        </p:nvSpPr>
        <p:spPr>
          <a:ln/>
        </p:spPr>
        <p:txBody>
          <a:bodyPr/>
          <a:lstStyle>
            <a:lvl1pPr>
              <a:defRPr/>
            </a:lvl1pPr>
          </a:lstStyle>
          <a:p>
            <a:pPr>
              <a:defRPr/>
            </a:pPr>
            <a:endParaRPr lang="fr-FR" altLang="fr-FR"/>
          </a:p>
        </p:txBody>
      </p:sp>
      <p:sp>
        <p:nvSpPr>
          <p:cNvPr id="6" name="Rectangle 4"/>
          <p:cNvSpPr>
            <a:spLocks noGrp="1" noChangeArrowheads="1"/>
          </p:cNvSpPr>
          <p:nvPr>
            <p:ph type="sldNum" idx="11"/>
          </p:nvPr>
        </p:nvSpPr>
        <p:spPr>
          <a:ln/>
        </p:spPr>
        <p:txBody>
          <a:bodyPr/>
          <a:lstStyle>
            <a:lvl1pPr>
              <a:defRPr/>
            </a:lvl1pPr>
          </a:lstStyle>
          <a:p>
            <a:pPr>
              <a:defRPr/>
            </a:pPr>
            <a:fld id="{62E93036-E996-4954-A325-43F013F4FC64}" type="slidenum">
              <a:rPr lang="fr-FR"/>
              <a:pPr>
                <a:defRPr/>
              </a:pPr>
              <a:t>‹N°›</a:t>
            </a:fld>
            <a:endParaRPr lang="fr-FR"/>
          </a:p>
        </p:txBody>
      </p:sp>
    </p:spTree>
    <p:extLst>
      <p:ext uri="{BB962C8B-B14F-4D97-AF65-F5344CB8AC3E}">
        <p14:creationId xmlns:p14="http://schemas.microsoft.com/office/powerpoint/2010/main" val="39888056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dt" idx="10"/>
          </p:nvPr>
        </p:nvSpPr>
        <p:spPr>
          <a:ln/>
        </p:spPr>
        <p:txBody>
          <a:bodyPr/>
          <a:lstStyle>
            <a:lvl1pPr>
              <a:defRPr/>
            </a:lvl1pPr>
          </a:lstStyle>
          <a:p>
            <a:pPr>
              <a:defRPr/>
            </a:pPr>
            <a:endParaRPr lang="fr-FR" altLang="fr-FR"/>
          </a:p>
        </p:txBody>
      </p:sp>
      <p:sp>
        <p:nvSpPr>
          <p:cNvPr id="5" name="Rectangle 4"/>
          <p:cNvSpPr>
            <a:spLocks noGrp="1" noChangeArrowheads="1"/>
          </p:cNvSpPr>
          <p:nvPr>
            <p:ph type="sldNum" idx="11"/>
          </p:nvPr>
        </p:nvSpPr>
        <p:spPr>
          <a:ln/>
        </p:spPr>
        <p:txBody>
          <a:bodyPr/>
          <a:lstStyle>
            <a:lvl1pPr>
              <a:defRPr/>
            </a:lvl1pPr>
          </a:lstStyle>
          <a:p>
            <a:pPr>
              <a:defRPr/>
            </a:pPr>
            <a:fld id="{8D4ADA78-70C1-44EF-9980-3E44F87CFF53}" type="slidenum">
              <a:rPr lang="fr-FR"/>
              <a:pPr>
                <a:defRPr/>
              </a:pPr>
              <a:t>‹N°›</a:t>
            </a:fld>
            <a:endParaRPr lang="fr-FR"/>
          </a:p>
        </p:txBody>
      </p:sp>
    </p:spTree>
    <p:extLst>
      <p:ext uri="{BB962C8B-B14F-4D97-AF65-F5344CB8AC3E}">
        <p14:creationId xmlns:p14="http://schemas.microsoft.com/office/powerpoint/2010/main" val="40364463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365125"/>
            <a:ext cx="2170113" cy="5713413"/>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04800" y="365125"/>
            <a:ext cx="6362700" cy="571341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dt" idx="10"/>
          </p:nvPr>
        </p:nvSpPr>
        <p:spPr>
          <a:ln/>
        </p:spPr>
        <p:txBody>
          <a:bodyPr/>
          <a:lstStyle>
            <a:lvl1pPr>
              <a:defRPr/>
            </a:lvl1pPr>
          </a:lstStyle>
          <a:p>
            <a:pPr>
              <a:defRPr/>
            </a:pPr>
            <a:endParaRPr lang="fr-FR" altLang="fr-FR"/>
          </a:p>
        </p:txBody>
      </p:sp>
      <p:sp>
        <p:nvSpPr>
          <p:cNvPr id="5" name="Rectangle 4"/>
          <p:cNvSpPr>
            <a:spLocks noGrp="1" noChangeArrowheads="1"/>
          </p:cNvSpPr>
          <p:nvPr>
            <p:ph type="sldNum" idx="11"/>
          </p:nvPr>
        </p:nvSpPr>
        <p:spPr>
          <a:ln/>
        </p:spPr>
        <p:txBody>
          <a:bodyPr/>
          <a:lstStyle>
            <a:lvl1pPr>
              <a:defRPr/>
            </a:lvl1pPr>
          </a:lstStyle>
          <a:p>
            <a:pPr>
              <a:defRPr/>
            </a:pPr>
            <a:fld id="{0685026A-91EC-459A-8C52-F094379E4C2C}" type="slidenum">
              <a:rPr lang="fr-FR"/>
              <a:pPr>
                <a:defRPr/>
              </a:pPr>
              <a:t>‹N°›</a:t>
            </a:fld>
            <a:endParaRPr lang="fr-FR"/>
          </a:p>
        </p:txBody>
      </p:sp>
    </p:spTree>
    <p:extLst>
      <p:ext uri="{BB962C8B-B14F-4D97-AF65-F5344CB8AC3E}">
        <p14:creationId xmlns:p14="http://schemas.microsoft.com/office/powerpoint/2010/main" val="605307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fr-FR" altLang="fr-FR"/>
          </a:p>
        </p:txBody>
      </p:sp>
      <p:sp>
        <p:nvSpPr>
          <p:cNvPr id="5" name="Rectangle 5"/>
          <p:cNvSpPr>
            <a:spLocks noGrp="1" noChangeArrowheads="1"/>
          </p:cNvSpPr>
          <p:nvPr>
            <p:ph type="sldNum" idx="11"/>
          </p:nvPr>
        </p:nvSpPr>
        <p:spPr>
          <a:ln/>
        </p:spPr>
        <p:txBody>
          <a:bodyPr/>
          <a:lstStyle>
            <a:lvl1pPr>
              <a:defRPr/>
            </a:lvl1pPr>
          </a:lstStyle>
          <a:p>
            <a:pPr>
              <a:defRPr/>
            </a:pPr>
            <a:fld id="{FB71BD31-6040-4AC4-A6D4-DA7BADB84A5B}" type="slidenum">
              <a:rPr lang="fr-FR"/>
              <a:pPr>
                <a:defRPr/>
              </a:pPr>
              <a:t>‹N°›</a:t>
            </a:fld>
            <a:endParaRPr lang="fr-FR"/>
          </a:p>
        </p:txBody>
      </p:sp>
    </p:spTree>
    <p:extLst>
      <p:ext uri="{BB962C8B-B14F-4D97-AF65-F5344CB8AC3E}">
        <p14:creationId xmlns:p14="http://schemas.microsoft.com/office/powerpoint/2010/main" val="2036585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fr-FR" altLang="fr-FR"/>
          </a:p>
        </p:txBody>
      </p:sp>
      <p:sp>
        <p:nvSpPr>
          <p:cNvPr id="5" name="Rectangle 5"/>
          <p:cNvSpPr>
            <a:spLocks noGrp="1" noChangeArrowheads="1"/>
          </p:cNvSpPr>
          <p:nvPr>
            <p:ph type="sldNum" idx="11"/>
          </p:nvPr>
        </p:nvSpPr>
        <p:spPr>
          <a:ln/>
        </p:spPr>
        <p:txBody>
          <a:bodyPr/>
          <a:lstStyle>
            <a:lvl1pPr>
              <a:defRPr/>
            </a:lvl1pPr>
          </a:lstStyle>
          <a:p>
            <a:pPr>
              <a:defRPr/>
            </a:pPr>
            <a:fld id="{4A5063D4-6BB8-4D79-8ED6-231E5AA6E922}" type="slidenum">
              <a:rPr lang="fr-FR"/>
              <a:pPr>
                <a:defRPr/>
              </a:pPr>
              <a:t>‹N°›</a:t>
            </a:fld>
            <a:endParaRPr lang="fr-FR"/>
          </a:p>
        </p:txBody>
      </p:sp>
    </p:spTree>
    <p:extLst>
      <p:ext uri="{BB962C8B-B14F-4D97-AF65-F5344CB8AC3E}">
        <p14:creationId xmlns:p14="http://schemas.microsoft.com/office/powerpoint/2010/main" val="111506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0000"/>
        </a:solidFill>
        <a:effectLst/>
      </p:bgPr>
    </p:bg>
    <p:spTree>
      <p:nvGrpSpPr>
        <p:cNvPr id="1" name=""/>
        <p:cNvGrpSpPr/>
        <p:nvPr/>
      </p:nvGrpSpPr>
      <p:grpSpPr>
        <a:xfrm>
          <a:off x="0" y="0"/>
          <a:ext cx="0" cy="0"/>
          <a:chOff x="0" y="0"/>
          <a:chExt cx="0" cy="0"/>
        </a:xfrm>
      </p:grpSpPr>
      <p:pic>
        <p:nvPicPr>
          <p:cNvPr id="16" name="image.png"/>
          <p:cNvPicPr/>
          <p:nvPr/>
        </p:nvPicPr>
        <p:blipFill>
          <a:blip r:embed="rId2">
            <a:extLst/>
          </a:blip>
          <a:srcRect r="12329"/>
          <a:stretch>
            <a:fillRect/>
          </a:stretch>
        </p:blipFill>
        <p:spPr>
          <a:xfrm>
            <a:off x="0" y="0"/>
            <a:ext cx="9144001" cy="1266825"/>
          </a:xfrm>
          <a:prstGeom prst="rect">
            <a:avLst/>
          </a:prstGeom>
          <a:ln w="12700">
            <a:miter lim="400000"/>
          </a:ln>
        </p:spPr>
      </p:pic>
      <p:pic>
        <p:nvPicPr>
          <p:cNvPr id="17" name="image.png"/>
          <p:cNvPicPr/>
          <p:nvPr/>
        </p:nvPicPr>
        <p:blipFill>
          <a:blip r:embed="rId3">
            <a:extLst/>
          </a:blip>
          <a:stretch>
            <a:fillRect/>
          </a:stretch>
        </p:blipFill>
        <p:spPr>
          <a:xfrm>
            <a:off x="512762" y="3438525"/>
            <a:ext cx="8629651" cy="15875"/>
          </a:xfrm>
          <a:prstGeom prst="rect">
            <a:avLst/>
          </a:prstGeom>
          <a:ln w="12700">
            <a:miter lim="400000"/>
          </a:ln>
        </p:spPr>
      </p:pic>
      <p:sp>
        <p:nvSpPr>
          <p:cNvPr id="18" name="Shape 18"/>
          <p:cNvSpPr>
            <a:spLocks noGrp="1"/>
          </p:cNvSpPr>
          <p:nvPr>
            <p:ph type="body" idx="1"/>
          </p:nvPr>
        </p:nvSpPr>
        <p:spPr>
          <a:prstGeom prst="rect">
            <a:avLst/>
          </a:prstGeom>
        </p:spPr>
        <p:txBody>
          <a:bodyPr/>
          <a:lstStyle>
            <a:lvl1pPr>
              <a:defRPr>
                <a:solidFill>
                  <a:srgbClr val="FBEEC9"/>
                </a:solidFill>
              </a:defRPr>
            </a:lvl1pPr>
            <a:lvl2pPr>
              <a:defRPr>
                <a:solidFill>
                  <a:srgbClr val="FBEEC9"/>
                </a:solidFill>
              </a:defRPr>
            </a:lvl2pPr>
            <a:lvl3pPr>
              <a:defRPr>
                <a:solidFill>
                  <a:srgbClr val="FBEEC9"/>
                </a:solidFill>
              </a:defRPr>
            </a:lvl3pPr>
            <a:lvl4pPr>
              <a:defRPr>
                <a:solidFill>
                  <a:srgbClr val="FBEEC9"/>
                </a:solidFill>
              </a:defRPr>
            </a:lvl4pPr>
            <a:lvl5pPr>
              <a:defRPr>
                <a:solidFill>
                  <a:srgbClr val="FBEEC9"/>
                </a:solidFill>
              </a:defRPr>
            </a:lvl5pPr>
          </a:lstStyle>
          <a:p>
            <a:pPr lvl="0">
              <a:defRPr sz="1800">
                <a:solidFill>
                  <a:srgbClr val="000000"/>
                </a:solidFill>
              </a:defRPr>
            </a:pPr>
            <a:r>
              <a:rPr sz="3200">
                <a:solidFill>
                  <a:srgbClr val="FBEEC9"/>
                </a:solidFill>
              </a:rPr>
              <a:t>Texte niveau 1</a:t>
            </a:r>
          </a:p>
          <a:p>
            <a:pPr lvl="1">
              <a:defRPr sz="1800">
                <a:solidFill>
                  <a:srgbClr val="000000"/>
                </a:solidFill>
              </a:defRPr>
            </a:pPr>
            <a:r>
              <a:rPr sz="3200">
                <a:solidFill>
                  <a:srgbClr val="FBEEC9"/>
                </a:solidFill>
              </a:rPr>
              <a:t>Texte niveau 2</a:t>
            </a:r>
          </a:p>
          <a:p>
            <a:pPr lvl="2">
              <a:defRPr sz="1800">
                <a:solidFill>
                  <a:srgbClr val="000000"/>
                </a:solidFill>
              </a:defRPr>
            </a:pPr>
            <a:r>
              <a:rPr sz="3200">
                <a:solidFill>
                  <a:srgbClr val="FBEEC9"/>
                </a:solidFill>
              </a:rPr>
              <a:t>Texte niveau 3</a:t>
            </a:r>
          </a:p>
          <a:p>
            <a:pPr lvl="3">
              <a:defRPr sz="1800">
                <a:solidFill>
                  <a:srgbClr val="000000"/>
                </a:solidFill>
              </a:defRPr>
            </a:pPr>
            <a:r>
              <a:rPr sz="3200">
                <a:solidFill>
                  <a:srgbClr val="FBEEC9"/>
                </a:solidFill>
              </a:rPr>
              <a:t>Texte niveau 4</a:t>
            </a:r>
          </a:p>
          <a:p>
            <a:pPr lvl="4">
              <a:defRPr sz="1800">
                <a:solidFill>
                  <a:srgbClr val="000000"/>
                </a:solidFill>
              </a:defRPr>
            </a:pPr>
            <a:r>
              <a:rPr sz="3200">
                <a:solidFill>
                  <a:srgbClr val="FBEEC9"/>
                </a:solidFill>
              </a:rPr>
              <a:t>Texte niveau 5</a:t>
            </a:r>
          </a:p>
        </p:txBody>
      </p:sp>
      <p:sp>
        <p:nvSpPr>
          <p:cNvPr id="19" name="Shape 19"/>
          <p:cNvSpPr>
            <a:spLocks noGrp="1"/>
          </p:cNvSpPr>
          <p:nvPr>
            <p:ph type="sldNum" sz="quarter" idx="2"/>
          </p:nvPr>
        </p:nvSpPr>
        <p:spPr>
          <a:xfrm>
            <a:off x="8229600" y="6477000"/>
            <a:ext cx="760413" cy="271400"/>
          </a:xfrm>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a:prstGeom prst="rect">
            <a:avLst/>
          </a:prstGeo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3"/>
          <p:cNvSpPr>
            <a:spLocks noGrp="1" noChangeArrowheads="1"/>
          </p:cNvSpPr>
          <p:nvPr>
            <p:ph type="dt" idx="10"/>
          </p:nvPr>
        </p:nvSpPr>
        <p:spPr>
          <a:ln/>
        </p:spPr>
        <p:txBody>
          <a:bodyPr/>
          <a:lstStyle>
            <a:lvl1pPr>
              <a:defRPr/>
            </a:lvl1pPr>
          </a:lstStyle>
          <a:p>
            <a:pPr>
              <a:defRPr/>
            </a:pPr>
            <a:endParaRPr lang="fr-FR" altLang="fr-FR"/>
          </a:p>
        </p:txBody>
      </p:sp>
      <p:sp>
        <p:nvSpPr>
          <p:cNvPr id="5" name="Rectangle 5"/>
          <p:cNvSpPr>
            <a:spLocks noGrp="1" noChangeArrowheads="1"/>
          </p:cNvSpPr>
          <p:nvPr>
            <p:ph type="sldNum" idx="11"/>
          </p:nvPr>
        </p:nvSpPr>
        <p:spPr>
          <a:ln/>
        </p:spPr>
        <p:txBody>
          <a:bodyPr/>
          <a:lstStyle>
            <a:lvl1pPr>
              <a:defRPr/>
            </a:lvl1pPr>
          </a:lstStyle>
          <a:p>
            <a:pPr>
              <a:defRPr/>
            </a:pPr>
            <a:fld id="{95F1F78A-F9C6-40D1-B03C-E5C2A50F1BDD}" type="slidenum">
              <a:rPr lang="fr-FR"/>
              <a:pPr>
                <a:defRPr/>
              </a:pPr>
              <a:t>‹N°›</a:t>
            </a:fld>
            <a:endParaRPr lang="fr-FR"/>
          </a:p>
        </p:txBody>
      </p:sp>
    </p:spTree>
    <p:extLst>
      <p:ext uri="{BB962C8B-B14F-4D97-AF65-F5344CB8AC3E}">
        <p14:creationId xmlns:p14="http://schemas.microsoft.com/office/powerpoint/2010/main" val="15685227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304800" y="1554163"/>
            <a:ext cx="4265613" cy="452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22813" y="1554163"/>
            <a:ext cx="4267200" cy="45243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dt" idx="10"/>
          </p:nvPr>
        </p:nvSpPr>
        <p:spPr>
          <a:ln/>
        </p:spPr>
        <p:txBody>
          <a:bodyPr/>
          <a:lstStyle>
            <a:lvl1pPr>
              <a:defRPr/>
            </a:lvl1pPr>
          </a:lstStyle>
          <a:p>
            <a:pPr>
              <a:defRPr/>
            </a:pPr>
            <a:endParaRPr lang="fr-FR" altLang="fr-FR"/>
          </a:p>
        </p:txBody>
      </p:sp>
      <p:sp>
        <p:nvSpPr>
          <p:cNvPr id="6" name="Rectangle 5"/>
          <p:cNvSpPr>
            <a:spLocks noGrp="1" noChangeArrowheads="1"/>
          </p:cNvSpPr>
          <p:nvPr>
            <p:ph type="sldNum" idx="11"/>
          </p:nvPr>
        </p:nvSpPr>
        <p:spPr>
          <a:ln/>
        </p:spPr>
        <p:txBody>
          <a:bodyPr/>
          <a:lstStyle>
            <a:lvl1pPr>
              <a:defRPr/>
            </a:lvl1pPr>
          </a:lstStyle>
          <a:p>
            <a:pPr>
              <a:defRPr/>
            </a:pPr>
            <a:fld id="{E6999B39-F809-40D4-A53A-4653CE8E7EAA}" type="slidenum">
              <a:rPr lang="fr-FR"/>
              <a:pPr>
                <a:defRPr/>
              </a:pPr>
              <a:t>‹N°›</a:t>
            </a:fld>
            <a:endParaRPr lang="fr-FR"/>
          </a:p>
        </p:txBody>
      </p:sp>
    </p:spTree>
    <p:extLst>
      <p:ext uri="{BB962C8B-B14F-4D97-AF65-F5344CB8AC3E}">
        <p14:creationId xmlns:p14="http://schemas.microsoft.com/office/powerpoint/2010/main" val="22764432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a:prstGeom prst="rect">
            <a:avLst/>
          </a:prstGeo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
          <p:cNvSpPr>
            <a:spLocks noGrp="1" noChangeArrowheads="1"/>
          </p:cNvSpPr>
          <p:nvPr>
            <p:ph type="dt" idx="10"/>
          </p:nvPr>
        </p:nvSpPr>
        <p:spPr>
          <a:ln/>
        </p:spPr>
        <p:txBody>
          <a:bodyPr/>
          <a:lstStyle>
            <a:lvl1pPr>
              <a:defRPr/>
            </a:lvl1pPr>
          </a:lstStyle>
          <a:p>
            <a:pPr>
              <a:defRPr/>
            </a:pPr>
            <a:endParaRPr lang="fr-FR" altLang="fr-FR"/>
          </a:p>
        </p:txBody>
      </p:sp>
      <p:sp>
        <p:nvSpPr>
          <p:cNvPr id="8" name="Rectangle 5"/>
          <p:cNvSpPr>
            <a:spLocks noGrp="1" noChangeArrowheads="1"/>
          </p:cNvSpPr>
          <p:nvPr>
            <p:ph type="sldNum" idx="11"/>
          </p:nvPr>
        </p:nvSpPr>
        <p:spPr>
          <a:ln/>
        </p:spPr>
        <p:txBody>
          <a:bodyPr/>
          <a:lstStyle>
            <a:lvl1pPr>
              <a:defRPr/>
            </a:lvl1pPr>
          </a:lstStyle>
          <a:p>
            <a:pPr>
              <a:defRPr/>
            </a:pPr>
            <a:fld id="{94D1C3AA-00D0-48D2-BD57-06519A9ACD57}" type="slidenum">
              <a:rPr lang="fr-FR"/>
              <a:pPr>
                <a:defRPr/>
              </a:pPr>
              <a:t>‹N°›</a:t>
            </a:fld>
            <a:endParaRPr lang="fr-FR"/>
          </a:p>
        </p:txBody>
      </p:sp>
    </p:spTree>
    <p:extLst>
      <p:ext uri="{BB962C8B-B14F-4D97-AF65-F5344CB8AC3E}">
        <p14:creationId xmlns:p14="http://schemas.microsoft.com/office/powerpoint/2010/main" val="9745415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Rectangle 3"/>
          <p:cNvSpPr>
            <a:spLocks noGrp="1" noChangeArrowheads="1"/>
          </p:cNvSpPr>
          <p:nvPr>
            <p:ph type="dt" idx="10"/>
          </p:nvPr>
        </p:nvSpPr>
        <p:spPr>
          <a:ln/>
        </p:spPr>
        <p:txBody>
          <a:bodyPr/>
          <a:lstStyle>
            <a:lvl1pPr>
              <a:defRPr/>
            </a:lvl1pPr>
          </a:lstStyle>
          <a:p>
            <a:pPr>
              <a:defRPr/>
            </a:pPr>
            <a:endParaRPr lang="fr-FR" altLang="fr-FR"/>
          </a:p>
        </p:txBody>
      </p:sp>
      <p:sp>
        <p:nvSpPr>
          <p:cNvPr id="4" name="Rectangle 5"/>
          <p:cNvSpPr>
            <a:spLocks noGrp="1" noChangeArrowheads="1"/>
          </p:cNvSpPr>
          <p:nvPr>
            <p:ph type="sldNum" idx="11"/>
          </p:nvPr>
        </p:nvSpPr>
        <p:spPr>
          <a:ln/>
        </p:spPr>
        <p:txBody>
          <a:bodyPr/>
          <a:lstStyle>
            <a:lvl1pPr>
              <a:defRPr/>
            </a:lvl1pPr>
          </a:lstStyle>
          <a:p>
            <a:pPr>
              <a:defRPr/>
            </a:pPr>
            <a:fld id="{12D69F32-6FAA-411F-8954-FB0EFB791122}" type="slidenum">
              <a:rPr lang="fr-FR"/>
              <a:pPr>
                <a:defRPr/>
              </a:pPr>
              <a:t>‹N°›</a:t>
            </a:fld>
            <a:endParaRPr lang="fr-FR"/>
          </a:p>
        </p:txBody>
      </p:sp>
    </p:spTree>
    <p:extLst>
      <p:ext uri="{BB962C8B-B14F-4D97-AF65-F5344CB8AC3E}">
        <p14:creationId xmlns:p14="http://schemas.microsoft.com/office/powerpoint/2010/main" val="3384468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fr-FR" altLang="fr-FR"/>
          </a:p>
        </p:txBody>
      </p:sp>
      <p:sp>
        <p:nvSpPr>
          <p:cNvPr id="3" name="Rectangle 5"/>
          <p:cNvSpPr>
            <a:spLocks noGrp="1" noChangeArrowheads="1"/>
          </p:cNvSpPr>
          <p:nvPr>
            <p:ph type="sldNum" idx="11"/>
          </p:nvPr>
        </p:nvSpPr>
        <p:spPr>
          <a:ln/>
        </p:spPr>
        <p:txBody>
          <a:bodyPr/>
          <a:lstStyle>
            <a:lvl1pPr>
              <a:defRPr/>
            </a:lvl1pPr>
          </a:lstStyle>
          <a:p>
            <a:pPr>
              <a:defRPr/>
            </a:pPr>
            <a:fld id="{9AA0D876-A367-4109-A565-237EE52C82AA}" type="slidenum">
              <a:rPr lang="fr-FR"/>
              <a:pPr>
                <a:defRPr/>
              </a:pPr>
              <a:t>‹N°›</a:t>
            </a:fld>
            <a:endParaRPr lang="fr-FR"/>
          </a:p>
        </p:txBody>
      </p:sp>
    </p:spTree>
    <p:extLst>
      <p:ext uri="{BB962C8B-B14F-4D97-AF65-F5344CB8AC3E}">
        <p14:creationId xmlns:p14="http://schemas.microsoft.com/office/powerpoint/2010/main" val="27045475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fr-FR" altLang="fr-FR"/>
          </a:p>
        </p:txBody>
      </p:sp>
      <p:sp>
        <p:nvSpPr>
          <p:cNvPr id="6" name="Rectangle 5"/>
          <p:cNvSpPr>
            <a:spLocks noGrp="1" noChangeArrowheads="1"/>
          </p:cNvSpPr>
          <p:nvPr>
            <p:ph type="sldNum" idx="11"/>
          </p:nvPr>
        </p:nvSpPr>
        <p:spPr>
          <a:ln/>
        </p:spPr>
        <p:txBody>
          <a:bodyPr/>
          <a:lstStyle>
            <a:lvl1pPr>
              <a:defRPr/>
            </a:lvl1pPr>
          </a:lstStyle>
          <a:p>
            <a:pPr>
              <a:defRPr/>
            </a:pPr>
            <a:fld id="{91A63DA7-903A-4CCC-A957-B30DC2F08AE3}" type="slidenum">
              <a:rPr lang="fr-FR"/>
              <a:pPr>
                <a:defRPr/>
              </a:pPr>
              <a:t>‹N°›</a:t>
            </a:fld>
            <a:endParaRPr lang="fr-FR"/>
          </a:p>
        </p:txBody>
      </p:sp>
    </p:spTree>
    <p:extLst>
      <p:ext uri="{BB962C8B-B14F-4D97-AF65-F5344CB8AC3E}">
        <p14:creationId xmlns:p14="http://schemas.microsoft.com/office/powerpoint/2010/main" val="10583161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fr-FR" altLang="fr-FR"/>
          </a:p>
        </p:txBody>
      </p:sp>
      <p:sp>
        <p:nvSpPr>
          <p:cNvPr id="6" name="Rectangle 5"/>
          <p:cNvSpPr>
            <a:spLocks noGrp="1" noChangeArrowheads="1"/>
          </p:cNvSpPr>
          <p:nvPr>
            <p:ph type="sldNum" idx="11"/>
          </p:nvPr>
        </p:nvSpPr>
        <p:spPr>
          <a:ln/>
        </p:spPr>
        <p:txBody>
          <a:bodyPr/>
          <a:lstStyle>
            <a:lvl1pPr>
              <a:defRPr/>
            </a:lvl1pPr>
          </a:lstStyle>
          <a:p>
            <a:pPr>
              <a:defRPr/>
            </a:pPr>
            <a:fld id="{55055ABC-7CEA-40E9-AF18-CFF4371A7E90}" type="slidenum">
              <a:rPr lang="fr-FR"/>
              <a:pPr>
                <a:defRPr/>
              </a:pPr>
              <a:t>‹N°›</a:t>
            </a:fld>
            <a:endParaRPr lang="fr-FR"/>
          </a:p>
        </p:txBody>
      </p:sp>
    </p:spTree>
    <p:extLst>
      <p:ext uri="{BB962C8B-B14F-4D97-AF65-F5344CB8AC3E}">
        <p14:creationId xmlns:p14="http://schemas.microsoft.com/office/powerpoint/2010/main" val="31791059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fr-FR" altLang="fr-FR"/>
          </a:p>
        </p:txBody>
      </p:sp>
      <p:sp>
        <p:nvSpPr>
          <p:cNvPr id="5" name="Rectangle 5"/>
          <p:cNvSpPr>
            <a:spLocks noGrp="1" noChangeArrowheads="1"/>
          </p:cNvSpPr>
          <p:nvPr>
            <p:ph type="sldNum" idx="11"/>
          </p:nvPr>
        </p:nvSpPr>
        <p:spPr>
          <a:ln/>
        </p:spPr>
        <p:txBody>
          <a:bodyPr/>
          <a:lstStyle>
            <a:lvl1pPr>
              <a:defRPr/>
            </a:lvl1pPr>
          </a:lstStyle>
          <a:p>
            <a:pPr>
              <a:defRPr/>
            </a:pPr>
            <a:fld id="{C13267E2-147D-4252-9979-F51935660FBD}" type="slidenum">
              <a:rPr lang="fr-FR"/>
              <a:pPr>
                <a:defRPr/>
              </a:pPr>
              <a:t>‹N°›</a:t>
            </a:fld>
            <a:endParaRPr lang="fr-FR"/>
          </a:p>
        </p:txBody>
      </p:sp>
    </p:spTree>
    <p:extLst>
      <p:ext uri="{BB962C8B-B14F-4D97-AF65-F5344CB8AC3E}">
        <p14:creationId xmlns:p14="http://schemas.microsoft.com/office/powerpoint/2010/main" val="42413607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365125"/>
            <a:ext cx="2170113" cy="5713413"/>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04800" y="365125"/>
            <a:ext cx="6362700" cy="571341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fr-FR" altLang="fr-FR"/>
          </a:p>
        </p:txBody>
      </p:sp>
      <p:sp>
        <p:nvSpPr>
          <p:cNvPr id="5" name="Rectangle 5"/>
          <p:cNvSpPr>
            <a:spLocks noGrp="1" noChangeArrowheads="1"/>
          </p:cNvSpPr>
          <p:nvPr>
            <p:ph type="sldNum" idx="11"/>
          </p:nvPr>
        </p:nvSpPr>
        <p:spPr>
          <a:ln/>
        </p:spPr>
        <p:txBody>
          <a:bodyPr/>
          <a:lstStyle>
            <a:lvl1pPr>
              <a:defRPr/>
            </a:lvl1pPr>
          </a:lstStyle>
          <a:p>
            <a:pPr>
              <a:defRPr/>
            </a:pPr>
            <a:fld id="{1666A482-E57E-48DF-B84B-5307613AD9E5}" type="slidenum">
              <a:rPr lang="fr-FR"/>
              <a:pPr>
                <a:defRPr/>
              </a:pPr>
              <a:t>‹N°›</a:t>
            </a:fld>
            <a:endParaRPr lang="fr-FR"/>
          </a:p>
        </p:txBody>
      </p:sp>
    </p:spTree>
    <p:extLst>
      <p:ext uri="{BB962C8B-B14F-4D97-AF65-F5344CB8AC3E}">
        <p14:creationId xmlns:p14="http://schemas.microsoft.com/office/powerpoint/2010/main" val="39712746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DB2B30C1-D03D-7F42-9EC2-353A6080155F}" type="slidenum">
              <a:rPr lang="fr-FR"/>
              <a:pPr>
                <a:defRPr/>
              </a:pPr>
              <a:t>‹N°›</a:t>
            </a:fld>
            <a:endParaRPr lang="fr-FR"/>
          </a:p>
        </p:txBody>
      </p:sp>
    </p:spTree>
    <p:extLst>
      <p:ext uri="{BB962C8B-B14F-4D97-AF65-F5344CB8AC3E}">
        <p14:creationId xmlns:p14="http://schemas.microsoft.com/office/powerpoint/2010/main" val="1031631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1" name="image.png"/>
          <p:cNvPicPr/>
          <p:nvPr/>
        </p:nvPicPr>
        <p:blipFill>
          <a:blip r:embed="rId2">
            <a:extLst/>
          </a:blip>
          <a:srcRect r="12329"/>
          <a:stretch>
            <a:fillRect/>
          </a:stretch>
        </p:blipFill>
        <p:spPr>
          <a:xfrm>
            <a:off x="0" y="0"/>
            <a:ext cx="9144001" cy="1266825"/>
          </a:xfrm>
          <a:prstGeom prst="rect">
            <a:avLst/>
          </a:prstGeom>
          <a:ln w="12700">
            <a:miter lim="400000"/>
          </a:ln>
        </p:spPr>
      </p:pic>
      <p:pic>
        <p:nvPicPr>
          <p:cNvPr id="22" name="image.png"/>
          <p:cNvPicPr/>
          <p:nvPr/>
        </p:nvPicPr>
        <p:blipFill>
          <a:blip r:embed="rId3">
            <a:extLst/>
          </a:blip>
          <a:stretch>
            <a:fillRect/>
          </a:stretch>
        </p:blipFill>
        <p:spPr>
          <a:xfrm>
            <a:off x="512762" y="6010275"/>
            <a:ext cx="8629651" cy="17463"/>
          </a:xfrm>
          <a:prstGeom prst="rect">
            <a:avLst/>
          </a:prstGeom>
          <a:ln w="12700">
            <a:miter lim="400000"/>
          </a:ln>
        </p:spPr>
      </p:pic>
      <p:sp>
        <p:nvSpPr>
          <p:cNvPr id="23" name="Shape 23"/>
          <p:cNvSpPr>
            <a:spLocks noGrp="1"/>
          </p:cNvSpPr>
          <p:nvPr>
            <p:ph type="body" idx="1"/>
          </p:nvPr>
        </p:nvSpPr>
        <p:spPr>
          <a:prstGeom prst="rect">
            <a:avLst/>
          </a:prstGeom>
        </p:spPr>
        <p:txBody>
          <a:bodyPr/>
          <a:lstStyle/>
          <a:p>
            <a:pPr lvl="0">
              <a:defRPr sz="1800">
                <a:solidFill>
                  <a:srgbClr val="000000"/>
                </a:solidFill>
              </a:defRPr>
            </a:pPr>
            <a:r>
              <a:rPr sz="3200">
                <a:solidFill>
                  <a:srgbClr val="4E3B30"/>
                </a:solidFill>
              </a:rPr>
              <a:t>Texte niveau 1</a:t>
            </a:r>
          </a:p>
          <a:p>
            <a:pPr lvl="1">
              <a:defRPr sz="1800">
                <a:solidFill>
                  <a:srgbClr val="000000"/>
                </a:solidFill>
              </a:defRPr>
            </a:pPr>
            <a:r>
              <a:rPr sz="3200">
                <a:solidFill>
                  <a:srgbClr val="4E3B30"/>
                </a:solidFill>
              </a:rPr>
              <a:t>Texte niveau 2</a:t>
            </a:r>
          </a:p>
          <a:p>
            <a:pPr lvl="2">
              <a:defRPr sz="1800">
                <a:solidFill>
                  <a:srgbClr val="000000"/>
                </a:solidFill>
              </a:defRPr>
            </a:pPr>
            <a:r>
              <a:rPr sz="3200">
                <a:solidFill>
                  <a:srgbClr val="4E3B30"/>
                </a:solidFill>
              </a:rPr>
              <a:t>Texte niveau 3</a:t>
            </a:r>
          </a:p>
          <a:p>
            <a:pPr lvl="3">
              <a:defRPr sz="1800">
                <a:solidFill>
                  <a:srgbClr val="000000"/>
                </a:solidFill>
              </a:defRPr>
            </a:pPr>
            <a:r>
              <a:rPr sz="3200">
                <a:solidFill>
                  <a:srgbClr val="4E3B30"/>
                </a:solidFill>
              </a:rPr>
              <a:t>Texte niveau 4</a:t>
            </a:r>
          </a:p>
          <a:p>
            <a:pPr lvl="4">
              <a:defRPr sz="1800">
                <a:solidFill>
                  <a:srgbClr val="000000"/>
                </a:solidFill>
              </a:defRPr>
            </a:pPr>
            <a:r>
              <a:rPr sz="3200">
                <a:solidFill>
                  <a:srgbClr val="4E3B30"/>
                </a:solidFill>
              </a:rPr>
              <a:t>Texte niveau 5</a:t>
            </a:r>
          </a:p>
        </p:txBody>
      </p:sp>
      <p:sp>
        <p:nvSpPr>
          <p:cNvPr id="24" name="Shape 24"/>
          <p:cNvSpPr>
            <a:spLocks noGrp="1"/>
          </p:cNvSpPr>
          <p:nvPr>
            <p:ph type="sldNum" sz="quarter" idx="2"/>
          </p:nvPr>
        </p:nvSpPr>
        <p:spPr>
          <a:xfrm>
            <a:off x="8229600" y="6477000"/>
            <a:ext cx="760413" cy="271400"/>
          </a:xfrm>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AC321DC0-6776-2B4A-BBEB-0C1AA83BD426}" type="slidenum">
              <a:rPr lang="fr-FR"/>
              <a:pPr>
                <a:defRPr/>
              </a:pPr>
              <a:t>‹N°›</a:t>
            </a:fld>
            <a:endParaRPr lang="fr-FR"/>
          </a:p>
        </p:txBody>
      </p:sp>
    </p:spTree>
    <p:extLst>
      <p:ext uri="{BB962C8B-B14F-4D97-AF65-F5344CB8AC3E}">
        <p14:creationId xmlns:p14="http://schemas.microsoft.com/office/powerpoint/2010/main" val="3643592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8C6A7C11-A8EA-EF4A-BADC-31EB504FD7BF}" type="slidenum">
              <a:rPr lang="fr-FR"/>
              <a:pPr>
                <a:defRPr/>
              </a:pPr>
              <a:t>‹N°›</a:t>
            </a:fld>
            <a:endParaRPr lang="fr-FR"/>
          </a:p>
        </p:txBody>
      </p:sp>
    </p:spTree>
    <p:extLst>
      <p:ext uri="{BB962C8B-B14F-4D97-AF65-F5344CB8AC3E}">
        <p14:creationId xmlns:p14="http://schemas.microsoft.com/office/powerpoint/2010/main" val="6836301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6"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6FF02BFA-3AB1-EA42-9E8E-45E1BF98AA8A}" type="slidenum">
              <a:rPr lang="fr-FR"/>
              <a:pPr>
                <a:defRPr/>
              </a:pPr>
              <a:t>‹N°›</a:t>
            </a:fld>
            <a:endParaRPr lang="fr-FR"/>
          </a:p>
        </p:txBody>
      </p:sp>
    </p:spTree>
    <p:extLst>
      <p:ext uri="{BB962C8B-B14F-4D97-AF65-F5344CB8AC3E}">
        <p14:creationId xmlns:p14="http://schemas.microsoft.com/office/powerpoint/2010/main" val="3220492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8"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9" name="Rectangle 6"/>
          <p:cNvSpPr>
            <a:spLocks noGrp="1" noChangeArrowheads="1"/>
          </p:cNvSpPr>
          <p:nvPr>
            <p:ph type="sldNum" sz="quarter" idx="12"/>
          </p:nvPr>
        </p:nvSpPr>
        <p:spPr/>
        <p:txBody>
          <a:bodyPr/>
          <a:lstStyle>
            <a:lvl1pPr>
              <a:defRPr>
                <a:solidFill>
                  <a:srgbClr val="000000"/>
                </a:solidFill>
              </a:defRPr>
            </a:lvl1pPr>
          </a:lstStyle>
          <a:p>
            <a:pPr>
              <a:defRPr/>
            </a:pPr>
            <a:fld id="{87DC4D29-7DB9-344D-BBF7-76811F0CF4B2}" type="slidenum">
              <a:rPr lang="fr-FR"/>
              <a:pPr>
                <a:defRPr/>
              </a:pPr>
              <a:t>‹N°›</a:t>
            </a:fld>
            <a:endParaRPr lang="fr-FR"/>
          </a:p>
        </p:txBody>
      </p:sp>
    </p:spTree>
    <p:extLst>
      <p:ext uri="{BB962C8B-B14F-4D97-AF65-F5344CB8AC3E}">
        <p14:creationId xmlns:p14="http://schemas.microsoft.com/office/powerpoint/2010/main" val="42097419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4"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5" name="Rectangle 6"/>
          <p:cNvSpPr>
            <a:spLocks noGrp="1" noChangeArrowheads="1"/>
          </p:cNvSpPr>
          <p:nvPr>
            <p:ph type="sldNum" sz="quarter" idx="12"/>
          </p:nvPr>
        </p:nvSpPr>
        <p:spPr/>
        <p:txBody>
          <a:bodyPr/>
          <a:lstStyle>
            <a:lvl1pPr>
              <a:defRPr>
                <a:solidFill>
                  <a:srgbClr val="000000"/>
                </a:solidFill>
              </a:defRPr>
            </a:lvl1pPr>
          </a:lstStyle>
          <a:p>
            <a:pPr>
              <a:defRPr/>
            </a:pPr>
            <a:fld id="{064C8F88-2614-564B-A7B8-6423A93CD158}" type="slidenum">
              <a:rPr lang="fr-FR"/>
              <a:pPr>
                <a:defRPr/>
              </a:pPr>
              <a:t>‹N°›</a:t>
            </a:fld>
            <a:endParaRPr lang="fr-FR"/>
          </a:p>
        </p:txBody>
      </p:sp>
    </p:spTree>
    <p:extLst>
      <p:ext uri="{BB962C8B-B14F-4D97-AF65-F5344CB8AC3E}">
        <p14:creationId xmlns:p14="http://schemas.microsoft.com/office/powerpoint/2010/main" val="31107502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3"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4" name="Rectangle 6"/>
          <p:cNvSpPr>
            <a:spLocks noGrp="1" noChangeArrowheads="1"/>
          </p:cNvSpPr>
          <p:nvPr>
            <p:ph type="sldNum" sz="quarter" idx="12"/>
          </p:nvPr>
        </p:nvSpPr>
        <p:spPr/>
        <p:txBody>
          <a:bodyPr/>
          <a:lstStyle>
            <a:lvl1pPr>
              <a:defRPr>
                <a:solidFill>
                  <a:srgbClr val="000000"/>
                </a:solidFill>
              </a:defRPr>
            </a:lvl1pPr>
          </a:lstStyle>
          <a:p>
            <a:pPr>
              <a:defRPr/>
            </a:pPr>
            <a:fld id="{19352A88-F479-FC47-9AF0-0645BD88DEC3}" type="slidenum">
              <a:rPr lang="fr-FR"/>
              <a:pPr>
                <a:defRPr/>
              </a:pPr>
              <a:t>‹N°›</a:t>
            </a:fld>
            <a:endParaRPr lang="fr-FR"/>
          </a:p>
        </p:txBody>
      </p:sp>
    </p:spTree>
    <p:extLst>
      <p:ext uri="{BB962C8B-B14F-4D97-AF65-F5344CB8AC3E}">
        <p14:creationId xmlns:p14="http://schemas.microsoft.com/office/powerpoint/2010/main" val="32868969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6"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5CD0F2EF-12A7-FE4F-982D-F26C1D651B92}" type="slidenum">
              <a:rPr lang="fr-FR"/>
              <a:pPr>
                <a:defRPr/>
              </a:pPr>
              <a:t>‹N°›</a:t>
            </a:fld>
            <a:endParaRPr lang="fr-FR"/>
          </a:p>
        </p:txBody>
      </p:sp>
    </p:spTree>
    <p:extLst>
      <p:ext uri="{BB962C8B-B14F-4D97-AF65-F5344CB8AC3E}">
        <p14:creationId xmlns:p14="http://schemas.microsoft.com/office/powerpoint/2010/main" val="27004787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Faire glisser l'image vers l'espace réservé ou cliquer sur l'icône pour l'ajouter</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6"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6BC929D1-1D85-A144-AACC-E077603B58DD}" type="slidenum">
              <a:rPr lang="fr-FR"/>
              <a:pPr>
                <a:defRPr/>
              </a:pPr>
              <a:t>‹N°›</a:t>
            </a:fld>
            <a:endParaRPr lang="fr-FR"/>
          </a:p>
        </p:txBody>
      </p:sp>
    </p:spTree>
    <p:extLst>
      <p:ext uri="{BB962C8B-B14F-4D97-AF65-F5344CB8AC3E}">
        <p14:creationId xmlns:p14="http://schemas.microsoft.com/office/powerpoint/2010/main" val="16433814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E6C59466-004A-E64F-B400-FAE5280CF46A}" type="slidenum">
              <a:rPr lang="fr-FR"/>
              <a:pPr>
                <a:defRPr/>
              </a:pPr>
              <a:t>‹N°›</a:t>
            </a:fld>
            <a:endParaRPr lang="fr-FR"/>
          </a:p>
        </p:txBody>
      </p:sp>
    </p:spTree>
    <p:extLst>
      <p:ext uri="{BB962C8B-B14F-4D97-AF65-F5344CB8AC3E}">
        <p14:creationId xmlns:p14="http://schemas.microsoft.com/office/powerpoint/2010/main" val="42271819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797B022C-B6E5-764D-BB7B-4C1AC5E6027F}" type="slidenum">
              <a:rPr lang="fr-FR"/>
              <a:pPr>
                <a:defRPr/>
              </a:pPr>
              <a:t>‹N°›</a:t>
            </a:fld>
            <a:endParaRPr lang="fr-FR"/>
          </a:p>
        </p:txBody>
      </p:sp>
    </p:spTree>
    <p:extLst>
      <p:ext uri="{BB962C8B-B14F-4D97-AF65-F5344CB8AC3E}">
        <p14:creationId xmlns:p14="http://schemas.microsoft.com/office/powerpoint/2010/main" val="376006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6" name="image.png"/>
          <p:cNvPicPr/>
          <p:nvPr/>
        </p:nvPicPr>
        <p:blipFill>
          <a:blip r:embed="rId2">
            <a:extLst/>
          </a:blip>
          <a:srcRect r="12329"/>
          <a:stretch>
            <a:fillRect/>
          </a:stretch>
        </p:blipFill>
        <p:spPr>
          <a:xfrm>
            <a:off x="0" y="0"/>
            <a:ext cx="9144001" cy="1266825"/>
          </a:xfrm>
          <a:prstGeom prst="rect">
            <a:avLst/>
          </a:prstGeom>
          <a:ln w="12700">
            <a:miter lim="400000"/>
          </a:ln>
        </p:spPr>
      </p:pic>
      <p:pic>
        <p:nvPicPr>
          <p:cNvPr id="27" name="image.png"/>
          <p:cNvPicPr/>
          <p:nvPr/>
        </p:nvPicPr>
        <p:blipFill>
          <a:blip r:embed="rId3">
            <a:extLst/>
          </a:blip>
          <a:stretch>
            <a:fillRect/>
          </a:stretch>
        </p:blipFill>
        <p:spPr>
          <a:xfrm>
            <a:off x="512762" y="5840412"/>
            <a:ext cx="8629651" cy="15876"/>
          </a:xfrm>
          <a:prstGeom prst="rect">
            <a:avLst/>
          </a:prstGeom>
          <a:ln w="12700">
            <a:miter lim="400000"/>
          </a:ln>
        </p:spPr>
      </p:pic>
      <p:sp>
        <p:nvSpPr>
          <p:cNvPr id="28" name="Shape 28"/>
          <p:cNvSpPr>
            <a:spLocks noGrp="1"/>
          </p:cNvSpPr>
          <p:nvPr>
            <p:ph type="body" idx="1"/>
          </p:nvPr>
        </p:nvSpPr>
        <p:spPr>
          <a:prstGeom prst="rect">
            <a:avLst/>
          </a:prstGeom>
        </p:spPr>
        <p:txBody>
          <a:bodyPr/>
          <a:lstStyle/>
          <a:p>
            <a:pPr lvl="0">
              <a:defRPr sz="1800">
                <a:solidFill>
                  <a:srgbClr val="000000"/>
                </a:solidFill>
              </a:defRPr>
            </a:pPr>
            <a:r>
              <a:rPr sz="3200">
                <a:solidFill>
                  <a:srgbClr val="4E3B30"/>
                </a:solidFill>
              </a:rPr>
              <a:t>Texte niveau 1</a:t>
            </a:r>
          </a:p>
          <a:p>
            <a:pPr lvl="1">
              <a:defRPr sz="1800">
                <a:solidFill>
                  <a:srgbClr val="000000"/>
                </a:solidFill>
              </a:defRPr>
            </a:pPr>
            <a:r>
              <a:rPr sz="3200">
                <a:solidFill>
                  <a:srgbClr val="4E3B30"/>
                </a:solidFill>
              </a:rPr>
              <a:t>Texte niveau 2</a:t>
            </a:r>
          </a:p>
          <a:p>
            <a:pPr lvl="2">
              <a:defRPr sz="1800">
                <a:solidFill>
                  <a:srgbClr val="000000"/>
                </a:solidFill>
              </a:defRPr>
            </a:pPr>
            <a:r>
              <a:rPr sz="3200">
                <a:solidFill>
                  <a:srgbClr val="4E3B30"/>
                </a:solidFill>
              </a:rPr>
              <a:t>Texte niveau 3</a:t>
            </a:r>
          </a:p>
          <a:p>
            <a:pPr lvl="3">
              <a:defRPr sz="1800">
                <a:solidFill>
                  <a:srgbClr val="000000"/>
                </a:solidFill>
              </a:defRPr>
            </a:pPr>
            <a:r>
              <a:rPr sz="3200">
                <a:solidFill>
                  <a:srgbClr val="4E3B30"/>
                </a:solidFill>
              </a:rPr>
              <a:t>Texte niveau 4</a:t>
            </a:r>
          </a:p>
          <a:p>
            <a:pPr lvl="4">
              <a:defRPr sz="1800">
                <a:solidFill>
                  <a:srgbClr val="000000"/>
                </a:solidFill>
              </a:defRPr>
            </a:pPr>
            <a:r>
              <a:rPr sz="3200">
                <a:solidFill>
                  <a:srgbClr val="4E3B30"/>
                </a:solidFill>
              </a:rPr>
              <a:t>Texte niveau 5</a:t>
            </a:r>
          </a:p>
        </p:txBody>
      </p:sp>
      <p:sp>
        <p:nvSpPr>
          <p:cNvPr id="29" name="Shape 29"/>
          <p:cNvSpPr>
            <a:spLocks noGrp="1"/>
          </p:cNvSpPr>
          <p:nvPr>
            <p:ph type="sldNum" sz="quarter" idx="2"/>
          </p:nvPr>
        </p:nvSpPr>
        <p:spPr>
          <a:xfrm>
            <a:off x="8229600" y="6477000"/>
            <a:ext cx="760413" cy="271400"/>
          </a:xfrm>
          <a:prstGeom prst="rect">
            <a:avLst/>
          </a:prstGeom>
        </p:spPr>
        <p:txBody>
          <a:bodyPr/>
          <a:lstStyle/>
          <a:p>
            <a:pPr lvl="0"/>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DB2B30C1-D03D-7F42-9EC2-353A6080155F}" type="slidenum">
              <a:rPr lang="fr-FR"/>
              <a:pPr>
                <a:defRPr/>
              </a:pPr>
              <a:t>‹N°›</a:t>
            </a:fld>
            <a:endParaRPr lang="fr-FR"/>
          </a:p>
        </p:txBody>
      </p:sp>
    </p:spTree>
    <p:extLst>
      <p:ext uri="{BB962C8B-B14F-4D97-AF65-F5344CB8AC3E}">
        <p14:creationId xmlns:p14="http://schemas.microsoft.com/office/powerpoint/2010/main" val="102499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AC321DC0-6776-2B4A-BBEB-0C1AA83BD426}" type="slidenum">
              <a:rPr lang="fr-FR"/>
              <a:pPr>
                <a:defRPr/>
              </a:pPr>
              <a:t>‹N°›</a:t>
            </a:fld>
            <a:endParaRPr lang="fr-FR"/>
          </a:p>
        </p:txBody>
      </p:sp>
    </p:spTree>
    <p:extLst>
      <p:ext uri="{BB962C8B-B14F-4D97-AF65-F5344CB8AC3E}">
        <p14:creationId xmlns:p14="http://schemas.microsoft.com/office/powerpoint/2010/main" val="1463893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8C6A7C11-A8EA-EF4A-BADC-31EB504FD7BF}" type="slidenum">
              <a:rPr lang="fr-FR"/>
              <a:pPr>
                <a:defRPr/>
              </a:pPr>
              <a:t>‹N°›</a:t>
            </a:fld>
            <a:endParaRPr lang="fr-FR"/>
          </a:p>
        </p:txBody>
      </p:sp>
    </p:spTree>
    <p:extLst>
      <p:ext uri="{BB962C8B-B14F-4D97-AF65-F5344CB8AC3E}">
        <p14:creationId xmlns:p14="http://schemas.microsoft.com/office/powerpoint/2010/main" val="3678543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a:defRPr>
                <a:solidFill>
                  <a:srgbClr val="000000"/>
                </a:solidFill>
              </a:defRPr>
            </a:lvl1pPr>
          </a:lstStyle>
          <a:p>
            <a:pPr>
              <a:defRPr/>
            </a:pPr>
            <a:endParaRPr lang="fr-FR"/>
          </a:p>
        </p:txBody>
      </p:sp>
      <p:sp>
        <p:nvSpPr>
          <p:cNvPr id="6" name="Rectangle 5"/>
          <p:cNvSpPr>
            <a:spLocks noGrp="1" noChangeArrowheads="1"/>
          </p:cNvSpPr>
          <p:nvPr>
            <p:ph type="ftr" sz="quarter" idx="11"/>
          </p:nvPr>
        </p:nvSpPr>
        <p:spPr/>
        <p:txBody>
          <a:bodyPr/>
          <a:lstStyle>
            <a:lvl1pPr>
              <a:defRPr>
                <a:solidFill>
                  <a:srgbClr val="000000"/>
                </a:solidFill>
              </a:defRPr>
            </a:lvl1pPr>
          </a:lstStyle>
          <a:p>
            <a:pPr>
              <a:defRPr/>
            </a:pPr>
            <a:endParaRPr lang="fr-FR"/>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6FF02BFA-3AB1-EA42-9E8E-45E1BF98AA8A}" type="slidenum">
              <a:rPr lang="fr-FR"/>
              <a:pPr>
                <a:defRPr/>
              </a:pPr>
              <a:t>‹N°›</a:t>
            </a:fld>
            <a:endParaRPr lang="fr-FR"/>
          </a:p>
        </p:txBody>
      </p:sp>
    </p:spTree>
    <p:extLst>
      <p:ext uri="{BB962C8B-B14F-4D97-AF65-F5344CB8AC3E}">
        <p14:creationId xmlns:p14="http://schemas.microsoft.com/office/powerpoint/2010/main" val="56514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pn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png"/>
          <p:cNvPicPr/>
          <p:nvPr/>
        </p:nvPicPr>
        <p:blipFill>
          <a:blip r:embed="rId7">
            <a:extLst/>
          </a:blip>
          <a:srcRect r="12329"/>
          <a:stretch>
            <a:fillRect/>
          </a:stretch>
        </p:blipFill>
        <p:spPr>
          <a:xfrm>
            <a:off x="0" y="0"/>
            <a:ext cx="9144001" cy="1266825"/>
          </a:xfrm>
          <a:prstGeom prst="rect">
            <a:avLst/>
          </a:prstGeom>
          <a:ln w="12700">
            <a:miter lim="400000"/>
          </a:ln>
        </p:spPr>
      </p:pic>
      <p:pic>
        <p:nvPicPr>
          <p:cNvPr id="3" name="image.png"/>
          <p:cNvPicPr/>
          <p:nvPr/>
        </p:nvPicPr>
        <p:blipFill>
          <a:blip r:embed="rId8">
            <a:extLst/>
          </a:blip>
          <a:stretch>
            <a:fillRect/>
          </a:stretch>
        </p:blipFill>
        <p:spPr>
          <a:xfrm>
            <a:off x="512762" y="5340350"/>
            <a:ext cx="8629651" cy="15875"/>
          </a:xfrm>
          <a:prstGeom prst="rect">
            <a:avLst/>
          </a:prstGeom>
          <a:ln w="12700">
            <a:miter lim="400000"/>
          </a:ln>
        </p:spPr>
      </p:pic>
      <p:sp>
        <p:nvSpPr>
          <p:cNvPr id="4" name="Shape 4"/>
          <p:cNvSpPr>
            <a:spLocks noGrp="1"/>
          </p:cNvSpPr>
          <p:nvPr>
            <p:ph type="body" idx="1"/>
          </p:nvPr>
        </p:nvSpPr>
        <p:spPr>
          <a:xfrm>
            <a:off x="304800" y="1554162"/>
            <a:ext cx="8685213" cy="5303838"/>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lstStyle/>
          <a:p>
            <a:pPr lvl="0">
              <a:defRPr sz="1800">
                <a:solidFill>
                  <a:srgbClr val="000000"/>
                </a:solidFill>
              </a:defRPr>
            </a:pPr>
            <a:r>
              <a:rPr sz="3200">
                <a:solidFill>
                  <a:srgbClr val="4E3B30"/>
                </a:solidFill>
              </a:rPr>
              <a:t>Texte niveau 1</a:t>
            </a:r>
          </a:p>
          <a:p>
            <a:pPr lvl="1">
              <a:defRPr sz="1800">
                <a:solidFill>
                  <a:srgbClr val="000000"/>
                </a:solidFill>
              </a:defRPr>
            </a:pPr>
            <a:r>
              <a:rPr sz="3200">
                <a:solidFill>
                  <a:srgbClr val="4E3B30"/>
                </a:solidFill>
              </a:rPr>
              <a:t>Texte niveau 2</a:t>
            </a:r>
          </a:p>
          <a:p>
            <a:pPr lvl="2">
              <a:defRPr sz="1800">
                <a:solidFill>
                  <a:srgbClr val="000000"/>
                </a:solidFill>
              </a:defRPr>
            </a:pPr>
            <a:r>
              <a:rPr sz="3200">
                <a:solidFill>
                  <a:srgbClr val="4E3B30"/>
                </a:solidFill>
              </a:rPr>
              <a:t>Texte niveau 3</a:t>
            </a:r>
          </a:p>
          <a:p>
            <a:pPr lvl="3">
              <a:defRPr sz="1800">
                <a:solidFill>
                  <a:srgbClr val="000000"/>
                </a:solidFill>
              </a:defRPr>
            </a:pPr>
            <a:r>
              <a:rPr sz="3200">
                <a:solidFill>
                  <a:srgbClr val="4E3B30"/>
                </a:solidFill>
              </a:rPr>
              <a:t>Texte niveau 4</a:t>
            </a:r>
          </a:p>
          <a:p>
            <a:pPr lvl="4">
              <a:defRPr sz="1800">
                <a:solidFill>
                  <a:srgbClr val="000000"/>
                </a:solidFill>
              </a:defRPr>
            </a:pPr>
            <a:r>
              <a:rPr sz="3200">
                <a:solidFill>
                  <a:srgbClr val="4E3B30"/>
                </a:solidFill>
              </a:rPr>
              <a:t>Texte niveau 5</a:t>
            </a:r>
          </a:p>
        </p:txBody>
      </p:sp>
      <p:sp>
        <p:nvSpPr>
          <p:cNvPr id="5" name="Shape 5"/>
          <p:cNvSpPr>
            <a:spLocks noGrp="1"/>
          </p:cNvSpPr>
          <p:nvPr>
            <p:ph type="sldNum" sz="quarter" idx="2"/>
          </p:nvPr>
        </p:nvSpPr>
        <p:spPr>
          <a:xfrm>
            <a:off x="8229600" y="6473825"/>
            <a:ext cx="757238" cy="271400"/>
          </a:xfrm>
          <a:prstGeom prst="rect">
            <a:avLst/>
          </a:prstGeom>
          <a:ln w="12700">
            <a:miter lim="400000"/>
          </a:ln>
        </p:spPr>
        <p:txBody>
          <a:bodyPr lIns="46799" tIns="46799" rIns="46799" bIns="46799">
            <a:spAutoFit/>
          </a:bodyPr>
          <a:lstStyle>
            <a:lvl1pPr algn="r" defTabSz="914400">
              <a:defRPr sz="1200">
                <a:solidFill>
                  <a:srgbClr val="D38E27"/>
                </a:solidFill>
              </a:defRPr>
            </a:lvl1pPr>
          </a:lstStyle>
          <a:p>
            <a:pPr lvl="0"/>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transition spd="med"/>
  <p:txStyles>
    <p:titleStyle>
      <a:lvl1pPr defTabSz="449262">
        <a:defRPr sz="3600">
          <a:solidFill>
            <a:srgbClr val="4E3B30"/>
          </a:solidFill>
          <a:latin typeface="Franklin Gothic Medium"/>
          <a:ea typeface="Franklin Gothic Medium"/>
          <a:cs typeface="Franklin Gothic Medium"/>
          <a:sym typeface="Franklin Gothic Medium"/>
        </a:defRPr>
      </a:lvl1pPr>
      <a:lvl2pPr defTabSz="449262">
        <a:defRPr sz="3600">
          <a:solidFill>
            <a:srgbClr val="4E3B30"/>
          </a:solidFill>
          <a:latin typeface="Franklin Gothic Medium"/>
          <a:ea typeface="Franklin Gothic Medium"/>
          <a:cs typeface="Franklin Gothic Medium"/>
          <a:sym typeface="Franklin Gothic Medium"/>
        </a:defRPr>
      </a:lvl2pPr>
      <a:lvl3pPr defTabSz="449262">
        <a:defRPr sz="3600">
          <a:solidFill>
            <a:srgbClr val="4E3B30"/>
          </a:solidFill>
          <a:latin typeface="Franklin Gothic Medium"/>
          <a:ea typeface="Franklin Gothic Medium"/>
          <a:cs typeface="Franklin Gothic Medium"/>
          <a:sym typeface="Franklin Gothic Medium"/>
        </a:defRPr>
      </a:lvl3pPr>
      <a:lvl4pPr defTabSz="449262">
        <a:defRPr sz="3600">
          <a:solidFill>
            <a:srgbClr val="4E3B30"/>
          </a:solidFill>
          <a:latin typeface="Franklin Gothic Medium"/>
          <a:ea typeface="Franklin Gothic Medium"/>
          <a:cs typeface="Franklin Gothic Medium"/>
          <a:sym typeface="Franklin Gothic Medium"/>
        </a:defRPr>
      </a:lvl4pPr>
      <a:lvl5pPr defTabSz="449262">
        <a:defRPr sz="3600">
          <a:solidFill>
            <a:srgbClr val="4E3B30"/>
          </a:solidFill>
          <a:latin typeface="Franklin Gothic Medium"/>
          <a:ea typeface="Franklin Gothic Medium"/>
          <a:cs typeface="Franklin Gothic Medium"/>
          <a:sym typeface="Franklin Gothic Medium"/>
        </a:defRPr>
      </a:lvl5pPr>
      <a:lvl6pPr indent="457200" defTabSz="449262">
        <a:defRPr sz="3600">
          <a:solidFill>
            <a:srgbClr val="4E3B30"/>
          </a:solidFill>
          <a:latin typeface="Franklin Gothic Medium"/>
          <a:ea typeface="Franklin Gothic Medium"/>
          <a:cs typeface="Franklin Gothic Medium"/>
          <a:sym typeface="Franklin Gothic Medium"/>
        </a:defRPr>
      </a:lvl6pPr>
      <a:lvl7pPr indent="914400" defTabSz="449262">
        <a:defRPr sz="3600">
          <a:solidFill>
            <a:srgbClr val="4E3B30"/>
          </a:solidFill>
          <a:latin typeface="Franklin Gothic Medium"/>
          <a:ea typeface="Franklin Gothic Medium"/>
          <a:cs typeface="Franklin Gothic Medium"/>
          <a:sym typeface="Franklin Gothic Medium"/>
        </a:defRPr>
      </a:lvl7pPr>
      <a:lvl8pPr indent="1371600" defTabSz="449262">
        <a:defRPr sz="3600">
          <a:solidFill>
            <a:srgbClr val="4E3B30"/>
          </a:solidFill>
          <a:latin typeface="Franklin Gothic Medium"/>
          <a:ea typeface="Franklin Gothic Medium"/>
          <a:cs typeface="Franklin Gothic Medium"/>
          <a:sym typeface="Franklin Gothic Medium"/>
        </a:defRPr>
      </a:lvl8pPr>
      <a:lvl9pPr indent="1828800" defTabSz="449262">
        <a:defRPr sz="3600">
          <a:solidFill>
            <a:srgbClr val="4E3B30"/>
          </a:solidFill>
          <a:latin typeface="Franklin Gothic Medium"/>
          <a:ea typeface="Franklin Gothic Medium"/>
          <a:cs typeface="Franklin Gothic Medium"/>
          <a:sym typeface="Franklin Gothic Medium"/>
        </a:defRPr>
      </a:lvl9pPr>
    </p:titleStyle>
    <p:bodyStyle>
      <a:lvl1pPr marL="342900" indent="-342900" defTabSz="449262">
        <a:spcBef>
          <a:spcPts val="800"/>
        </a:spcBef>
        <a:defRPr sz="3200">
          <a:solidFill>
            <a:srgbClr val="4E3B30"/>
          </a:solidFill>
          <a:latin typeface="Franklin Gothic Book"/>
          <a:ea typeface="Franklin Gothic Book"/>
          <a:cs typeface="Franklin Gothic Book"/>
          <a:sym typeface="Franklin Gothic Book"/>
        </a:defRPr>
      </a:lvl1pPr>
      <a:lvl2pPr marL="342900" indent="114300" defTabSz="449262">
        <a:spcBef>
          <a:spcPts val="800"/>
        </a:spcBef>
        <a:defRPr sz="3200">
          <a:solidFill>
            <a:srgbClr val="4E3B30"/>
          </a:solidFill>
          <a:latin typeface="Franklin Gothic Book"/>
          <a:ea typeface="Franklin Gothic Book"/>
          <a:cs typeface="Franklin Gothic Book"/>
          <a:sym typeface="Franklin Gothic Book"/>
        </a:defRPr>
      </a:lvl2pPr>
      <a:lvl3pPr marL="342900" indent="571500" defTabSz="449262">
        <a:spcBef>
          <a:spcPts val="800"/>
        </a:spcBef>
        <a:defRPr sz="3200">
          <a:solidFill>
            <a:srgbClr val="4E3B30"/>
          </a:solidFill>
          <a:latin typeface="Franklin Gothic Book"/>
          <a:ea typeface="Franklin Gothic Book"/>
          <a:cs typeface="Franklin Gothic Book"/>
          <a:sym typeface="Franklin Gothic Book"/>
        </a:defRPr>
      </a:lvl3pPr>
      <a:lvl4pPr marL="342900" indent="1028700" defTabSz="449262">
        <a:spcBef>
          <a:spcPts val="800"/>
        </a:spcBef>
        <a:defRPr sz="3200">
          <a:solidFill>
            <a:srgbClr val="4E3B30"/>
          </a:solidFill>
          <a:latin typeface="Franklin Gothic Book"/>
          <a:ea typeface="Franklin Gothic Book"/>
          <a:cs typeface="Franklin Gothic Book"/>
          <a:sym typeface="Franklin Gothic Book"/>
        </a:defRPr>
      </a:lvl4pPr>
      <a:lvl5pPr marL="342900" indent="1485900" defTabSz="449262">
        <a:spcBef>
          <a:spcPts val="800"/>
        </a:spcBef>
        <a:defRPr sz="3200">
          <a:solidFill>
            <a:srgbClr val="4E3B30"/>
          </a:solidFill>
          <a:latin typeface="Franklin Gothic Book"/>
          <a:ea typeface="Franklin Gothic Book"/>
          <a:cs typeface="Franklin Gothic Book"/>
          <a:sym typeface="Franklin Gothic Book"/>
        </a:defRPr>
      </a:lvl5pPr>
      <a:lvl6pPr marL="342900" indent="1943100" defTabSz="449262">
        <a:spcBef>
          <a:spcPts val="800"/>
        </a:spcBef>
        <a:defRPr sz="3200">
          <a:solidFill>
            <a:srgbClr val="4E3B30"/>
          </a:solidFill>
          <a:latin typeface="Franklin Gothic Book"/>
          <a:ea typeface="Franklin Gothic Book"/>
          <a:cs typeface="Franklin Gothic Book"/>
          <a:sym typeface="Franklin Gothic Book"/>
        </a:defRPr>
      </a:lvl6pPr>
      <a:lvl7pPr marL="342900" indent="2400300" defTabSz="449262">
        <a:spcBef>
          <a:spcPts val="800"/>
        </a:spcBef>
        <a:defRPr sz="3200">
          <a:solidFill>
            <a:srgbClr val="4E3B30"/>
          </a:solidFill>
          <a:latin typeface="Franklin Gothic Book"/>
          <a:ea typeface="Franklin Gothic Book"/>
          <a:cs typeface="Franklin Gothic Book"/>
          <a:sym typeface="Franklin Gothic Book"/>
        </a:defRPr>
      </a:lvl7pPr>
      <a:lvl8pPr marL="342900" indent="2857500" defTabSz="449262">
        <a:spcBef>
          <a:spcPts val="800"/>
        </a:spcBef>
        <a:defRPr sz="3200">
          <a:solidFill>
            <a:srgbClr val="4E3B30"/>
          </a:solidFill>
          <a:latin typeface="Franklin Gothic Book"/>
          <a:ea typeface="Franklin Gothic Book"/>
          <a:cs typeface="Franklin Gothic Book"/>
          <a:sym typeface="Franklin Gothic Book"/>
        </a:defRPr>
      </a:lvl8pPr>
      <a:lvl9pPr marL="342900" indent="3314700" defTabSz="449262">
        <a:spcBef>
          <a:spcPts val="800"/>
        </a:spcBef>
        <a:defRPr sz="3200">
          <a:solidFill>
            <a:srgbClr val="4E3B30"/>
          </a:solidFill>
          <a:latin typeface="Franklin Gothic Book"/>
          <a:ea typeface="Franklin Gothic Book"/>
          <a:cs typeface="Franklin Gothic Book"/>
          <a:sym typeface="Franklin Gothic Book"/>
        </a:defRPr>
      </a:lvl9pPr>
    </p:bodyStyle>
    <p:otherStyle>
      <a:lvl1pPr algn="r">
        <a:defRPr sz="1200">
          <a:solidFill>
            <a:schemeClr val="tx1"/>
          </a:solidFill>
          <a:latin typeface="+mn-lt"/>
          <a:ea typeface="+mn-ea"/>
          <a:cs typeface="+mn-cs"/>
          <a:sym typeface="Franklin Gothic Book"/>
        </a:defRPr>
      </a:lvl1pPr>
      <a:lvl2pPr indent="457200" algn="r">
        <a:defRPr sz="1200">
          <a:solidFill>
            <a:schemeClr val="tx1"/>
          </a:solidFill>
          <a:latin typeface="+mn-lt"/>
          <a:ea typeface="+mn-ea"/>
          <a:cs typeface="+mn-cs"/>
          <a:sym typeface="Franklin Gothic Book"/>
        </a:defRPr>
      </a:lvl2pPr>
      <a:lvl3pPr indent="914400" algn="r">
        <a:defRPr sz="1200">
          <a:solidFill>
            <a:schemeClr val="tx1"/>
          </a:solidFill>
          <a:latin typeface="+mn-lt"/>
          <a:ea typeface="+mn-ea"/>
          <a:cs typeface="+mn-cs"/>
          <a:sym typeface="Franklin Gothic Book"/>
        </a:defRPr>
      </a:lvl3pPr>
      <a:lvl4pPr indent="1371600" algn="r">
        <a:defRPr sz="1200">
          <a:solidFill>
            <a:schemeClr val="tx1"/>
          </a:solidFill>
          <a:latin typeface="+mn-lt"/>
          <a:ea typeface="+mn-ea"/>
          <a:cs typeface="+mn-cs"/>
          <a:sym typeface="Franklin Gothic Book"/>
        </a:defRPr>
      </a:lvl4pPr>
      <a:lvl5pPr indent="1828800" algn="r">
        <a:defRPr sz="1200">
          <a:solidFill>
            <a:schemeClr val="tx1"/>
          </a:solidFill>
          <a:latin typeface="+mn-lt"/>
          <a:ea typeface="+mn-ea"/>
          <a:cs typeface="+mn-cs"/>
          <a:sym typeface="Franklin Gothic Book"/>
        </a:defRPr>
      </a:lvl5pPr>
      <a:lvl6pPr algn="r">
        <a:defRPr sz="1200">
          <a:solidFill>
            <a:schemeClr val="tx1"/>
          </a:solidFill>
          <a:latin typeface="+mn-lt"/>
          <a:ea typeface="+mn-ea"/>
          <a:cs typeface="+mn-cs"/>
          <a:sym typeface="Franklin Gothic Book"/>
        </a:defRPr>
      </a:lvl6pPr>
      <a:lvl7pPr algn="r">
        <a:defRPr sz="1200">
          <a:solidFill>
            <a:schemeClr val="tx1"/>
          </a:solidFill>
          <a:latin typeface="+mn-lt"/>
          <a:ea typeface="+mn-ea"/>
          <a:cs typeface="+mn-cs"/>
          <a:sym typeface="Franklin Gothic Book"/>
        </a:defRPr>
      </a:lvl7pPr>
      <a:lvl8pPr algn="r">
        <a:defRPr sz="1200">
          <a:solidFill>
            <a:schemeClr val="tx1"/>
          </a:solidFill>
          <a:latin typeface="+mn-lt"/>
          <a:ea typeface="+mn-ea"/>
          <a:cs typeface="+mn-cs"/>
          <a:sym typeface="Franklin Gothic Book"/>
        </a:defRPr>
      </a:lvl8pPr>
      <a:lvl9pPr algn="r">
        <a:defRPr sz="1200">
          <a:solidFill>
            <a:schemeClr val="tx1"/>
          </a:solidFill>
          <a:latin typeface="+mn-lt"/>
          <a:ea typeface="+mn-ea"/>
          <a:cs typeface="+mn-cs"/>
          <a:sym typeface="Franklin Gothic Book"/>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lgn="l" defTabSz="914400" rtl="0" fontAlgn="base">
              <a:spcBef>
                <a:spcPct val="0"/>
              </a:spcBef>
              <a:spcAft>
                <a:spcPct val="0"/>
              </a:spcAft>
              <a:defRPr/>
            </a:pPr>
            <a:fld id="{BC744343-3FA5-E947-A806-3D16B40F419F}" type="datetimeFigureOut">
              <a:rPr lang="fr-FR" kern="1200">
                <a:solidFill>
                  <a:srgbClr val="000000"/>
                </a:solidFill>
                <a:latin typeface="Arial" charset="0"/>
              </a:rPr>
              <a:pPr algn="l" defTabSz="914400" rtl="0" fontAlgn="base">
                <a:spcBef>
                  <a:spcPct val="0"/>
                </a:spcBef>
                <a:spcAft>
                  <a:spcPct val="0"/>
                </a:spcAft>
                <a:defRPr/>
              </a:pPr>
              <a:t>31/05/2015</a:t>
            </a:fld>
            <a:endParaRPr lang="fr-FR" kern="120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defTabSz="914400" rtl="0" fontAlgn="base">
              <a:spcBef>
                <a:spcPct val="0"/>
              </a:spcBef>
              <a:spcAft>
                <a:spcPct val="0"/>
              </a:spcAft>
              <a:defRPr/>
            </a:pPr>
            <a:endParaRPr lang="fr-FR" kern="1200">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rtl="0" fontAlgn="base">
              <a:spcBef>
                <a:spcPct val="0"/>
              </a:spcBef>
              <a:spcAft>
                <a:spcPct val="0"/>
              </a:spcAft>
              <a:defRPr/>
            </a:pPr>
            <a:fld id="{5448D406-FF91-5748-9A94-A705A8ABB871}" type="slidenum">
              <a:rPr lang="fr-FR" kern="1200">
                <a:solidFill>
                  <a:srgbClr val="000000"/>
                </a:solidFill>
                <a:latin typeface="Arial" charset="0"/>
                <a:ea typeface="ＭＳ Ｐゴシック" charset="0"/>
              </a:rPr>
              <a:pPr defTabSz="914400" rtl="0" fontAlgn="base">
                <a:spcBef>
                  <a:spcPct val="0"/>
                </a:spcBef>
                <a:spcAft>
                  <a:spcPct val="0"/>
                </a:spcAft>
                <a:defRPr/>
              </a:pPr>
              <a:t>‹N°›</a:t>
            </a:fld>
            <a:endParaRPr lang="fr-FR" kern="1200">
              <a:solidFill>
                <a:srgbClr val="000000"/>
              </a:solidFill>
              <a:latin typeface="Arial" charset="0"/>
              <a:ea typeface="ＭＳ Ｐゴシック" charset="0"/>
            </a:endParaRPr>
          </a:p>
        </p:txBody>
      </p:sp>
    </p:spTree>
    <p:extLst>
      <p:ext uri="{BB962C8B-B14F-4D97-AF65-F5344CB8AC3E}">
        <p14:creationId xmlns:p14="http://schemas.microsoft.com/office/powerpoint/2010/main" val="3452855678"/>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304800" y="1554163"/>
            <a:ext cx="86852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
        <p:nvSpPr>
          <p:cNvPr id="2" name="Rectangle 2"/>
          <p:cNvSpPr>
            <a:spLocks noGrp="1" noChangeArrowheads="1"/>
          </p:cNvSpPr>
          <p:nvPr>
            <p:ph type="dt"/>
          </p:nvPr>
        </p:nvSpPr>
        <p:spPr bwMode="auto">
          <a:xfrm>
            <a:off x="6477000" y="76200"/>
            <a:ext cx="2513013" cy="4587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ＭＳ Ｐゴシック" panose="020B0600070205080204" pitchFamily="34" charset="-128"/>
                <a:cs typeface="+mn-cs"/>
              </a:defRPr>
            </a:lvl1pPr>
          </a:lstStyle>
          <a:p>
            <a:pPr algn="l" defTabSz="449263" rtl="0" fontAlgn="base">
              <a:spcBef>
                <a:spcPct val="0"/>
              </a:spcBef>
              <a:spcAft>
                <a:spcPct val="0"/>
              </a:spcAft>
              <a:defRPr/>
            </a:pPr>
            <a:endParaRPr lang="fr-FR" altLang="fr-FR" kern="1200"/>
          </a:p>
        </p:txBody>
      </p:sp>
      <p:sp>
        <p:nvSpPr>
          <p:cNvPr id="1028" name="Text Box 3"/>
          <p:cNvSpPr txBox="1">
            <a:spLocks noChangeArrowheads="1"/>
          </p:cNvSpPr>
          <p:nvPr/>
        </p:nvSpPr>
        <p:spPr bwMode="auto">
          <a:xfrm>
            <a:off x="3124200" y="76200"/>
            <a:ext cx="3352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defTabSz="449263" rtl="0" fontAlgn="base">
              <a:spcBef>
                <a:spcPct val="0"/>
              </a:spcBef>
              <a:spcAft>
                <a:spcPct val="0"/>
              </a:spcAft>
              <a:buClr>
                <a:srgbClr val="000000"/>
              </a:buClr>
              <a:buSzPct val="100000"/>
              <a:buFont typeface="Times New Roman" pitchFamily="18" charset="0"/>
              <a:buNone/>
            </a:pPr>
            <a:endParaRPr lang="fr-FR" kern="1200" smtClean="0">
              <a:solidFill>
                <a:srgbClr val="FFFFFF"/>
              </a:solidFill>
              <a:latin typeface="Arial" charset="0"/>
              <a:ea typeface="MS PGothic" pitchFamily="34" charset="-128"/>
              <a:cs typeface="+mn-cs"/>
            </a:endParaRPr>
          </a:p>
        </p:txBody>
      </p:sp>
      <p:sp>
        <p:nvSpPr>
          <p:cNvPr id="3" name="Rectangle 4"/>
          <p:cNvSpPr>
            <a:spLocks noGrp="1" noChangeArrowheads="1"/>
          </p:cNvSpPr>
          <p:nvPr>
            <p:ph type="sldNum"/>
          </p:nvPr>
        </p:nvSpPr>
        <p:spPr bwMode="auto">
          <a:xfrm>
            <a:off x="8229600" y="6477000"/>
            <a:ext cx="760413" cy="4587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eaLnBrk="1" hangingPunct="1">
              <a:buSzPct val="100000"/>
              <a:defRPr>
                <a:solidFill>
                  <a:srgbClr val="000000"/>
                </a:solidFill>
                <a:latin typeface="Arial" pitchFamily="34" charset="0"/>
              </a:defRPr>
            </a:lvl1pPr>
          </a:lstStyle>
          <a:p>
            <a:pPr algn="l" defTabSz="449263" rtl="0" fontAlgn="base">
              <a:spcBef>
                <a:spcPct val="0"/>
              </a:spcBef>
              <a:spcAft>
                <a:spcPct val="0"/>
              </a:spcAft>
              <a:defRPr/>
            </a:pPr>
            <a:fld id="{2D98CE22-FC3F-4401-B2EF-2C4609807C8F}" type="slidenum">
              <a:rPr lang="fr-FR" kern="1200">
                <a:ea typeface="MS PGothic" pitchFamily="34" charset="-128"/>
                <a:cs typeface="+mn-cs"/>
              </a:rPr>
              <a:pPr algn="l" defTabSz="449263" rtl="0" fontAlgn="base">
                <a:spcBef>
                  <a:spcPct val="0"/>
                </a:spcBef>
                <a:spcAft>
                  <a:spcPct val="0"/>
                </a:spcAft>
                <a:defRPr/>
              </a:pPr>
              <a:t>‹N°›</a:t>
            </a:fld>
            <a:endParaRPr lang="fr-FR" kern="1200">
              <a:ea typeface="MS PGothic" pitchFamily="34" charset="-128"/>
              <a:cs typeface="+mn-cs"/>
            </a:endParaRPr>
          </a:p>
        </p:txBody>
      </p:sp>
      <p:pic>
        <p:nvPicPr>
          <p:cNvPr id="1030" name="Picture 5"/>
          <p:cNvPicPr>
            <a:picLocks noChangeAspect="1" noChangeArrowheads="1"/>
          </p:cNvPicPr>
          <p:nvPr/>
        </p:nvPicPr>
        <p:blipFill>
          <a:blip r:embed="rId13">
            <a:extLst>
              <a:ext uri="{28A0092B-C50C-407E-A947-70E740481C1C}">
                <a14:useLocalDpi xmlns:a14="http://schemas.microsoft.com/office/drawing/2010/main" val="0"/>
              </a:ext>
            </a:extLst>
          </a:blip>
          <a:srcRect r="12329"/>
          <a:stretch>
            <a:fillRect/>
          </a:stretch>
        </p:blipFill>
        <p:spPr bwMode="auto">
          <a:xfrm>
            <a:off x="0" y="0"/>
            <a:ext cx="91440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58109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3600" kern="1200">
          <a:solidFill>
            <a:srgbClr val="4E3B30"/>
          </a:solidFill>
          <a:latin typeface="+mj-lt"/>
          <a:ea typeface="MS PGothic" panose="020B0600070205080204" pitchFamily="34" charset="-128"/>
          <a:cs typeface="MS PGothic" charset="0"/>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4E3B30"/>
          </a:solidFill>
          <a:latin typeface="Franklin Gothic Medium" panose="020B0603020102020204" pitchFamily="34" charset="0"/>
          <a:ea typeface="MS PGothic" panose="020B0600070205080204" pitchFamily="34" charset="-128"/>
          <a:cs typeface="MS PGothic"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4E3B30"/>
          </a:solidFill>
          <a:latin typeface="Franklin Gothic Medium" panose="020B0603020102020204" pitchFamily="34" charset="0"/>
          <a:ea typeface="MS PGothic" panose="020B0600070205080204" pitchFamily="34" charset="-128"/>
          <a:cs typeface="MS PGothic"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4E3B30"/>
          </a:solidFill>
          <a:latin typeface="Franklin Gothic Medium" panose="020B0603020102020204" pitchFamily="34" charset="0"/>
          <a:ea typeface="MS PGothic" panose="020B0600070205080204" pitchFamily="34" charset="-128"/>
          <a:cs typeface="MS PGothic"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4E3B30"/>
          </a:solidFill>
          <a:latin typeface="Franklin Gothic Medium" panose="020B0603020102020204" pitchFamily="34" charset="0"/>
          <a:ea typeface="MS PGothic" panose="020B0600070205080204" pitchFamily="34" charset="-128"/>
          <a:cs typeface="MS PGothic" charset="0"/>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ＭＳ Ｐゴシック" panose="020B0600070205080204"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ＭＳ Ｐゴシック" panose="020B0600070205080204"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ＭＳ Ｐゴシック" panose="020B0600070205080204"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ＭＳ Ｐゴシック" panose="020B0600070205080204" pitchFamily="34"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kern="1200">
          <a:solidFill>
            <a:srgbClr val="4E3B30"/>
          </a:solidFill>
          <a:latin typeface="+mn-lt"/>
          <a:ea typeface="MS PGothic" panose="020B0600070205080204" pitchFamily="34" charset="-128"/>
          <a:cs typeface="MS PGothic" charset="0"/>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kern="1200">
          <a:solidFill>
            <a:srgbClr val="4E3B30"/>
          </a:solidFill>
          <a:latin typeface="+mn-lt"/>
          <a:ea typeface="MS PGothic" panose="020B0600070205080204" pitchFamily="34" charset="-128"/>
          <a:cs typeface="MS PGothic" charset="0"/>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kern="1200">
          <a:solidFill>
            <a:srgbClr val="4E3B30"/>
          </a:solidFill>
          <a:latin typeface="+mn-lt"/>
          <a:ea typeface="MS PGothic" panose="020B0600070205080204" pitchFamily="34" charset="-128"/>
          <a:cs typeface="MS PGothic" charset="0"/>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kern="1200">
          <a:solidFill>
            <a:srgbClr val="4E3B30"/>
          </a:solidFill>
          <a:latin typeface="+mn-lt"/>
          <a:ea typeface="MS PGothic" panose="020B0600070205080204" pitchFamily="34" charset="-128"/>
          <a:cs typeface="MS PGothic" charset="0"/>
        </a:defRPr>
      </a:lvl4pPr>
      <a:lvl5pPr marL="2057400" indent="-228600" algn="l" defTabSz="449263" rtl="0" eaLnBrk="0" fontAlgn="base" hangingPunct="0">
        <a:spcBef>
          <a:spcPts val="450"/>
        </a:spcBef>
        <a:spcAft>
          <a:spcPct val="0"/>
        </a:spcAft>
        <a:buClr>
          <a:srgbClr val="000000"/>
        </a:buClr>
        <a:buSzPct val="100000"/>
        <a:buFont typeface="Times New Roman" pitchFamily="18" charset="0"/>
        <a:defRPr kern="1200">
          <a:solidFill>
            <a:srgbClr val="4E3B30"/>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3">
            <a:extLst>
              <a:ext uri="{28A0092B-C50C-407E-A947-70E740481C1C}">
                <a14:useLocalDpi xmlns:a14="http://schemas.microsoft.com/office/drawing/2010/main" val="0"/>
              </a:ext>
            </a:extLst>
          </a:blip>
          <a:srcRect r="12329"/>
          <a:stretch>
            <a:fillRect/>
          </a:stretch>
        </p:blipFill>
        <p:spPr bwMode="auto">
          <a:xfrm>
            <a:off x="0" y="0"/>
            <a:ext cx="91440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body" idx="1"/>
          </p:nvPr>
        </p:nvSpPr>
        <p:spPr bwMode="auto">
          <a:xfrm>
            <a:off x="304800" y="1554163"/>
            <a:ext cx="86852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
        <p:nvSpPr>
          <p:cNvPr id="2" name="Rectangle 3"/>
          <p:cNvSpPr>
            <a:spLocks noGrp="1" noChangeArrowheads="1"/>
          </p:cNvSpPr>
          <p:nvPr>
            <p:ph type="dt"/>
          </p:nvPr>
        </p:nvSpPr>
        <p:spPr bwMode="auto">
          <a:xfrm>
            <a:off x="6477000" y="76200"/>
            <a:ext cx="2513013" cy="28733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723900" algn="l"/>
                <a:tab pos="1447800" algn="l"/>
                <a:tab pos="2171700" algn="l"/>
              </a:tabLst>
              <a:defRPr sz="1200">
                <a:solidFill>
                  <a:srgbClr val="D38E27"/>
                </a:solidFill>
                <a:latin typeface="+mn-lt"/>
                <a:ea typeface="ＭＳ Ｐゴシック" panose="020B0600070205080204" pitchFamily="34" charset="-128"/>
                <a:cs typeface="Arial" panose="020B0604020202020204" pitchFamily="34" charset="0"/>
              </a:defRPr>
            </a:lvl1pPr>
          </a:lstStyle>
          <a:p>
            <a:pPr algn="l" defTabSz="449263" rtl="0" fontAlgn="base">
              <a:spcBef>
                <a:spcPct val="0"/>
              </a:spcBef>
              <a:spcAft>
                <a:spcPct val="0"/>
              </a:spcAft>
              <a:defRPr/>
            </a:pPr>
            <a:endParaRPr lang="fr-FR" altLang="fr-FR" kern="1200"/>
          </a:p>
        </p:txBody>
      </p:sp>
      <p:sp>
        <p:nvSpPr>
          <p:cNvPr id="3077" name="Text Box 4"/>
          <p:cNvSpPr txBox="1">
            <a:spLocks noChangeArrowheads="1"/>
          </p:cNvSpPr>
          <p:nvPr/>
        </p:nvSpPr>
        <p:spPr bwMode="auto">
          <a:xfrm>
            <a:off x="3581400" y="76200"/>
            <a:ext cx="28956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l" defTabSz="449263" rtl="0" fontAlgn="base">
              <a:spcBef>
                <a:spcPct val="0"/>
              </a:spcBef>
              <a:spcAft>
                <a:spcPct val="0"/>
              </a:spcAft>
              <a:buClr>
                <a:srgbClr val="000000"/>
              </a:buClr>
              <a:buSzPct val="100000"/>
              <a:buFont typeface="Times New Roman" pitchFamily="18" charset="0"/>
              <a:buNone/>
            </a:pPr>
            <a:endParaRPr lang="fr-FR" kern="1200" smtClean="0">
              <a:solidFill>
                <a:srgbClr val="FFFFFF"/>
              </a:solidFill>
              <a:latin typeface="Arial" charset="0"/>
              <a:ea typeface="MS PGothic" pitchFamily="34" charset="-128"/>
              <a:cs typeface="+mn-cs"/>
            </a:endParaRPr>
          </a:p>
        </p:txBody>
      </p:sp>
      <p:sp>
        <p:nvSpPr>
          <p:cNvPr id="3" name="Rectangle 5"/>
          <p:cNvSpPr>
            <a:spLocks noGrp="1" noChangeArrowheads="1"/>
          </p:cNvSpPr>
          <p:nvPr>
            <p:ph type="sldNum"/>
          </p:nvPr>
        </p:nvSpPr>
        <p:spPr bwMode="auto">
          <a:xfrm>
            <a:off x="8229600" y="6473825"/>
            <a:ext cx="757238" cy="284163"/>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eaLnBrk="1" hangingPunct="1">
              <a:buSzPct val="100000"/>
              <a:defRPr sz="1200">
                <a:solidFill>
                  <a:srgbClr val="D38E27"/>
                </a:solidFill>
                <a:latin typeface="Franklin Gothic Book" pitchFamily="34" charset="0"/>
                <a:cs typeface="Arial" pitchFamily="34" charset="0"/>
              </a:defRPr>
            </a:lvl1pPr>
          </a:lstStyle>
          <a:p>
            <a:pPr defTabSz="449263" rtl="0" fontAlgn="base">
              <a:spcBef>
                <a:spcPct val="0"/>
              </a:spcBef>
              <a:spcAft>
                <a:spcPct val="0"/>
              </a:spcAft>
              <a:defRPr/>
            </a:pPr>
            <a:fld id="{469A1BF8-645E-47ED-A143-88ED25607506}" type="slidenum">
              <a:rPr lang="fr-FR" kern="1200">
                <a:ea typeface="MS PGothic" pitchFamily="34" charset="-128"/>
              </a:rPr>
              <a:pPr defTabSz="449263" rtl="0" fontAlgn="base">
                <a:spcBef>
                  <a:spcPct val="0"/>
                </a:spcBef>
                <a:spcAft>
                  <a:spcPct val="0"/>
                </a:spcAft>
                <a:defRPr/>
              </a:pPr>
              <a:t>‹N°›</a:t>
            </a:fld>
            <a:endParaRPr lang="fr-FR" kern="1200">
              <a:ea typeface="MS PGothic" pitchFamily="34" charset="-128"/>
            </a:endParaRPr>
          </a:p>
        </p:txBody>
      </p:sp>
    </p:spTree>
    <p:extLst>
      <p:ext uri="{BB962C8B-B14F-4D97-AF65-F5344CB8AC3E}">
        <p14:creationId xmlns:p14="http://schemas.microsoft.com/office/powerpoint/2010/main" val="268040258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3600" kern="1200">
          <a:solidFill>
            <a:srgbClr val="4E3B30"/>
          </a:solidFill>
          <a:latin typeface="+mj-lt"/>
          <a:ea typeface="MS PGothic" panose="020B0600070205080204" pitchFamily="34" charset="-128"/>
          <a:cs typeface="MS PGothic" charset="0"/>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4E3B30"/>
          </a:solidFill>
          <a:latin typeface="Franklin Gothic Medium" panose="020B0603020102020204" pitchFamily="34" charset="0"/>
          <a:ea typeface="MS PGothic" panose="020B0600070205080204" pitchFamily="34" charset="-128"/>
          <a:cs typeface="MS PGothic"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4E3B30"/>
          </a:solidFill>
          <a:latin typeface="Franklin Gothic Medium" panose="020B0603020102020204" pitchFamily="34" charset="0"/>
          <a:ea typeface="MS PGothic" panose="020B0600070205080204" pitchFamily="34" charset="-128"/>
          <a:cs typeface="MS PGothic"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4E3B30"/>
          </a:solidFill>
          <a:latin typeface="Franklin Gothic Medium" panose="020B0603020102020204" pitchFamily="34" charset="0"/>
          <a:ea typeface="MS PGothic" panose="020B0600070205080204" pitchFamily="34" charset="-128"/>
          <a:cs typeface="MS PGothic"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4E3B30"/>
          </a:solidFill>
          <a:latin typeface="Franklin Gothic Medium" panose="020B0603020102020204" pitchFamily="34" charset="0"/>
          <a:ea typeface="MS PGothic" panose="020B0600070205080204" pitchFamily="34" charset="-128"/>
          <a:cs typeface="MS PGothic" charset="0"/>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ＭＳ Ｐゴシック" panose="020B0600070205080204"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ＭＳ Ｐゴシック" panose="020B0600070205080204"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ＭＳ Ｐゴシック" panose="020B0600070205080204"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ＭＳ Ｐゴシック" panose="020B0600070205080204" pitchFamily="34"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kern="1200">
          <a:solidFill>
            <a:srgbClr val="4E3B30"/>
          </a:solidFill>
          <a:latin typeface="+mn-lt"/>
          <a:ea typeface="MS PGothic" panose="020B0600070205080204" pitchFamily="34" charset="-128"/>
          <a:cs typeface="MS PGothic" charset="0"/>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kern="1200">
          <a:solidFill>
            <a:srgbClr val="4E3B30"/>
          </a:solidFill>
          <a:latin typeface="+mn-lt"/>
          <a:ea typeface="MS PGothic" panose="020B0600070205080204" pitchFamily="34" charset="-128"/>
          <a:cs typeface="MS PGothic" charset="0"/>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kern="1200">
          <a:solidFill>
            <a:srgbClr val="4E3B30"/>
          </a:solidFill>
          <a:latin typeface="+mn-lt"/>
          <a:ea typeface="MS PGothic" panose="020B0600070205080204" pitchFamily="34" charset="-128"/>
          <a:cs typeface="MS PGothic" charset="0"/>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kern="1200">
          <a:solidFill>
            <a:srgbClr val="4E3B30"/>
          </a:solidFill>
          <a:latin typeface="+mn-lt"/>
          <a:ea typeface="MS PGothic" panose="020B0600070205080204" pitchFamily="34" charset="-128"/>
          <a:cs typeface="MS PGothic" charset="0"/>
        </a:defRPr>
      </a:lvl4pPr>
      <a:lvl5pPr marL="2057400" indent="-228600" algn="l" defTabSz="449263" rtl="0" eaLnBrk="0" fontAlgn="base" hangingPunct="0">
        <a:spcBef>
          <a:spcPts val="450"/>
        </a:spcBef>
        <a:spcAft>
          <a:spcPct val="0"/>
        </a:spcAft>
        <a:buClr>
          <a:srgbClr val="000000"/>
        </a:buClr>
        <a:buSzPct val="100000"/>
        <a:buFont typeface="Times New Roman" pitchFamily="18" charset="0"/>
        <a:defRPr kern="1200">
          <a:solidFill>
            <a:srgbClr val="4E3B30"/>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lgn="l" defTabSz="914400" rtl="0" fontAlgn="base">
              <a:spcBef>
                <a:spcPct val="0"/>
              </a:spcBef>
              <a:spcAft>
                <a:spcPct val="0"/>
              </a:spcAft>
              <a:defRPr/>
            </a:pPr>
            <a:fld id="{BC744343-3FA5-E947-A806-3D16B40F419F}" type="datetimeFigureOut">
              <a:rPr lang="fr-FR" kern="1200">
                <a:solidFill>
                  <a:srgbClr val="000000"/>
                </a:solidFill>
                <a:latin typeface="Arial" charset="0"/>
              </a:rPr>
              <a:pPr algn="l" defTabSz="914400" rtl="0" fontAlgn="base">
                <a:spcBef>
                  <a:spcPct val="0"/>
                </a:spcBef>
                <a:spcAft>
                  <a:spcPct val="0"/>
                </a:spcAft>
                <a:defRPr/>
              </a:pPr>
              <a:t>31/05/2015</a:t>
            </a:fld>
            <a:endParaRPr lang="fr-FR" kern="120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defTabSz="914400" rtl="0" fontAlgn="base">
              <a:spcBef>
                <a:spcPct val="0"/>
              </a:spcBef>
              <a:spcAft>
                <a:spcPct val="0"/>
              </a:spcAft>
              <a:defRPr/>
            </a:pPr>
            <a:endParaRPr lang="fr-FR" kern="1200">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rtl="0" fontAlgn="base">
              <a:spcBef>
                <a:spcPct val="0"/>
              </a:spcBef>
              <a:spcAft>
                <a:spcPct val="0"/>
              </a:spcAft>
              <a:defRPr/>
            </a:pPr>
            <a:fld id="{5448D406-FF91-5748-9A94-A705A8ABB871}" type="slidenum">
              <a:rPr lang="fr-FR" kern="1200">
                <a:solidFill>
                  <a:srgbClr val="000000"/>
                </a:solidFill>
                <a:latin typeface="Arial" charset="0"/>
                <a:ea typeface="ＭＳ Ｐゴシック" charset="0"/>
              </a:rPr>
              <a:pPr defTabSz="914400" rtl="0" fontAlgn="base">
                <a:spcBef>
                  <a:spcPct val="0"/>
                </a:spcBef>
                <a:spcAft>
                  <a:spcPct val="0"/>
                </a:spcAft>
                <a:defRPr/>
              </a:pPr>
              <a:t>‹N°›</a:t>
            </a:fld>
            <a:endParaRPr lang="fr-FR" kern="1200">
              <a:solidFill>
                <a:srgbClr val="000000"/>
              </a:solidFill>
              <a:latin typeface="Arial" charset="0"/>
              <a:ea typeface="ＭＳ Ｐゴシック" charset="0"/>
            </a:endParaRPr>
          </a:p>
        </p:txBody>
      </p:sp>
    </p:spTree>
    <p:extLst>
      <p:ext uri="{BB962C8B-B14F-4D97-AF65-F5344CB8AC3E}">
        <p14:creationId xmlns:p14="http://schemas.microsoft.com/office/powerpoint/2010/main" val="218203286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7.xml"/><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8.xml"/><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slide" Target="slide9.xml"/><Relationship Id="rId4" Type="http://schemas.openxmlformats.org/officeDocument/2006/relationships/slide" Target="slide4.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eps.ac-creteil.fr/IMG/pptx/les_gammes_d_echauffement.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7.t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4.xml"/><Relationship Id="rId3" Type="http://schemas.openxmlformats.org/officeDocument/2006/relationships/image" Target="../media/image1.png"/><Relationship Id="rId7" Type="http://schemas.openxmlformats.org/officeDocument/2006/relationships/slide" Target="slide6.xml"/><Relationship Id="rId12" Type="http://schemas.openxmlformats.org/officeDocument/2006/relationships/slide" Target="slide12.xml"/><Relationship Id="rId2" Type="http://schemas.openxmlformats.org/officeDocument/2006/relationships/slide" Target="slide1.xml"/><Relationship Id="rId1" Type="http://schemas.openxmlformats.org/officeDocument/2006/relationships/slideLayout" Target="../slideLayouts/slideLayout23.xml"/><Relationship Id="rId6" Type="http://schemas.openxmlformats.org/officeDocument/2006/relationships/slide" Target="slide19.xml"/><Relationship Id="rId11" Type="http://schemas.openxmlformats.org/officeDocument/2006/relationships/slide" Target="slide10.xml"/><Relationship Id="rId5" Type="http://schemas.openxmlformats.org/officeDocument/2006/relationships/slide" Target="slide18.xml"/><Relationship Id="rId10" Type="http://schemas.openxmlformats.org/officeDocument/2006/relationships/slide" Target="slide16.xml"/><Relationship Id="rId4" Type="http://schemas.openxmlformats.org/officeDocument/2006/relationships/slide" Target="slide4.xml"/><Relationship Id="rId9" Type="http://schemas.openxmlformats.org/officeDocument/2006/relationships/slide" Target="slide17.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34.xml"/><Relationship Id="rId6" Type="http://schemas.openxmlformats.org/officeDocument/2006/relationships/slide" Target="slide8.xml"/><Relationship Id="rId5" Type="http://schemas.openxmlformats.org/officeDocument/2006/relationships/slide" Target="slide4.xml"/><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34.xml"/><Relationship Id="rId6" Type="http://schemas.openxmlformats.org/officeDocument/2006/relationships/slide" Target="slide4.xml"/><Relationship Id="rId5" Type="http://schemas.openxmlformats.org/officeDocument/2006/relationships/slide" Target="slide7.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3.xml"/><Relationship Id="rId1" Type="http://schemas.openxmlformats.org/officeDocument/2006/relationships/slideLayout" Target="../slideLayouts/slideLayout34.xml"/><Relationship Id="rId5" Type="http://schemas.openxmlformats.org/officeDocument/2006/relationships/slide" Target="slide8.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313" name="ZoneTexte 2"/>
          <p:cNvSpPr txBox="1">
            <a:spLocks noChangeArrowheads="1"/>
          </p:cNvSpPr>
          <p:nvPr/>
        </p:nvSpPr>
        <p:spPr bwMode="auto">
          <a:xfrm>
            <a:off x="179388" y="1052513"/>
            <a:ext cx="8785225"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defTabSz="914400" rtl="0" eaLnBrk="1" fontAlgn="base" hangingPunct="1">
              <a:spcBef>
                <a:spcPct val="0"/>
              </a:spcBef>
              <a:spcAft>
                <a:spcPct val="0"/>
              </a:spcAft>
            </a:pPr>
            <a:r>
              <a:rPr lang="fr-FR" sz="1800" kern="1200" dirty="0">
                <a:solidFill>
                  <a:srgbClr val="000000"/>
                </a:solidFill>
                <a:latin typeface="Comic Sans MS" charset="0"/>
                <a:cs typeface="Comic Sans MS" charset="0"/>
              </a:rPr>
              <a:t>Programmes EPS, Compétences attendues dans les</a:t>
            </a:r>
          </a:p>
          <a:p>
            <a:pPr algn="l" defTabSz="914400" rtl="0" eaLnBrk="1" fontAlgn="base" hangingPunct="1">
              <a:spcBef>
                <a:spcPct val="0"/>
              </a:spcBef>
              <a:spcAft>
                <a:spcPct val="0"/>
              </a:spcAft>
            </a:pPr>
            <a:r>
              <a:rPr lang="fr-FR" sz="1800" kern="1200" dirty="0">
                <a:solidFill>
                  <a:srgbClr val="000000"/>
                </a:solidFill>
                <a:latin typeface="Comic Sans MS" charset="0"/>
                <a:cs typeface="Comic Sans MS" charset="0"/>
              </a:rPr>
              <a:t>APSA et socle commun de connaissances et de</a:t>
            </a:r>
          </a:p>
          <a:p>
            <a:pPr algn="l" defTabSz="914400" rtl="0" eaLnBrk="1" fontAlgn="base" hangingPunct="1">
              <a:spcBef>
                <a:spcPct val="0"/>
              </a:spcBef>
              <a:spcAft>
                <a:spcPct val="0"/>
              </a:spcAft>
            </a:pPr>
            <a:r>
              <a:rPr lang="fr-FR" sz="1800" kern="1200" dirty="0">
                <a:solidFill>
                  <a:srgbClr val="000000"/>
                </a:solidFill>
                <a:latin typeface="Comic Sans MS" charset="0"/>
                <a:cs typeface="Comic Sans MS" charset="0"/>
              </a:rPr>
              <a:t>Compétences</a:t>
            </a:r>
          </a:p>
          <a:p>
            <a:pPr algn="l"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ct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ct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ctr" defTabSz="914400" rtl="0" eaLnBrk="1" fontAlgn="base" hangingPunct="1">
              <a:spcBef>
                <a:spcPct val="0"/>
              </a:spcBef>
              <a:spcAft>
                <a:spcPct val="0"/>
              </a:spcAft>
            </a:pPr>
            <a:r>
              <a:rPr lang="fr-FR" sz="4000" kern="1200" dirty="0">
                <a:solidFill>
                  <a:srgbClr val="000000"/>
                </a:solidFill>
                <a:latin typeface="Comic Sans MS" charset="0"/>
                <a:cs typeface="Comic Sans MS" charset="0"/>
              </a:rPr>
              <a:t>Activité </a:t>
            </a:r>
            <a:r>
              <a:rPr lang="fr-FR" sz="4000" kern="1200" dirty="0" smtClean="0">
                <a:solidFill>
                  <a:srgbClr val="000000"/>
                </a:solidFill>
                <a:latin typeface="Comic Sans MS" charset="0"/>
                <a:cs typeface="Comic Sans MS" charset="0"/>
              </a:rPr>
              <a:t>demi-fond</a:t>
            </a:r>
            <a:endParaRPr lang="fr-FR" sz="40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r>
              <a:rPr lang="fr-FR" sz="1200" kern="1200" dirty="0">
                <a:solidFill>
                  <a:srgbClr val="000000"/>
                </a:solidFill>
                <a:latin typeface="Comic Sans MS" charset="0"/>
                <a:cs typeface="Comic Sans MS" charset="0"/>
              </a:rPr>
              <a:t>                                                                                                           Auteurs : </a:t>
            </a:r>
          </a:p>
          <a:p>
            <a:pPr algn="l" defTabSz="914400" rtl="0" eaLnBrk="1" fontAlgn="base" hangingPunct="1">
              <a:spcBef>
                <a:spcPct val="0"/>
              </a:spcBef>
              <a:spcAft>
                <a:spcPct val="0"/>
              </a:spcAft>
            </a:pPr>
            <a:endParaRPr lang="fr-FR" sz="12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r>
              <a:rPr lang="fr-FR" sz="1200" kern="1200" dirty="0">
                <a:solidFill>
                  <a:srgbClr val="000000"/>
                </a:solidFill>
                <a:latin typeface="Comic Sans MS" charset="0"/>
                <a:cs typeface="Comic Sans MS" charset="0"/>
              </a:rPr>
              <a:t>					       </a:t>
            </a:r>
            <a:r>
              <a:rPr lang="fr-FR" sz="1000" kern="1200" dirty="0">
                <a:solidFill>
                  <a:srgbClr val="000000"/>
                </a:solidFill>
                <a:latin typeface="Comic Sans MS" charset="0"/>
                <a:cs typeface="Comic Sans MS" charset="0"/>
              </a:rPr>
              <a:t>Inspection Pédagogique Régionale - Groupe Ressources CP1</a:t>
            </a:r>
          </a:p>
          <a:p>
            <a:pPr algn="l" defTabSz="914400" rtl="0" eaLnBrk="1" fontAlgn="base" hangingPunct="1">
              <a:spcBef>
                <a:spcPct val="0"/>
              </a:spcBef>
              <a:spcAft>
                <a:spcPct val="0"/>
              </a:spcAft>
            </a:pPr>
            <a:endParaRPr lang="fr-FR" sz="1800" kern="1200" dirty="0">
              <a:solidFill>
                <a:srgbClr val="000000"/>
              </a:solidFill>
            </a:endParaRPr>
          </a:p>
        </p:txBody>
      </p:sp>
      <p:sp>
        <p:nvSpPr>
          <p:cNvPr id="13314" name="ZoneTexte 5"/>
          <p:cNvSpPr txBox="1">
            <a:spLocks noChangeArrowheads="1"/>
          </p:cNvSpPr>
          <p:nvPr/>
        </p:nvSpPr>
        <p:spPr bwMode="auto">
          <a:xfrm>
            <a:off x="2267744" y="260648"/>
            <a:ext cx="5688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rtl="0" eaLnBrk="1" fontAlgn="base" hangingPunct="1">
              <a:spcBef>
                <a:spcPct val="0"/>
              </a:spcBef>
              <a:spcAft>
                <a:spcPct val="0"/>
              </a:spcAft>
            </a:pPr>
            <a:r>
              <a:rPr lang="fr-FR" kern="1200" dirty="0" smtClean="0">
                <a:solidFill>
                  <a:srgbClr val="FFFFFF"/>
                </a:solidFill>
                <a:latin typeface="Comic Sans MS" charset="0"/>
              </a:rPr>
              <a:t>COURSE DE DEMI-FOND </a:t>
            </a:r>
            <a:r>
              <a:rPr lang="fr-FR" kern="1200">
                <a:solidFill>
                  <a:srgbClr val="FFFFFF"/>
                </a:solidFill>
                <a:latin typeface="Comic Sans MS" charset="0"/>
              </a:rPr>
              <a:t>NIVEAU </a:t>
            </a:r>
            <a:r>
              <a:rPr lang="fr-FR" kern="1200" smtClean="0">
                <a:solidFill>
                  <a:srgbClr val="FFFFFF"/>
                </a:solidFill>
                <a:latin typeface="Comic Sans MS" charset="0"/>
              </a:rPr>
              <a:t>4</a:t>
            </a:r>
            <a:endParaRPr lang="fr-FR" kern="1200" dirty="0">
              <a:solidFill>
                <a:srgbClr val="FFFFFF"/>
              </a:solidFill>
              <a:latin typeface="Comic Sans MS" charset="0"/>
            </a:endParaRPr>
          </a:p>
        </p:txBody>
      </p:sp>
    </p:spTree>
    <p:extLst>
      <p:ext uri="{BB962C8B-B14F-4D97-AF65-F5344CB8AC3E}">
        <p14:creationId xmlns:p14="http://schemas.microsoft.com/office/powerpoint/2010/main" val="2973654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8" name="Group 238"/>
          <p:cNvGrpSpPr/>
          <p:nvPr/>
        </p:nvGrpSpPr>
        <p:grpSpPr>
          <a:xfrm>
            <a:off x="156053" y="1265268"/>
            <a:ext cx="2480306" cy="1740335"/>
            <a:chOff x="0" y="-80186"/>
            <a:chExt cx="2480305" cy="1740333"/>
          </a:xfrm>
        </p:grpSpPr>
        <p:sp>
          <p:nvSpPr>
            <p:cNvPr id="236" name="Shape 236"/>
            <p:cNvSpPr/>
            <p:nvPr/>
          </p:nvSpPr>
          <p:spPr>
            <a:xfrm>
              <a:off x="0" y="45524"/>
              <a:ext cx="2480306" cy="1488913"/>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Comic Sans MS"/>
                  <a:ea typeface="Comic Sans MS"/>
                  <a:cs typeface="Comic Sans MS"/>
                  <a:sym typeface="Comic Sans MS"/>
                </a:defRPr>
              </a:pPr>
              <a:endParaRPr/>
            </a:p>
          </p:txBody>
        </p:sp>
        <p:sp>
          <p:nvSpPr>
            <p:cNvPr id="237" name="Shape 237"/>
            <p:cNvSpPr/>
            <p:nvPr/>
          </p:nvSpPr>
          <p:spPr>
            <a:xfrm>
              <a:off x="72654" y="-80187"/>
              <a:ext cx="2334997" cy="174033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200" b="1" dirty="0" err="1">
                  <a:latin typeface="Comic Sans MS"/>
                  <a:ea typeface="Comic Sans MS"/>
                  <a:cs typeface="Comic Sans MS"/>
                  <a:sym typeface="Comic Sans MS"/>
                </a:rPr>
                <a:t>Etape</a:t>
              </a:r>
              <a:r>
                <a:rPr sz="1200" b="1" dirty="0">
                  <a:latin typeface="Comic Sans MS"/>
                  <a:ea typeface="Comic Sans MS"/>
                  <a:cs typeface="Comic Sans MS"/>
                  <a:sym typeface="Comic Sans MS"/>
                </a:rPr>
                <a:t> 1</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200" dirty="0" err="1">
                  <a:latin typeface="Comic Sans MS"/>
                  <a:ea typeface="Comic Sans MS"/>
                  <a:cs typeface="Comic Sans MS"/>
                  <a:sym typeface="Comic Sans MS"/>
                </a:rPr>
                <a:t>S’engager</a:t>
              </a:r>
              <a:r>
                <a:rPr sz="1200" dirty="0">
                  <a:latin typeface="Comic Sans MS"/>
                  <a:ea typeface="Comic Sans MS"/>
                  <a:cs typeface="Comic Sans MS"/>
                  <a:sym typeface="Comic Sans MS"/>
                </a:rPr>
                <a:t> et </a:t>
              </a:r>
              <a:r>
                <a:rPr sz="1200" dirty="0" err="1">
                  <a:latin typeface="Comic Sans MS"/>
                  <a:ea typeface="Comic Sans MS"/>
                  <a:cs typeface="Comic Sans MS"/>
                  <a:sym typeface="Comic Sans MS"/>
                </a:rPr>
                <a:t>travailler</a:t>
              </a:r>
              <a:r>
                <a:rPr sz="1200" dirty="0">
                  <a:latin typeface="Comic Sans MS"/>
                  <a:ea typeface="Comic Sans MS"/>
                  <a:cs typeface="Comic Sans MS"/>
                  <a:sym typeface="Comic Sans MS"/>
                </a:rPr>
                <a:t> </a:t>
              </a:r>
              <a:r>
                <a:rPr sz="1200" dirty="0" err="1">
                  <a:latin typeface="Comic Sans MS"/>
                  <a:ea typeface="Comic Sans MS"/>
                  <a:cs typeface="Comic Sans MS"/>
                  <a:sym typeface="Comic Sans MS"/>
                </a:rPr>
                <a:t>sur</a:t>
              </a:r>
              <a:r>
                <a:rPr sz="1200" dirty="0">
                  <a:latin typeface="Comic Sans MS"/>
                  <a:ea typeface="Comic Sans MS"/>
                  <a:cs typeface="Comic Sans MS"/>
                  <a:sym typeface="Comic Sans MS"/>
                </a:rPr>
                <a:t> des efforts </a:t>
              </a:r>
              <a:r>
                <a:rPr sz="1200" dirty="0" err="1">
                  <a:latin typeface="Comic Sans MS"/>
                  <a:ea typeface="Comic Sans MS"/>
                  <a:cs typeface="Comic Sans MS"/>
                  <a:sym typeface="Comic Sans MS"/>
                </a:rPr>
                <a:t>sollicitant</a:t>
              </a:r>
              <a:r>
                <a:rPr sz="1200" dirty="0">
                  <a:latin typeface="Comic Sans MS"/>
                  <a:ea typeface="Comic Sans MS"/>
                  <a:cs typeface="Comic Sans MS"/>
                  <a:sym typeface="Comic Sans MS"/>
                </a:rPr>
                <a:t> la puissance </a:t>
              </a:r>
              <a:r>
                <a:rPr sz="1200" dirty="0" err="1">
                  <a:latin typeface="Comic Sans MS"/>
                  <a:ea typeface="Comic Sans MS"/>
                  <a:cs typeface="Comic Sans MS"/>
                  <a:sym typeface="Comic Sans MS"/>
                </a:rPr>
                <a:t>aérobie</a:t>
              </a:r>
              <a:r>
                <a:rPr sz="1200" dirty="0">
                  <a:latin typeface="Comic Sans MS"/>
                  <a:ea typeface="Comic Sans MS"/>
                  <a:cs typeface="Comic Sans MS"/>
                  <a:sym typeface="Comic Sans MS"/>
                </a:rPr>
                <a:t> et la </a:t>
              </a:r>
              <a:r>
                <a:rPr sz="1200" dirty="0" err="1">
                  <a:latin typeface="Comic Sans MS"/>
                  <a:ea typeface="Comic Sans MS"/>
                  <a:cs typeface="Comic Sans MS"/>
                  <a:sym typeface="Comic Sans MS"/>
                </a:rPr>
                <a:t>capacité</a:t>
              </a:r>
              <a:r>
                <a:rPr sz="1200" dirty="0">
                  <a:latin typeface="Comic Sans MS"/>
                  <a:ea typeface="Comic Sans MS"/>
                  <a:cs typeface="Comic Sans MS"/>
                  <a:sym typeface="Comic Sans MS"/>
                </a:rPr>
                <a:t> </a:t>
              </a:r>
              <a:r>
                <a:rPr sz="1200" dirty="0" err="1">
                  <a:latin typeface="Comic Sans MS"/>
                  <a:ea typeface="Comic Sans MS"/>
                  <a:cs typeface="Comic Sans MS"/>
                  <a:sym typeface="Comic Sans MS"/>
                </a:rPr>
                <a:t>lactique</a:t>
              </a:r>
              <a:r>
                <a:rPr sz="1200" dirty="0">
                  <a:latin typeface="Comic Sans MS"/>
                  <a:ea typeface="Comic Sans MS"/>
                  <a:cs typeface="Comic Sans MS"/>
                  <a:sym typeface="Comic Sans MS"/>
                </a:rPr>
                <a:t> de </a:t>
              </a:r>
              <a:r>
                <a:rPr sz="1200" dirty="0" err="1">
                  <a:latin typeface="Comic Sans MS"/>
                  <a:ea typeface="Comic Sans MS"/>
                  <a:cs typeface="Comic Sans MS"/>
                  <a:sym typeface="Comic Sans MS"/>
                </a:rPr>
                <a:t>l’élève</a:t>
              </a:r>
              <a:r>
                <a:rPr sz="1200" dirty="0">
                  <a:latin typeface="Comic Sans MS"/>
                  <a:ea typeface="Comic Sans MS"/>
                  <a:cs typeface="Comic Sans MS"/>
                  <a:sym typeface="Comic Sans MS"/>
                </a:rPr>
                <a:t> (allure </a:t>
              </a:r>
              <a:r>
                <a:rPr sz="1200" dirty="0" err="1">
                  <a:latin typeface="Comic Sans MS"/>
                  <a:ea typeface="Comic Sans MS"/>
                  <a:cs typeface="Comic Sans MS"/>
                  <a:sym typeface="Comic Sans MS"/>
                </a:rPr>
                <a:t>supérieure</a:t>
              </a:r>
              <a:r>
                <a:rPr sz="1200" dirty="0">
                  <a:latin typeface="Comic Sans MS"/>
                  <a:ea typeface="Comic Sans MS"/>
                  <a:cs typeface="Comic Sans MS"/>
                  <a:sym typeface="Comic Sans MS"/>
                </a:rPr>
                <a:t> à la VMA)</a:t>
              </a:r>
            </a:p>
          </p:txBody>
        </p:sp>
      </p:grpSp>
      <p:grpSp>
        <p:nvGrpSpPr>
          <p:cNvPr id="241" name="Group 241"/>
          <p:cNvGrpSpPr/>
          <p:nvPr/>
        </p:nvGrpSpPr>
        <p:grpSpPr>
          <a:xfrm>
            <a:off x="3635375" y="1412874"/>
            <a:ext cx="4602163" cy="936626"/>
            <a:chOff x="0" y="16637"/>
            <a:chExt cx="4602162" cy="936625"/>
          </a:xfrm>
        </p:grpSpPr>
        <p:sp>
          <p:nvSpPr>
            <p:cNvPr id="239" name="Shape 239"/>
            <p:cNvSpPr/>
            <p:nvPr/>
          </p:nvSpPr>
          <p:spPr>
            <a:xfrm>
              <a:off x="0" y="16637"/>
              <a:ext cx="4602163" cy="936626"/>
            </a:xfrm>
            <a:prstGeom prst="rect">
              <a:avLst/>
            </a:prstGeom>
            <a:solidFill>
              <a:srgbClr val="D2D2F4"/>
            </a:solidFill>
            <a:ln w="25560" cap="sq">
              <a:solidFill>
                <a:srgbClr val="000000"/>
              </a:solidFill>
              <a:prstDash val="solid"/>
              <a:round/>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240" name="Shape 240"/>
            <p:cNvSpPr/>
            <p:nvPr/>
          </p:nvSpPr>
          <p:spPr>
            <a:xfrm>
              <a:off x="0" y="146050"/>
              <a:ext cx="4602163" cy="6778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b="1" dirty="0">
                  <a:latin typeface="Comic Sans MS"/>
                  <a:ea typeface="Comic Sans MS"/>
                  <a:cs typeface="Comic Sans MS"/>
                  <a:sym typeface="Comic Sans MS"/>
                </a:rPr>
                <a:t>Situation </a:t>
              </a:r>
              <a:r>
                <a:rPr sz="1600" b="1" dirty="0" err="1">
                  <a:latin typeface="Comic Sans MS"/>
                  <a:ea typeface="Comic Sans MS"/>
                  <a:cs typeface="Comic Sans MS"/>
                  <a:sym typeface="Comic Sans MS"/>
                </a:rPr>
                <a:t>Clé</a:t>
              </a:r>
              <a:endParaRPr sz="1600" b="1" dirty="0">
                <a:latin typeface="Comic Sans MS"/>
                <a:ea typeface="Comic Sans MS"/>
                <a:cs typeface="Comic Sans MS"/>
                <a:sym typeface="Comic Sans MS"/>
              </a:endParaRP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dirty="0">
                  <a:latin typeface="Comic Sans MS"/>
                  <a:ea typeface="Comic Sans MS"/>
                  <a:cs typeface="Comic Sans MS"/>
                  <a:sym typeface="Comic Sans MS"/>
                </a:rPr>
                <a:t>Le </a:t>
              </a:r>
              <a:r>
                <a:rPr sz="1600" dirty="0" err="1">
                  <a:latin typeface="Comic Sans MS"/>
                  <a:ea typeface="Comic Sans MS"/>
                  <a:cs typeface="Comic Sans MS"/>
                  <a:sym typeface="Comic Sans MS"/>
                </a:rPr>
                <a:t>relais</a:t>
              </a:r>
              <a:r>
                <a:rPr sz="1600" dirty="0">
                  <a:latin typeface="Comic Sans MS"/>
                  <a:ea typeface="Comic Sans MS"/>
                  <a:cs typeface="Comic Sans MS"/>
                  <a:sym typeface="Comic Sans MS"/>
                </a:rPr>
                <a:t> 4000m</a:t>
              </a:r>
            </a:p>
          </p:txBody>
        </p:sp>
      </p:grpSp>
      <p:sp>
        <p:nvSpPr>
          <p:cNvPr id="242" name="Shape 242"/>
          <p:cNvSpPr/>
          <p:nvPr/>
        </p:nvSpPr>
        <p:spPr>
          <a:xfrm>
            <a:off x="176212" y="3284537"/>
            <a:ext cx="2808288" cy="3014601"/>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u="sng" dirty="0" err="1">
                <a:latin typeface="Comic Sans MS"/>
                <a:ea typeface="Comic Sans MS"/>
                <a:cs typeface="Comic Sans MS"/>
                <a:sym typeface="Comic Sans MS"/>
              </a:rPr>
              <a:t>L’élève</a:t>
            </a:r>
            <a:r>
              <a:rPr sz="1600" u="sng" dirty="0">
                <a:latin typeface="Comic Sans MS"/>
                <a:ea typeface="Comic Sans MS"/>
                <a:cs typeface="Comic Sans MS"/>
                <a:sym typeface="Comic Sans MS"/>
              </a:rPr>
              <a:t> </a:t>
            </a:r>
            <a:r>
              <a:rPr sz="1600" u="sng" dirty="0" err="1">
                <a:latin typeface="Comic Sans MS"/>
                <a:ea typeface="Comic Sans MS"/>
                <a:cs typeface="Comic Sans MS"/>
                <a:sym typeface="Comic Sans MS"/>
              </a:rPr>
              <a:t>doit</a:t>
            </a:r>
            <a:r>
              <a:rPr sz="1600" u="sng" dirty="0">
                <a:latin typeface="Comic Sans MS"/>
                <a:ea typeface="Comic Sans MS"/>
                <a:cs typeface="Comic Sans MS"/>
                <a:sym typeface="Comic Sans MS"/>
              </a:rPr>
              <a:t> </a:t>
            </a:r>
            <a:r>
              <a:rPr sz="1600" u="sng" dirty="0" err="1">
                <a:latin typeface="Comic Sans MS"/>
                <a:ea typeface="Comic Sans MS"/>
                <a:cs typeface="Comic Sans MS"/>
                <a:sym typeface="Comic Sans MS"/>
              </a:rPr>
              <a:t>apprendre</a:t>
            </a:r>
            <a:r>
              <a:rPr sz="1600" u="sng" dirty="0">
                <a:latin typeface="Comic Sans MS"/>
                <a:ea typeface="Comic Sans MS"/>
                <a:cs typeface="Comic Sans MS"/>
                <a:sym typeface="Comic Sans MS"/>
              </a:rPr>
              <a:t> à :</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u="sng"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dirty="0">
                <a:latin typeface="Wingdings"/>
                <a:ea typeface="Wingdings"/>
                <a:cs typeface="Wingdings"/>
                <a:sym typeface="Wingdings"/>
              </a:rPr>
              <a:t>➢</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S’engager</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dans</a:t>
            </a:r>
            <a:r>
              <a:rPr sz="1600" dirty="0">
                <a:latin typeface="Comic Sans MS"/>
                <a:ea typeface="Comic Sans MS"/>
                <a:cs typeface="Comic Sans MS"/>
                <a:sym typeface="Comic Sans MS"/>
              </a:rPr>
              <a:t> un effort </a:t>
            </a:r>
            <a:r>
              <a:rPr sz="1600" dirty="0" err="1">
                <a:latin typeface="Comic Sans MS"/>
                <a:ea typeface="Comic Sans MS"/>
                <a:cs typeface="Comic Sans MS"/>
                <a:sym typeface="Comic Sans MS"/>
              </a:rPr>
              <a:t>intensif</a:t>
            </a:r>
            <a:r>
              <a:rPr sz="1600" dirty="0">
                <a:latin typeface="Comic Sans MS"/>
                <a:ea typeface="Comic Sans MS"/>
                <a:cs typeface="Comic Sans MS"/>
                <a:sym typeface="Comic Sans MS"/>
              </a:rPr>
              <a:t> et </a:t>
            </a:r>
            <a:r>
              <a:rPr sz="1600" dirty="0" err="1">
                <a:latin typeface="Comic Sans MS"/>
                <a:ea typeface="Comic Sans MS"/>
                <a:cs typeface="Comic Sans MS"/>
                <a:sym typeface="Comic Sans MS"/>
              </a:rPr>
              <a:t>persévérer</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malgré</a:t>
            </a:r>
            <a:r>
              <a:rPr sz="1600" dirty="0">
                <a:latin typeface="Comic Sans MS"/>
                <a:ea typeface="Comic Sans MS"/>
                <a:cs typeface="Comic Sans MS"/>
                <a:sym typeface="Comic Sans MS"/>
              </a:rPr>
              <a:t> la fatigue </a:t>
            </a:r>
            <a:r>
              <a:rPr sz="1600" dirty="0" err="1">
                <a:latin typeface="Comic Sans MS"/>
                <a:ea typeface="Comic Sans MS"/>
                <a:cs typeface="Comic Sans MS"/>
                <a:sym typeface="Comic Sans MS"/>
              </a:rPr>
              <a:t>musculaire</a:t>
            </a:r>
            <a:endParaRPr sz="1600"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dirty="0">
                <a:latin typeface="Wingdings"/>
                <a:ea typeface="Wingdings"/>
                <a:cs typeface="Wingdings"/>
                <a:sym typeface="Wingdings"/>
              </a:rPr>
              <a:t>➢</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Gérer</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sa</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récupération</a:t>
            </a:r>
            <a:endParaRPr sz="1600"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dirty="0">
              <a:latin typeface="Comic Sans MS"/>
              <a:ea typeface="Comic Sans MS"/>
              <a:cs typeface="Comic Sans MS"/>
              <a:sym typeface="Comic Sans MS"/>
            </a:endParaRPr>
          </a:p>
          <a:p>
            <a:pPr lvl="0" defTabSz="914400">
              <a:buClr>
                <a:srgbClr val="000000"/>
              </a:buClr>
              <a:buSzPct val="100000"/>
              <a:buFont typeface="Wingdings"/>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dirty="0" err="1">
                <a:latin typeface="Comic Sans MS"/>
                <a:ea typeface="Comic Sans MS"/>
                <a:cs typeface="Comic Sans MS"/>
                <a:sym typeface="Comic Sans MS"/>
              </a:rPr>
              <a:t>Terminer</a:t>
            </a:r>
            <a:r>
              <a:rPr sz="1600" dirty="0">
                <a:latin typeface="Comic Sans MS"/>
                <a:ea typeface="Comic Sans MS"/>
                <a:cs typeface="Comic Sans MS"/>
                <a:sym typeface="Comic Sans MS"/>
              </a:rPr>
              <a:t> le travail </a:t>
            </a:r>
            <a:r>
              <a:rPr sz="1600" dirty="0" err="1">
                <a:latin typeface="Comic Sans MS"/>
                <a:ea typeface="Comic Sans MS"/>
                <a:cs typeface="Comic Sans MS"/>
                <a:sym typeface="Comic Sans MS"/>
              </a:rPr>
              <a:t>demandé</a:t>
            </a:r>
            <a:endParaRPr sz="1600" dirty="0">
              <a:latin typeface="Comic Sans MS"/>
              <a:ea typeface="Comic Sans MS"/>
              <a:cs typeface="Comic Sans MS"/>
              <a:sym typeface="Comic Sans MS"/>
            </a:endParaRPr>
          </a:p>
        </p:txBody>
      </p:sp>
      <p:pic>
        <p:nvPicPr>
          <p:cNvPr id="243" name="image.png"/>
          <p:cNvPicPr/>
          <p:nvPr/>
        </p:nvPicPr>
        <p:blipFill>
          <a:blip r:embed="rId2">
            <a:extLst/>
          </a:blip>
          <a:srcRect r="12329"/>
          <a:stretch>
            <a:fillRect/>
          </a:stretch>
        </p:blipFill>
        <p:spPr>
          <a:xfrm>
            <a:off x="0" y="0"/>
            <a:ext cx="9144001" cy="1266825"/>
          </a:xfrm>
          <a:prstGeom prst="rect">
            <a:avLst/>
          </a:prstGeom>
          <a:ln w="12700">
            <a:miter lim="400000"/>
          </a:ln>
        </p:spPr>
      </p:pic>
      <p:sp>
        <p:nvSpPr>
          <p:cNvPr id="244" name="Shape 244"/>
          <p:cNvSpPr/>
          <p:nvPr/>
        </p:nvSpPr>
        <p:spPr>
          <a:xfrm>
            <a:off x="4211637" y="3284537"/>
            <a:ext cx="4176713" cy="2016126"/>
          </a:xfrm>
          <a:prstGeom prst="roundRect">
            <a:avLst>
              <a:gd name="adj" fmla="val 50000"/>
            </a:avLst>
          </a:prstGeom>
          <a:solidFill>
            <a:srgbClr val="FFFFFF"/>
          </a:solidFill>
          <a:ln w="38100">
            <a:solidFill/>
            <a:round/>
          </a:ln>
        </p:spPr>
        <p:txBody>
          <a:bodyPr lIns="0" tIns="0" rIns="0" bIns="0"/>
          <a:lstStyle/>
          <a:p>
            <a:pPr lvl="0" defTabSz="914400">
              <a:defRPr sz="1800"/>
            </a:pPr>
            <a:endParaRPr/>
          </a:p>
        </p:txBody>
      </p:sp>
      <p:sp>
        <p:nvSpPr>
          <p:cNvPr id="245" name="Shape 245"/>
          <p:cNvSpPr/>
          <p:nvPr/>
        </p:nvSpPr>
        <p:spPr>
          <a:xfrm>
            <a:off x="7524750" y="5124450"/>
            <a:ext cx="0" cy="354013"/>
          </a:xfrm>
          <a:prstGeom prst="line">
            <a:avLst/>
          </a:prstGeom>
          <a:ln w="38100">
            <a:solidFill/>
            <a:round/>
          </a:ln>
        </p:spPr>
        <p:txBody>
          <a:bodyPr lIns="0" tIns="0" rIns="0" bIns="0"/>
          <a:lstStyle/>
          <a:p>
            <a:pPr lvl="0" defTabSz="457200">
              <a:defRPr sz="1200">
                <a:latin typeface="+mn-lt"/>
                <a:ea typeface="+mn-ea"/>
                <a:cs typeface="+mn-cs"/>
                <a:sym typeface="Helvetica"/>
              </a:defRPr>
            </a:pPr>
            <a:endParaRPr/>
          </a:p>
        </p:txBody>
      </p:sp>
      <p:sp>
        <p:nvSpPr>
          <p:cNvPr id="246" name="Shape 246"/>
          <p:cNvSpPr/>
          <p:nvPr/>
        </p:nvSpPr>
        <p:spPr>
          <a:xfrm>
            <a:off x="7235825" y="5478462"/>
            <a:ext cx="1533525" cy="54864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defTabSz="914400">
              <a:defRPr sz="1800"/>
            </a:pPr>
            <a:r>
              <a:rPr sz="1600"/>
              <a:t>Départ</a:t>
            </a:r>
          </a:p>
          <a:p>
            <a:pPr lvl="0" defTabSz="914400">
              <a:defRPr sz="1800"/>
            </a:pPr>
            <a:r>
              <a:rPr sz="1600"/>
              <a:t>Arrivée 250m</a:t>
            </a:r>
          </a:p>
        </p:txBody>
      </p:sp>
      <p:sp>
        <p:nvSpPr>
          <p:cNvPr id="247" name="Shape 247"/>
          <p:cNvSpPr/>
          <p:nvPr/>
        </p:nvSpPr>
        <p:spPr>
          <a:xfrm rot="5400000">
            <a:off x="8481218" y="4004468"/>
            <a:ext cx="360364" cy="215901"/>
          </a:xfrm>
          <a:prstGeom prst="leftArrow">
            <a:avLst>
              <a:gd name="adj1" fmla="val 50000"/>
              <a:gd name="adj2" fmla="val 50097"/>
            </a:avLst>
          </a:prstGeom>
          <a:solidFill/>
          <a:ln>
            <a:solidFill/>
            <a:round/>
          </a:ln>
        </p:spPr>
        <p:txBody>
          <a:bodyPr lIns="0" tIns="0" rIns="0" bIns="0"/>
          <a:lstStyle/>
          <a:p>
            <a:pPr lvl="0" defTabSz="914400">
              <a:defRPr sz="1800"/>
            </a:pPr>
            <a:endParaRPr/>
          </a:p>
        </p:txBody>
      </p:sp>
      <p:sp>
        <p:nvSpPr>
          <p:cNvPr id="248" name="Shape 248"/>
          <p:cNvSpPr/>
          <p:nvPr/>
        </p:nvSpPr>
        <p:spPr>
          <a:xfrm rot="16200000">
            <a:off x="3733006" y="4004468"/>
            <a:ext cx="360363" cy="215901"/>
          </a:xfrm>
          <a:prstGeom prst="leftArrow">
            <a:avLst>
              <a:gd name="adj1" fmla="val 50000"/>
              <a:gd name="adj2" fmla="val 50097"/>
            </a:avLst>
          </a:prstGeom>
          <a:solidFill/>
          <a:ln>
            <a:solidFill/>
            <a:round/>
          </a:ln>
        </p:spPr>
        <p:txBody>
          <a:bodyPr lIns="0" tIns="0" rIns="0" bIns="0"/>
          <a:lstStyle/>
          <a:p>
            <a:pPr lvl="0" defTabSz="914400">
              <a:defRPr sz="1800"/>
            </a:pPr>
            <a:endParaRPr/>
          </a:p>
        </p:txBody>
      </p:sp>
      <p:sp>
        <p:nvSpPr>
          <p:cNvPr id="249" name="Shape 249"/>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rgbClr val="FFFFFF"/>
                </a:solidFill>
              </a:rPr>
              <a:t>COURSE DE DEMI FOND NIVEAU </a:t>
            </a:r>
            <a:r>
              <a:rPr dirty="0" smtClean="0">
                <a:solidFill>
                  <a:srgbClr val="FFFFFF"/>
                </a:solidFill>
              </a:rPr>
              <a:t>4</a:t>
            </a:r>
            <a:endParaRPr lang="fr-FR" dirty="0" smtClean="0">
              <a:solidFill>
                <a:srgbClr val="FFFFFF"/>
              </a:solidFill>
            </a:endParaRPr>
          </a:p>
          <a:p>
            <a:pPr lvl="0">
              <a:defRPr>
                <a:solidFill>
                  <a:srgbClr val="000000"/>
                </a:solidFill>
              </a:defRPr>
            </a:pPr>
            <a:r>
              <a:rPr lang="fr-FR" dirty="0" smtClean="0">
                <a:solidFill>
                  <a:schemeClr val="bg1"/>
                </a:solidFill>
              </a:rPr>
              <a:t>S’entraîner pour progresser</a:t>
            </a:r>
            <a:endParaRPr dirty="0">
              <a:solidFill>
                <a:schemeClr val="bg1"/>
              </a:solidFill>
            </a:endParaRPr>
          </a:p>
        </p:txBody>
      </p:sp>
      <p:sp>
        <p:nvSpPr>
          <p:cNvPr id="16" name="Flèche droite 15">
            <a:hlinkClick r:id="rId3" action="ppaction://hlinksldjump"/>
          </p:cNvPr>
          <p:cNvSpPr/>
          <p:nvPr/>
        </p:nvSpPr>
        <p:spPr>
          <a:xfrm>
            <a:off x="8640488" y="691268"/>
            <a:ext cx="324000" cy="252000"/>
          </a:xfrm>
          <a:prstGeom prst="righ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Bouton d'action : Accueil 16">
            <a:hlinkClick r:id="rId4"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8" name="Flèche gauche 17">
            <a:hlinkClick r:id="rId5" action="ppaction://hlinksldjump"/>
          </p:cNvPr>
          <p:cNvSpPr/>
          <p:nvPr/>
        </p:nvSpPr>
        <p:spPr>
          <a:xfrm>
            <a:off x="7524400" y="691268"/>
            <a:ext cx="324000" cy="252000"/>
          </a:xfrm>
          <a:prstGeom prst="lef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p:nvPr/>
        </p:nvSpPr>
        <p:spPr>
          <a:xfrm>
            <a:off x="736600" y="412750"/>
            <a:ext cx="8228013" cy="1632140"/>
          </a:xfrm>
          <a:prstGeom prst="rect">
            <a:avLst/>
          </a:prstGeom>
          <a:ln w="12700">
            <a:miter lim="400000"/>
          </a:ln>
          <a:extLst>
            <a:ext uri="{C572A759-6A51-4108-AA02-DFA0A04FC94B}">
              <ma14:wrappingTextBoxFlag xmlns="" xmlns:ma14="http://schemas.microsoft.com/office/mac/drawingml/2011/main" val="1"/>
            </a:ext>
          </a:extLst>
        </p:spPr>
        <p:txBody>
          <a:bodyPr lIns="22319" tIns="22319" rIns="22319" bIns="22319">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FFFF"/>
                </a:solidFill>
                <a:latin typeface="Comic Sans MS"/>
                <a:ea typeface="Comic Sans MS"/>
                <a:cs typeface="Comic Sans MS"/>
                <a:sym typeface="Comic Sans MS"/>
              </a:rPr>
              <a:t>COURSE DE DEMI FOND NIVEAU 4</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FFFF"/>
                </a:solidFill>
                <a:latin typeface="Comic Sans MS"/>
                <a:ea typeface="Comic Sans MS"/>
                <a:cs typeface="Comic Sans MS"/>
                <a:sym typeface="Comic Sans MS"/>
              </a:rPr>
              <a:t>« Le 4000m relais »</a:t>
            </a:r>
            <a:endParaRPr>
              <a:latin typeface="Comic Sans MS"/>
              <a:ea typeface="Comic Sans MS"/>
              <a:cs typeface="Comic Sans MS"/>
              <a:sym typeface="Comic Sans MS"/>
            </a:endParaRP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a:solidFill>
                <a:srgbClr val="FFFFFF"/>
              </a:solidFill>
              <a:latin typeface="Comic Sans MS"/>
              <a:ea typeface="Comic Sans MS"/>
              <a:cs typeface="Comic Sans MS"/>
              <a:sym typeface="Comic Sans MS"/>
            </a:endParaRP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FFFF"/>
                </a:solidFill>
                <a:latin typeface="Comic Sans MS"/>
                <a:ea typeface="Comic Sans MS"/>
                <a:cs typeface="Comic Sans MS"/>
                <a:sym typeface="Comic Sans MS"/>
              </a:rPr>
              <a:t/>
            </a:r>
            <a:br>
              <a:rPr>
                <a:solidFill>
                  <a:srgbClr val="FFFFFF"/>
                </a:solidFill>
                <a:latin typeface="Comic Sans MS"/>
                <a:ea typeface="Comic Sans MS"/>
                <a:cs typeface="Comic Sans MS"/>
                <a:sym typeface="Comic Sans MS"/>
              </a:rPr>
            </a:br>
            <a:endParaRPr>
              <a:solidFill>
                <a:srgbClr val="FFFFFF"/>
              </a:solidFill>
              <a:latin typeface="Comic Sans MS"/>
              <a:ea typeface="Comic Sans MS"/>
              <a:cs typeface="Comic Sans MS"/>
              <a:sym typeface="Comic Sans MS"/>
            </a:endParaRPr>
          </a:p>
        </p:txBody>
      </p:sp>
      <p:graphicFrame>
        <p:nvGraphicFramePr>
          <p:cNvPr id="252" name="Table 252"/>
          <p:cNvGraphicFramePr/>
          <p:nvPr/>
        </p:nvGraphicFramePr>
        <p:xfrm>
          <a:off x="361950" y="1412875"/>
          <a:ext cx="8446740" cy="5389769"/>
        </p:xfrm>
        <a:graphic>
          <a:graphicData uri="http://schemas.openxmlformats.org/drawingml/2006/table">
            <a:tbl>
              <a:tblPr>
                <a:tableStyleId>{4C3C2611-4C71-4FC5-86AE-919BDF0F9419}</a:tableStyleId>
              </a:tblPr>
              <a:tblGrid>
                <a:gridCol w="1313904"/>
                <a:gridCol w="7132836"/>
              </a:tblGrid>
              <a:tr h="754650">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Objectif</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Développer les filières nécessaires pour être performant sur 3x500 (capacité lactique et puissance aérobie)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Se dépasser </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2303809">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Dispositif</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Séance: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b="1">
                          <a:latin typeface="Comic Sans MS"/>
                          <a:ea typeface="Comic Sans MS"/>
                          <a:cs typeface="Comic Sans MS"/>
                          <a:sym typeface="Comic Sans MS"/>
                        </a:rPr>
                        <a:t>6x250 en relais (3 efforts chacun)</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Récupération de 8’ (partie active comprise)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b="1">
                          <a:latin typeface="Comic Sans MS"/>
                          <a:ea typeface="Comic Sans MS"/>
                          <a:cs typeface="Comic Sans MS"/>
                          <a:sym typeface="Comic Sans MS"/>
                        </a:rPr>
                        <a:t>2x500m en relais (2 efforts chacun)</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Récupération de 8’ (partie active comprise)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b="1">
                          <a:latin typeface="Comic Sans MS"/>
                          <a:ea typeface="Comic Sans MS"/>
                          <a:cs typeface="Comic Sans MS"/>
                          <a:sym typeface="Comic Sans MS"/>
                        </a:rPr>
                        <a:t>6x250 en relais (3 efforts chacun)</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Les élèves sont en binômes de même niveau, ils vont courir chacun un total de 2000m à leur allure spécifique mais ont un contrat collectif à atteindre sur le « 4000m relais » qui représente les 4000m courus à l’allure spécifique moyenne des deux coureurs (ex: allure spé 1= 1’25; allure spé 2= 1’35; allure spé moyenne= 1’30 soit 12’00 pour les 4000m)</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txBody>
                  <a:tcPr marL="42486" marR="42486" marT="42486" marB="42486" horzOverflow="overflow">
                    <a:lnL w="12700">
                      <a:miter lim="400000"/>
                    </a:lnL>
                    <a:lnR w="12700">
                      <a:miter lim="400000"/>
                    </a:lnR>
                    <a:lnT w="12700">
                      <a:miter lim="400000"/>
                    </a:lnT>
                    <a:lnB w="12700">
                      <a:miter lim="400000"/>
                    </a:lnB>
                    <a:solidFill>
                      <a:srgbClr val="FFFFFF"/>
                    </a:solidFill>
                  </a:tcPr>
                </a:tc>
              </a:tr>
              <a:tr h="1126926">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Consignes</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Je respecte mes allures pour ne pas faire perdre de temps au relais.</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Je cours avec un chronomètre et je note mes temps à la fin de chaque course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Je récupère de manière active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A la fin de la séance j’additionne mes temps avec ceux de mon camarade et regarde si le contrat a été rempli </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1195387">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Intérêts</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Solliciter les filières énergétiques nécessaires à la performance sur un 3x500m</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Aspect motivant de courir en relais, « je me dépasse plus facilement car la performance est collective »</a:t>
                      </a:r>
                    </a:p>
                  </a:txBody>
                  <a:tcPr marL="42486" marR="42486" marT="42486" marB="42486" horzOverflow="overflow">
                    <a:lnL w="12700">
                      <a:miter lim="400000"/>
                    </a:lnL>
                    <a:lnR w="12700">
                      <a:miter lim="400000"/>
                    </a:lnR>
                    <a:lnT w="12700">
                      <a:miter lim="400000"/>
                    </a:lnT>
                    <a:lnB w="12700">
                      <a:miter lim="400000"/>
                    </a:lnB>
                    <a:solidFill>
                      <a:srgbClr val="FFFFFF"/>
                    </a:solidFill>
                  </a:tcPr>
                </a:tc>
              </a:tr>
            </a:tbl>
          </a:graphicData>
        </a:graphic>
      </p:graphicFrame>
      <p:sp>
        <p:nvSpPr>
          <p:cNvPr id="4" name="Flèche gauche 3">
            <a:hlinkClick r:id="rId2" action="ppaction://hlinksldjump"/>
          </p:cNvPr>
          <p:cNvSpPr/>
          <p:nvPr/>
        </p:nvSpPr>
        <p:spPr>
          <a:xfrm>
            <a:off x="7524400" y="691268"/>
            <a:ext cx="324000" cy="252000"/>
          </a:xfrm>
          <a:prstGeom prst="lef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 name="Bouton d'action : Accueil 4">
            <a:hlinkClick r:id="rId3"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 name="Group 256"/>
          <p:cNvGrpSpPr/>
          <p:nvPr/>
        </p:nvGrpSpPr>
        <p:grpSpPr>
          <a:xfrm>
            <a:off x="215900" y="1423193"/>
            <a:ext cx="2376488" cy="1525589"/>
            <a:chOff x="0" y="0"/>
            <a:chExt cx="2376487" cy="1525587"/>
          </a:xfrm>
        </p:grpSpPr>
        <p:sp>
          <p:nvSpPr>
            <p:cNvPr id="254" name="Shape 254"/>
            <p:cNvSpPr/>
            <p:nvPr/>
          </p:nvSpPr>
          <p:spPr>
            <a:xfrm>
              <a:off x="0" y="0"/>
              <a:ext cx="2376488" cy="1525588"/>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Comic Sans MS"/>
                  <a:ea typeface="Comic Sans MS"/>
                  <a:cs typeface="Comic Sans MS"/>
                  <a:sym typeface="Comic Sans MS"/>
                </a:defRPr>
              </a:pPr>
              <a:endParaRPr/>
            </a:p>
          </p:txBody>
        </p:sp>
        <p:sp>
          <p:nvSpPr>
            <p:cNvPr id="255" name="Shape 255"/>
            <p:cNvSpPr/>
            <p:nvPr/>
          </p:nvSpPr>
          <p:spPr>
            <a:xfrm>
              <a:off x="74444" y="106393"/>
              <a:ext cx="2227600" cy="13128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200" b="1">
                  <a:latin typeface="Comic Sans MS"/>
                  <a:ea typeface="Comic Sans MS"/>
                  <a:cs typeface="Comic Sans MS"/>
                  <a:sym typeface="Comic Sans MS"/>
                </a:rPr>
                <a:t>Etape 2</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200">
                  <a:latin typeface="Comic Sans MS"/>
                  <a:ea typeface="Comic Sans MS"/>
                  <a:cs typeface="Comic Sans MS"/>
                  <a:sym typeface="Comic Sans MS"/>
                </a:rPr>
                <a:t>Identifier et intégrer son allure spécifique de course pour gagner en régularité. Gérer une récupération active efficace</a:t>
              </a:r>
            </a:p>
          </p:txBody>
        </p:sp>
      </p:grpSp>
      <p:grpSp>
        <p:nvGrpSpPr>
          <p:cNvPr id="259" name="Group 259"/>
          <p:cNvGrpSpPr/>
          <p:nvPr/>
        </p:nvGrpSpPr>
        <p:grpSpPr>
          <a:xfrm>
            <a:off x="3708400" y="1320037"/>
            <a:ext cx="4032250" cy="1554101"/>
            <a:chOff x="0" y="0"/>
            <a:chExt cx="4032250" cy="1554100"/>
          </a:xfrm>
        </p:grpSpPr>
        <p:sp>
          <p:nvSpPr>
            <p:cNvPr id="257" name="Shape 257"/>
            <p:cNvSpPr/>
            <p:nvPr/>
          </p:nvSpPr>
          <p:spPr>
            <a:xfrm>
              <a:off x="0" y="308737"/>
              <a:ext cx="4032250" cy="936626"/>
            </a:xfrm>
            <a:prstGeom prst="rect">
              <a:avLst/>
            </a:prstGeom>
            <a:solidFill>
              <a:srgbClr val="D2D2F4"/>
            </a:solidFill>
            <a:ln w="25560" cap="sq">
              <a:solidFill>
                <a:srgbClr val="000000"/>
              </a:solidFill>
              <a:prstDash val="solid"/>
              <a:round/>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258" name="Shape 258"/>
            <p:cNvSpPr/>
            <p:nvPr/>
          </p:nvSpPr>
          <p:spPr>
            <a:xfrm>
              <a:off x="0" y="0"/>
              <a:ext cx="4032250" cy="15541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b="1">
                <a:latin typeface="Comic Sans MS"/>
                <a:ea typeface="Comic Sans MS"/>
                <a:cs typeface="Comic Sans MS"/>
                <a:sym typeface="Comic Sans MS"/>
              </a:endParaRP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b="1">
                  <a:latin typeface="Comic Sans MS"/>
                  <a:ea typeface="Comic Sans MS"/>
                  <a:cs typeface="Comic Sans MS"/>
                  <a:sym typeface="Comic Sans MS"/>
                </a:rPr>
                <a:t>Situation Clé</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Comic Sans MS"/>
                  <a:ea typeface="Comic Sans MS"/>
                  <a:cs typeface="Comic Sans MS"/>
                  <a:sym typeface="Comic Sans MS"/>
                </a:rPr>
                <a:t>« Le contrat d’effort »</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a:latin typeface="Comic Sans MS"/>
                <a:ea typeface="Comic Sans MS"/>
                <a:cs typeface="Comic Sans MS"/>
                <a:sym typeface="Comic Sans MS"/>
              </a:endParaRPr>
            </a:p>
          </p:txBody>
        </p:sp>
      </p:grpSp>
      <p:sp>
        <p:nvSpPr>
          <p:cNvPr id="260" name="Shape 260"/>
          <p:cNvSpPr/>
          <p:nvPr/>
        </p:nvSpPr>
        <p:spPr>
          <a:xfrm>
            <a:off x="215900" y="3105150"/>
            <a:ext cx="2808288" cy="343370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u="sng">
                <a:latin typeface="Comic Sans MS"/>
                <a:ea typeface="Comic Sans MS"/>
                <a:cs typeface="Comic Sans MS"/>
                <a:sym typeface="Comic Sans MS"/>
              </a:rPr>
              <a:t>L’élève doit apprendre à :</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400">
              <a:latin typeface="Comic Sans MS"/>
              <a:ea typeface="Comic Sans MS"/>
              <a:cs typeface="Comic Sans MS"/>
              <a:sym typeface="Comic Sans MS"/>
            </a:endParaRPr>
          </a:p>
          <a:p>
            <a:pPr lvl="0" defTabSz="914400">
              <a:buClr>
                <a:srgbClr val="000000"/>
              </a:buClr>
              <a:buSzPct val="100000"/>
              <a:buFont typeface="Wingdings"/>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Comic Sans MS"/>
                <a:ea typeface="Comic Sans MS"/>
                <a:cs typeface="Comic Sans MS"/>
                <a:sym typeface="Comic Sans MS"/>
              </a:rPr>
              <a:t> Intégrer son allure spécifique de course</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400">
              <a:latin typeface="Comic Sans MS"/>
              <a:ea typeface="Comic Sans MS"/>
              <a:cs typeface="Comic Sans MS"/>
              <a:sym typeface="Comic Sans MS"/>
            </a:endParaRPr>
          </a:p>
          <a:p>
            <a:pPr lvl="0" defTabSz="914400">
              <a:buClr>
                <a:srgbClr val="000000"/>
              </a:buClr>
              <a:buSzPct val="100000"/>
              <a:buFont typeface="Wingdings"/>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Comic Sans MS"/>
                <a:ea typeface="Comic Sans MS"/>
                <a:cs typeface="Comic Sans MS"/>
                <a:sym typeface="Comic Sans MS"/>
              </a:rPr>
              <a:t> Ajuster son allure avec précision </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400">
              <a:latin typeface="Comic Sans MS"/>
              <a:ea typeface="Comic Sans MS"/>
              <a:cs typeface="Comic Sans MS"/>
              <a:sym typeface="Comic Sans MS"/>
            </a:endParaRPr>
          </a:p>
          <a:p>
            <a:pPr lvl="0" defTabSz="914400">
              <a:buClr>
                <a:srgbClr val="000000"/>
              </a:buClr>
              <a:buSzPct val="100000"/>
              <a:buFont typeface="Wingdings"/>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Comic Sans MS"/>
                <a:ea typeface="Comic Sans MS"/>
                <a:cs typeface="Comic Sans MS"/>
                <a:sym typeface="Comic Sans MS"/>
              </a:rPr>
              <a:t> Récupérer de manière active sur les grosses récupérations</a:t>
            </a:r>
            <a:endParaRPr sz="1600">
              <a:solidFill>
                <a:srgbClr val="FF0000"/>
              </a:solidFill>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a:latin typeface="Comic Sans MS"/>
              <a:ea typeface="Comic Sans MS"/>
              <a:cs typeface="Comic Sans MS"/>
              <a:sym typeface="Comic Sans MS"/>
            </a:endParaRPr>
          </a:p>
        </p:txBody>
      </p:sp>
      <p:pic>
        <p:nvPicPr>
          <p:cNvPr id="261" name="image.png"/>
          <p:cNvPicPr/>
          <p:nvPr/>
        </p:nvPicPr>
        <p:blipFill>
          <a:blip r:embed="rId2">
            <a:extLst/>
          </a:blip>
          <a:srcRect r="12329"/>
          <a:stretch>
            <a:fillRect/>
          </a:stretch>
        </p:blipFill>
        <p:spPr>
          <a:xfrm>
            <a:off x="0" y="0"/>
            <a:ext cx="9144001" cy="1266825"/>
          </a:xfrm>
          <a:prstGeom prst="rect">
            <a:avLst/>
          </a:prstGeom>
          <a:ln w="12700">
            <a:miter lim="400000"/>
          </a:ln>
        </p:spPr>
      </p:pic>
      <p:sp>
        <p:nvSpPr>
          <p:cNvPr id="262" name="Shape 262"/>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rgbClr val="FFFFFF"/>
                </a:solidFill>
              </a:rPr>
              <a:t>COURSE DE DEMI FOND NIVEAU </a:t>
            </a:r>
            <a:r>
              <a:rPr dirty="0" smtClean="0">
                <a:solidFill>
                  <a:srgbClr val="FFFFFF"/>
                </a:solidFill>
              </a:rPr>
              <a:t>4</a:t>
            </a:r>
            <a:endParaRPr lang="fr-FR" dirty="0" smtClean="0">
              <a:solidFill>
                <a:srgbClr val="FFFFFF"/>
              </a:solidFill>
            </a:endParaRPr>
          </a:p>
          <a:p>
            <a:pPr lvl="0">
              <a:defRPr>
                <a:solidFill>
                  <a:srgbClr val="000000"/>
                </a:solidFill>
              </a:defRPr>
            </a:pPr>
            <a:r>
              <a:rPr lang="fr-FR" dirty="0" smtClean="0">
                <a:solidFill>
                  <a:schemeClr val="bg1"/>
                </a:solidFill>
              </a:rPr>
              <a:t>S’entraîner pour progresser</a:t>
            </a:r>
            <a:endParaRPr dirty="0">
              <a:solidFill>
                <a:schemeClr val="bg1"/>
              </a:solidFill>
            </a:endParaRPr>
          </a:p>
        </p:txBody>
      </p:sp>
      <p:grpSp>
        <p:nvGrpSpPr>
          <p:cNvPr id="274" name="Group 274"/>
          <p:cNvGrpSpPr/>
          <p:nvPr/>
        </p:nvGrpSpPr>
        <p:grpSpPr>
          <a:xfrm>
            <a:off x="3773487" y="2785110"/>
            <a:ext cx="4995864" cy="3241993"/>
            <a:chOff x="0" y="0"/>
            <a:chExt cx="4995862" cy="3241992"/>
          </a:xfrm>
        </p:grpSpPr>
        <p:sp>
          <p:nvSpPr>
            <p:cNvPr id="263" name="Shape 263"/>
            <p:cNvSpPr/>
            <p:nvPr/>
          </p:nvSpPr>
          <p:spPr>
            <a:xfrm>
              <a:off x="438150" y="499427"/>
              <a:ext cx="4176713" cy="2016126"/>
            </a:xfrm>
            <a:prstGeom prst="roundRect">
              <a:avLst>
                <a:gd name="adj" fmla="val 50000"/>
              </a:avLst>
            </a:prstGeom>
            <a:solidFill>
              <a:srgbClr val="FFFFFF"/>
            </a:solidFill>
            <a:ln w="38100"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264" name="Shape 264"/>
            <p:cNvSpPr/>
            <p:nvPr/>
          </p:nvSpPr>
          <p:spPr>
            <a:xfrm>
              <a:off x="3751262" y="2339339"/>
              <a:ext cx="1" cy="354014"/>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265" name="Shape 265"/>
            <p:cNvSpPr/>
            <p:nvPr/>
          </p:nvSpPr>
          <p:spPr>
            <a:xfrm>
              <a:off x="3462337" y="2693352"/>
              <a:ext cx="1533526" cy="5486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defTabSz="914400">
                <a:defRPr sz="1600"/>
              </a:lvl1pPr>
            </a:lstStyle>
            <a:p>
              <a:pPr lvl="0">
                <a:defRPr sz="1800"/>
              </a:pPr>
              <a:r>
                <a:rPr sz="1600"/>
                <a:t>Départ et arrivée</a:t>
              </a:r>
            </a:p>
          </p:txBody>
        </p:sp>
        <p:sp>
          <p:nvSpPr>
            <p:cNvPr id="266" name="Shape 266"/>
            <p:cNvSpPr/>
            <p:nvPr/>
          </p:nvSpPr>
          <p:spPr>
            <a:xfrm rot="5400000">
              <a:off x="4707731" y="1219358"/>
              <a:ext cx="360363" cy="215901"/>
            </a:xfrm>
            <a:prstGeom prst="leftArrow">
              <a:avLst>
                <a:gd name="adj1" fmla="val 50000"/>
                <a:gd name="adj2" fmla="val 50097"/>
              </a:avLst>
            </a:prstGeom>
            <a:solidFill>
              <a:srgbClr val="000000"/>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267" name="Shape 267"/>
            <p:cNvSpPr/>
            <p:nvPr/>
          </p:nvSpPr>
          <p:spPr>
            <a:xfrm rot="16200000">
              <a:off x="-72232" y="1243171"/>
              <a:ext cx="360364" cy="215901"/>
            </a:xfrm>
            <a:prstGeom prst="leftArrow">
              <a:avLst>
                <a:gd name="adj1" fmla="val 50000"/>
                <a:gd name="adj2" fmla="val 50097"/>
              </a:avLst>
            </a:prstGeom>
            <a:solidFill>
              <a:srgbClr val="000000"/>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268" name="Shape 268"/>
            <p:cNvSpPr/>
            <p:nvPr/>
          </p:nvSpPr>
          <p:spPr>
            <a:xfrm>
              <a:off x="1759743" y="0"/>
              <a:ext cx="1533526" cy="3200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t">
              <a:spAutoFit/>
            </a:bodyPr>
            <a:lstStyle>
              <a:lvl1pPr defTabSz="914400">
                <a:defRPr sz="1600"/>
              </a:lvl1pPr>
            </a:lstStyle>
            <a:p>
              <a:pPr lvl="0">
                <a:defRPr sz="1800"/>
              </a:pPr>
              <a:r>
                <a:rPr sz="1600"/>
                <a:t>Piste de 250m</a:t>
              </a:r>
            </a:p>
          </p:txBody>
        </p:sp>
        <p:sp>
          <p:nvSpPr>
            <p:cNvPr id="269" name="Shape 269"/>
            <p:cNvSpPr/>
            <p:nvPr/>
          </p:nvSpPr>
          <p:spPr>
            <a:xfrm>
              <a:off x="1496489" y="1770977"/>
              <a:ext cx="203724" cy="15210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FF"/>
            </a:solidFill>
            <a:ln w="25400" cap="flat">
              <a:solidFill>
                <a:srgbClr val="00CC99"/>
              </a:solidFill>
              <a:prstDash val="solid"/>
              <a:bevel/>
            </a:ln>
            <a:effectLst/>
          </p:spPr>
          <p:txBody>
            <a:bodyPr wrap="square" lIns="45719" tIns="45719" rIns="45719" bIns="45719" numCol="1" anchor="t">
              <a:noAutofit/>
            </a:bodyPr>
            <a:lstStyle/>
            <a:p>
              <a:pPr lvl="0"/>
              <a:endParaRPr/>
            </a:p>
          </p:txBody>
        </p:sp>
        <p:sp>
          <p:nvSpPr>
            <p:cNvPr id="270" name="Shape 270"/>
            <p:cNvSpPr/>
            <p:nvPr/>
          </p:nvSpPr>
          <p:spPr>
            <a:xfrm>
              <a:off x="3522401" y="1770977"/>
              <a:ext cx="203724" cy="15210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FF"/>
            </a:solidFill>
            <a:ln w="25400" cap="flat">
              <a:solidFill>
                <a:srgbClr val="00CC99"/>
              </a:solidFill>
              <a:prstDash val="solid"/>
              <a:bevel/>
            </a:ln>
            <a:effectLst/>
          </p:spPr>
          <p:txBody>
            <a:bodyPr wrap="square" lIns="0" tIns="0" rIns="0" bIns="0" numCol="1" anchor="t">
              <a:noAutofit/>
            </a:bodyPr>
            <a:lstStyle/>
            <a:p>
              <a:pPr lvl="0"/>
              <a:endParaRPr/>
            </a:p>
          </p:txBody>
        </p:sp>
        <p:sp>
          <p:nvSpPr>
            <p:cNvPr id="271" name="Shape 271"/>
            <p:cNvSpPr/>
            <p:nvPr/>
          </p:nvSpPr>
          <p:spPr>
            <a:xfrm>
              <a:off x="1569847" y="1662800"/>
              <a:ext cx="2110466" cy="1"/>
            </a:xfrm>
            <a:prstGeom prst="line">
              <a:avLst/>
            </a:prstGeom>
            <a:noFill/>
            <a:ln w="25400" cap="flat">
              <a:solidFill>
                <a:srgbClr val="00CC99"/>
              </a:solidFill>
              <a:prstDash val="solid"/>
              <a:bevel/>
              <a:tailEnd type="triangle" w="med" len="med"/>
            </a:ln>
            <a:effectLst>
              <a:outerShdw blurRad="38100" dist="20000" dir="5400000" rotWithShape="0">
                <a:srgbClr val="000000">
                  <a:alpha val="38000"/>
                </a:srgbClr>
              </a:outerShdw>
            </a:effectLst>
          </p:spPr>
          <p:txBody>
            <a:bodyPr wrap="square" lIns="45719" tIns="45719" rIns="45719" bIns="45719" numCol="1" anchor="t">
              <a:noAutofit/>
            </a:bodyPr>
            <a:lstStyle/>
            <a:p>
              <a:pPr lvl="0" defTabSz="457200">
                <a:defRPr sz="1200">
                  <a:latin typeface="+mn-lt"/>
                  <a:ea typeface="+mn-ea"/>
                  <a:cs typeface="+mn-cs"/>
                  <a:sym typeface="Helvetica"/>
                </a:defRPr>
              </a:pPr>
              <a:endParaRPr/>
            </a:p>
          </p:txBody>
        </p:sp>
        <p:sp>
          <p:nvSpPr>
            <p:cNvPr id="272" name="Shape 272"/>
            <p:cNvSpPr/>
            <p:nvPr/>
          </p:nvSpPr>
          <p:spPr>
            <a:xfrm flipH="1" flipV="1">
              <a:off x="1584812" y="2036889"/>
              <a:ext cx="2080536" cy="1"/>
            </a:xfrm>
            <a:prstGeom prst="line">
              <a:avLst/>
            </a:prstGeom>
            <a:noFill/>
            <a:ln w="25400" cap="flat">
              <a:solidFill>
                <a:srgbClr val="00CC99"/>
              </a:solidFill>
              <a:prstDash val="solid"/>
              <a:bevel/>
              <a:tailEnd type="triangle" w="med" len="med"/>
            </a:ln>
            <a:effectLst>
              <a:outerShdw blurRad="38100" dist="20000" dir="5400000" rotWithShape="0">
                <a:srgbClr val="000000">
                  <a:alpha val="38000"/>
                </a:srgbClr>
              </a:outerShdw>
            </a:effectLst>
          </p:spPr>
          <p:txBody>
            <a:bodyPr wrap="square" lIns="45719" tIns="45719" rIns="45719" bIns="45719" numCol="1" anchor="t">
              <a:noAutofit/>
            </a:bodyPr>
            <a:lstStyle/>
            <a:p>
              <a:pPr lvl="0" defTabSz="457200">
                <a:defRPr sz="1200">
                  <a:latin typeface="+mn-lt"/>
                  <a:ea typeface="+mn-ea"/>
                  <a:cs typeface="+mn-cs"/>
                  <a:sym typeface="Helvetica"/>
                </a:defRPr>
              </a:pPr>
              <a:endParaRPr/>
            </a:p>
          </p:txBody>
        </p:sp>
        <p:sp>
          <p:nvSpPr>
            <p:cNvPr id="273" name="Shape 273"/>
            <p:cNvSpPr/>
            <p:nvPr/>
          </p:nvSpPr>
          <p:spPr>
            <a:xfrm>
              <a:off x="1490017" y="1167288"/>
              <a:ext cx="2270126" cy="3200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t">
              <a:spAutoFit/>
            </a:bodyPr>
            <a:lstStyle>
              <a:lvl1pPr defTabSz="914400">
                <a:defRPr sz="1600"/>
              </a:lvl1pPr>
            </a:lstStyle>
            <a:p>
              <a:pPr lvl="0">
                <a:defRPr sz="1800"/>
              </a:pPr>
              <a:r>
                <a:rPr sz="1600"/>
                <a:t>Parcours de récupération</a:t>
              </a:r>
            </a:p>
          </p:txBody>
        </p:sp>
      </p:grpSp>
      <p:sp>
        <p:nvSpPr>
          <p:cNvPr id="23" name="Flèche droite 22">
            <a:hlinkClick r:id="rId3" action="ppaction://hlinksldjump"/>
          </p:cNvPr>
          <p:cNvSpPr/>
          <p:nvPr/>
        </p:nvSpPr>
        <p:spPr>
          <a:xfrm>
            <a:off x="8640488" y="691268"/>
            <a:ext cx="324000" cy="252000"/>
          </a:xfrm>
          <a:prstGeom prst="righ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4" name="Bouton d'action : Accueil 23">
            <a:hlinkClick r:id="rId4"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5" name="Flèche gauche 24">
            <a:hlinkClick r:id="rId5" action="ppaction://hlinksldjump"/>
          </p:cNvPr>
          <p:cNvSpPr/>
          <p:nvPr/>
        </p:nvSpPr>
        <p:spPr>
          <a:xfrm>
            <a:off x="7524400" y="691268"/>
            <a:ext cx="324000" cy="252000"/>
          </a:xfrm>
          <a:prstGeom prst="lef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p:nvPr/>
        </p:nvSpPr>
        <p:spPr>
          <a:xfrm>
            <a:off x="1042987" y="398462"/>
            <a:ext cx="7510463" cy="716361"/>
          </a:xfrm>
          <a:prstGeom prst="rect">
            <a:avLst/>
          </a:prstGeom>
          <a:ln w="12700">
            <a:miter lim="400000"/>
          </a:ln>
          <a:extLst>
            <a:ext uri="{C572A759-6A51-4108-AA02-DFA0A04FC94B}">
              <ma14:wrappingTextBoxFlag xmlns="" xmlns:ma14="http://schemas.microsoft.com/office/mac/drawingml/2011/main" val="1"/>
            </a:ext>
          </a:extLst>
        </p:spPr>
        <p:txBody>
          <a:bodyPr lIns="40679" tIns="40679" rIns="40679" bIns="40679">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FFFF"/>
                </a:solidFill>
                <a:latin typeface="Comic Sans MS"/>
                <a:ea typeface="Comic Sans MS"/>
                <a:cs typeface="Comic Sans MS"/>
                <a:sym typeface="Comic Sans MS"/>
              </a:rPr>
              <a:t>COURSE DE DEMI FOND NIVEAU 4</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FFFF"/>
                </a:solidFill>
                <a:latin typeface="Comic Sans MS"/>
                <a:ea typeface="Comic Sans MS"/>
                <a:cs typeface="Comic Sans MS"/>
                <a:sym typeface="Comic Sans MS"/>
              </a:rPr>
              <a:t>« Le contrat d’effort »</a:t>
            </a:r>
          </a:p>
        </p:txBody>
      </p:sp>
      <p:graphicFrame>
        <p:nvGraphicFramePr>
          <p:cNvPr id="277" name="Table 277"/>
          <p:cNvGraphicFramePr/>
          <p:nvPr/>
        </p:nvGraphicFramePr>
        <p:xfrm>
          <a:off x="393749" y="1573212"/>
          <a:ext cx="8566944" cy="5182808"/>
        </p:xfrm>
        <a:graphic>
          <a:graphicData uri="http://schemas.openxmlformats.org/drawingml/2006/table">
            <a:tbl>
              <a:tblPr>
                <a:tableStyleId>{4C3C2611-4C71-4FC5-86AE-919BDF0F9419}</a:tableStyleId>
              </a:tblPr>
              <a:tblGrid>
                <a:gridCol w="1498600"/>
                <a:gridCol w="7068344"/>
              </a:tblGrid>
              <a:tr h="477656">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Objectif</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Intégrer son allure spécifique de course, savoir l’ajuster lorsque mon départ est trop rapide ou trop lent. Comprendre l’intérêt d’une récupération active</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2093641">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Dispositif</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Sur une piste, travail par binôme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Prise d’allures: sur 100m à allure spécifique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Séance: </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b="1">
                          <a:latin typeface="Comic Sans MS"/>
                          <a:ea typeface="Comic Sans MS"/>
                          <a:cs typeface="Comic Sans MS"/>
                          <a:sym typeface="Comic Sans MS"/>
                        </a:rPr>
                        <a:t>2x250m</a:t>
                      </a:r>
                      <a:r>
                        <a:rPr sz="1200">
                          <a:latin typeface="Comic Sans MS"/>
                          <a:ea typeface="Comic Sans MS"/>
                          <a:cs typeface="Comic Sans MS"/>
                          <a:sym typeface="Comic Sans MS"/>
                        </a:rPr>
                        <a:t> récupération 1’</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Récupération 6’ passive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Puis</a:t>
                      </a:r>
                      <a:r>
                        <a:rPr sz="1200" b="1">
                          <a:latin typeface="Comic Sans MS"/>
                          <a:ea typeface="Comic Sans MS"/>
                          <a:cs typeface="Comic Sans MS"/>
                          <a:sym typeface="Comic Sans MS"/>
                        </a:rPr>
                        <a:t> 2x250m </a:t>
                      </a:r>
                      <a:r>
                        <a:rPr sz="1200">
                          <a:latin typeface="Comic Sans MS"/>
                          <a:ea typeface="Comic Sans MS"/>
                          <a:cs typeface="Comic Sans MS"/>
                          <a:sym typeface="Comic Sans MS"/>
                        </a:rPr>
                        <a:t>récupération 1’</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Récupération 4’ passive + 3’ de footing lent ou marche rapide+ 1 accélération</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Puis </a:t>
                      </a:r>
                      <a:r>
                        <a:rPr sz="1200" b="1">
                          <a:latin typeface="Comic Sans MS"/>
                          <a:ea typeface="Comic Sans MS"/>
                          <a:cs typeface="Comic Sans MS"/>
                          <a:sym typeface="Comic Sans MS"/>
                        </a:rPr>
                        <a:t>2x250m </a:t>
                      </a:r>
                      <a:r>
                        <a:rPr sz="1200">
                          <a:latin typeface="Comic Sans MS"/>
                          <a:ea typeface="Comic Sans MS"/>
                          <a:cs typeface="Comic Sans MS"/>
                          <a:sym typeface="Comic Sans MS"/>
                        </a:rPr>
                        <a:t>récupération 1’</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Récupération 4’passive  + 3’ de footing lent ou marche rapide+ 1 accélération </a:t>
                      </a:r>
                      <a:r>
                        <a:rPr sz="1200" b="1">
                          <a:latin typeface="Comic Sans MS"/>
                          <a:ea typeface="Comic Sans MS"/>
                          <a:cs typeface="Comic Sans MS"/>
                          <a:sym typeface="Comic Sans MS"/>
                        </a:rPr>
                        <a:t>OU</a:t>
                      </a:r>
                      <a:r>
                        <a:rPr sz="1200">
                          <a:latin typeface="Comic Sans MS"/>
                          <a:ea typeface="Comic Sans MS"/>
                          <a:cs typeface="Comic Sans MS"/>
                          <a:sym typeface="Comic Sans MS"/>
                        </a:rPr>
                        <a:t> 6’ passive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Puis </a:t>
                      </a:r>
                      <a:r>
                        <a:rPr sz="1200" b="1">
                          <a:latin typeface="Comic Sans MS"/>
                          <a:ea typeface="Comic Sans MS"/>
                          <a:cs typeface="Comic Sans MS"/>
                          <a:sym typeface="Comic Sans MS"/>
                        </a:rPr>
                        <a:t>2x250m</a:t>
                      </a:r>
                      <a:r>
                        <a:rPr sz="1200">
                          <a:latin typeface="Comic Sans MS"/>
                          <a:ea typeface="Comic Sans MS"/>
                          <a:cs typeface="Comic Sans MS"/>
                          <a:sym typeface="Comic Sans MS"/>
                        </a:rPr>
                        <a:t> récupération 1’</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1891927">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Consignes</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u="sng">
                          <a:latin typeface="Comic Sans MS"/>
                          <a:ea typeface="Comic Sans MS"/>
                          <a:cs typeface="Comic Sans MS"/>
                          <a:sym typeface="Comic Sans MS"/>
                        </a:rPr>
                        <a:t>Coureur</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En course, respecter mon allure spécifique. Corriger cette allure sur le deuxième 250m si j’ai couru trop vite ou trop lentement le premier 250m</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Objectif: pas plus de 10 secondes de plus que le projet de départ sur l’ensemble des courses</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En récupération: J’essaie 2 types de récupération après les deux premiers efforts et j’effectue un choix entre ces deux types après le 3ème effort</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u="sng">
                          <a:latin typeface="Comic Sans MS"/>
                          <a:ea typeface="Comic Sans MS"/>
                          <a:cs typeface="Comic Sans MS"/>
                          <a:sym typeface="Comic Sans MS"/>
                        </a:rPr>
                        <a:t>Observateur</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Je note les temps de mon camarade et additionne les écarts au projet à la fin de la séance</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719584">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Intérêts</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Intégrer et ajuster son effort à allure spécifique
Comprendre que la récupération active n’augmente pas le niveau de fatigue mais au contraire le diminue</a:t>
                      </a:r>
                    </a:p>
                  </a:txBody>
                  <a:tcPr marL="42486" marR="42486" marT="42486" marB="42486" horzOverflow="overflow">
                    <a:lnL w="12700">
                      <a:miter lim="400000"/>
                    </a:lnL>
                    <a:lnR w="12700">
                      <a:miter lim="400000"/>
                    </a:lnR>
                    <a:lnT w="12700">
                      <a:miter lim="400000"/>
                    </a:lnT>
                    <a:lnB w="12700">
                      <a:miter lim="400000"/>
                    </a:lnB>
                    <a:solidFill>
                      <a:srgbClr val="FFFFFF"/>
                    </a:solidFill>
                  </a:tcPr>
                </a:tc>
              </a:tr>
            </a:tbl>
          </a:graphicData>
        </a:graphic>
      </p:graphicFrame>
      <p:sp>
        <p:nvSpPr>
          <p:cNvPr id="4" name="Flèche gauche 3">
            <a:hlinkClick r:id="rId2" action="ppaction://hlinksldjump"/>
          </p:cNvPr>
          <p:cNvSpPr/>
          <p:nvPr/>
        </p:nvSpPr>
        <p:spPr>
          <a:xfrm>
            <a:off x="7524400" y="691268"/>
            <a:ext cx="324000" cy="252000"/>
          </a:xfrm>
          <a:prstGeom prst="lef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 name="Bouton d'action : Accueil 4">
            <a:hlinkClick r:id="rId3"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1" name="Group 281"/>
          <p:cNvGrpSpPr/>
          <p:nvPr/>
        </p:nvGrpSpPr>
        <p:grpSpPr>
          <a:xfrm>
            <a:off x="156053" y="1265268"/>
            <a:ext cx="2480306" cy="1740335"/>
            <a:chOff x="0" y="-80186"/>
            <a:chExt cx="2480305" cy="1740333"/>
          </a:xfrm>
        </p:grpSpPr>
        <p:sp>
          <p:nvSpPr>
            <p:cNvPr id="279" name="Shape 279"/>
            <p:cNvSpPr/>
            <p:nvPr/>
          </p:nvSpPr>
          <p:spPr>
            <a:xfrm>
              <a:off x="0" y="45524"/>
              <a:ext cx="2480306" cy="1488913"/>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Comic Sans MS"/>
                  <a:ea typeface="Comic Sans MS"/>
                  <a:cs typeface="Comic Sans MS"/>
                  <a:sym typeface="Comic Sans MS"/>
                </a:defRPr>
              </a:pPr>
              <a:endParaRPr/>
            </a:p>
          </p:txBody>
        </p:sp>
        <p:sp>
          <p:nvSpPr>
            <p:cNvPr id="280" name="Shape 280"/>
            <p:cNvSpPr/>
            <p:nvPr/>
          </p:nvSpPr>
          <p:spPr>
            <a:xfrm>
              <a:off x="72654" y="-80187"/>
              <a:ext cx="2334997" cy="174033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200" b="1">
                  <a:latin typeface="Comic Sans MS"/>
                  <a:ea typeface="Comic Sans MS"/>
                  <a:cs typeface="Comic Sans MS"/>
                  <a:sym typeface="Comic Sans MS"/>
                </a:rPr>
                <a:t>Etape 3</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200">
                  <a:latin typeface="Comic Sans MS"/>
                  <a:ea typeface="Comic Sans MS"/>
                  <a:cs typeface="Comic Sans MS"/>
                  <a:sym typeface="Comic Sans MS"/>
                </a:rPr>
                <a:t>Elaborer un projet de course en tenant compte de ses capacités. Le mener à bien en étant capable d’ajuster son allure de course par rapport aux conditions de course</a:t>
              </a:r>
            </a:p>
          </p:txBody>
        </p:sp>
      </p:grpSp>
      <p:grpSp>
        <p:nvGrpSpPr>
          <p:cNvPr id="284" name="Group 284"/>
          <p:cNvGrpSpPr/>
          <p:nvPr/>
        </p:nvGrpSpPr>
        <p:grpSpPr>
          <a:xfrm>
            <a:off x="3635375" y="1412874"/>
            <a:ext cx="4602163" cy="936626"/>
            <a:chOff x="0" y="16637"/>
            <a:chExt cx="4602162" cy="936625"/>
          </a:xfrm>
        </p:grpSpPr>
        <p:sp>
          <p:nvSpPr>
            <p:cNvPr id="282" name="Shape 282"/>
            <p:cNvSpPr/>
            <p:nvPr/>
          </p:nvSpPr>
          <p:spPr>
            <a:xfrm>
              <a:off x="0" y="16637"/>
              <a:ext cx="4602163" cy="936626"/>
            </a:xfrm>
            <a:prstGeom prst="rect">
              <a:avLst/>
            </a:prstGeom>
            <a:solidFill>
              <a:srgbClr val="D2D2F4"/>
            </a:solidFill>
            <a:ln w="25560" cap="sq">
              <a:solidFill>
                <a:srgbClr val="000000"/>
              </a:solidFill>
              <a:prstDash val="solid"/>
              <a:round/>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283" name="Shape 283"/>
            <p:cNvSpPr/>
            <p:nvPr/>
          </p:nvSpPr>
          <p:spPr>
            <a:xfrm>
              <a:off x="0" y="146050"/>
              <a:ext cx="4602163" cy="6778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b="1">
                  <a:latin typeface="Comic Sans MS"/>
                  <a:ea typeface="Comic Sans MS"/>
                  <a:cs typeface="Comic Sans MS"/>
                  <a:sym typeface="Comic Sans MS"/>
                </a:rPr>
                <a:t>Situation Clé</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b="1">
                  <a:latin typeface="Comic Sans MS"/>
                  <a:ea typeface="Comic Sans MS"/>
                  <a:cs typeface="Comic Sans MS"/>
                  <a:sym typeface="Comic Sans MS"/>
                </a:rPr>
                <a:t>« </a:t>
              </a:r>
              <a:r>
                <a:rPr sz="1600">
                  <a:latin typeface="Comic Sans MS"/>
                  <a:ea typeface="Comic Sans MS"/>
                  <a:cs typeface="Comic Sans MS"/>
                  <a:sym typeface="Comic Sans MS"/>
                </a:rPr>
                <a:t>L’effort progressif »</a:t>
              </a:r>
            </a:p>
          </p:txBody>
        </p:sp>
      </p:grpSp>
      <p:sp>
        <p:nvSpPr>
          <p:cNvPr id="285" name="Shape 285"/>
          <p:cNvSpPr/>
          <p:nvPr/>
        </p:nvSpPr>
        <p:spPr>
          <a:xfrm>
            <a:off x="176212" y="3284537"/>
            <a:ext cx="2808288" cy="3306701"/>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u="sng">
                <a:latin typeface="Comic Sans MS"/>
                <a:ea typeface="Comic Sans MS"/>
                <a:cs typeface="Comic Sans MS"/>
                <a:sym typeface="Comic Sans MS"/>
              </a:rPr>
              <a:t>L’élève doit apprendre à :</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u="sng">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Wingdings"/>
                <a:ea typeface="Wingdings"/>
                <a:cs typeface="Wingdings"/>
                <a:sym typeface="Wingdings"/>
              </a:rPr>
              <a:t>➢</a:t>
            </a:r>
            <a:r>
              <a:rPr sz="1600">
                <a:latin typeface="Comic Sans MS"/>
                <a:ea typeface="Comic Sans MS"/>
                <a:cs typeface="Comic Sans MS"/>
                <a:sym typeface="Comic Sans MS"/>
              </a:rPr>
              <a:t> Lancer sa course à la bonne allure ou l’ajuster le cas échéant par rapport à des repères extérieurs</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Wingdings"/>
                <a:ea typeface="Wingdings"/>
                <a:cs typeface="Wingdings"/>
                <a:sym typeface="Wingdings"/>
              </a:rPr>
              <a:t>➢</a:t>
            </a:r>
            <a:r>
              <a:rPr sz="1600">
                <a:latin typeface="Comic Sans MS"/>
                <a:ea typeface="Comic Sans MS"/>
                <a:cs typeface="Comic Sans MS"/>
                <a:sym typeface="Comic Sans MS"/>
              </a:rPr>
              <a:t> Intégrer la notion de temps de passage et réguler son allure de manière progressive</a:t>
            </a:r>
          </a:p>
        </p:txBody>
      </p:sp>
      <p:pic>
        <p:nvPicPr>
          <p:cNvPr id="286" name="image.png"/>
          <p:cNvPicPr/>
          <p:nvPr/>
        </p:nvPicPr>
        <p:blipFill>
          <a:blip r:embed="rId2">
            <a:extLst/>
          </a:blip>
          <a:srcRect r="12329"/>
          <a:stretch>
            <a:fillRect/>
          </a:stretch>
        </p:blipFill>
        <p:spPr>
          <a:xfrm>
            <a:off x="0" y="0"/>
            <a:ext cx="9144001" cy="1266825"/>
          </a:xfrm>
          <a:prstGeom prst="rect">
            <a:avLst/>
          </a:prstGeom>
          <a:ln w="12700">
            <a:miter lim="400000"/>
          </a:ln>
        </p:spPr>
      </p:pic>
      <p:sp>
        <p:nvSpPr>
          <p:cNvPr id="287" name="Shape 287"/>
          <p:cNvSpPr/>
          <p:nvPr/>
        </p:nvSpPr>
        <p:spPr>
          <a:xfrm>
            <a:off x="4187534" y="4092386"/>
            <a:ext cx="4059525" cy="1959558"/>
          </a:xfrm>
          <a:prstGeom prst="roundRect">
            <a:avLst>
              <a:gd name="adj" fmla="val 50000"/>
            </a:avLst>
          </a:prstGeom>
          <a:solidFill>
            <a:srgbClr val="FFFFFF"/>
          </a:solidFill>
          <a:ln w="38100">
            <a:solidFill/>
            <a:round/>
          </a:ln>
        </p:spPr>
        <p:txBody>
          <a:bodyPr lIns="0" tIns="0" rIns="0" bIns="0"/>
          <a:lstStyle/>
          <a:p>
            <a:pPr lvl="0" defTabSz="914400">
              <a:defRPr sz="1800"/>
            </a:pPr>
            <a:endParaRPr/>
          </a:p>
        </p:txBody>
      </p:sp>
      <p:sp>
        <p:nvSpPr>
          <p:cNvPr id="288" name="Shape 288"/>
          <p:cNvSpPr/>
          <p:nvPr/>
        </p:nvSpPr>
        <p:spPr>
          <a:xfrm>
            <a:off x="7407688" y="5880675"/>
            <a:ext cx="1" cy="344080"/>
          </a:xfrm>
          <a:prstGeom prst="line">
            <a:avLst/>
          </a:prstGeom>
          <a:ln w="38100">
            <a:solidFill/>
            <a:round/>
          </a:ln>
        </p:spPr>
        <p:txBody>
          <a:bodyPr lIns="0" tIns="0" rIns="0" bIns="0"/>
          <a:lstStyle/>
          <a:p>
            <a:pPr lvl="0" defTabSz="457200">
              <a:defRPr sz="1200">
                <a:latin typeface="+mn-lt"/>
                <a:ea typeface="+mn-ea"/>
                <a:cs typeface="+mn-cs"/>
                <a:sym typeface="Helvetica"/>
              </a:defRPr>
            </a:pPr>
            <a:endParaRPr/>
          </a:p>
        </p:txBody>
      </p:sp>
      <p:sp>
        <p:nvSpPr>
          <p:cNvPr id="289" name="Shape 289"/>
          <p:cNvSpPr/>
          <p:nvPr/>
        </p:nvSpPr>
        <p:spPr>
          <a:xfrm>
            <a:off x="6998130" y="6224754"/>
            <a:ext cx="1016376" cy="335749"/>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lgn="ctr" defTabSz="914400">
              <a:defRPr sz="1800"/>
            </a:pPr>
            <a:r>
              <a:rPr sz="900"/>
              <a:t>Départ</a:t>
            </a:r>
          </a:p>
          <a:p>
            <a:pPr lvl="0" algn="ctr" defTabSz="914400">
              <a:defRPr sz="1800"/>
            </a:pPr>
            <a:r>
              <a:rPr sz="900"/>
              <a:t>et arrivée </a:t>
            </a:r>
          </a:p>
        </p:txBody>
      </p:sp>
      <p:sp>
        <p:nvSpPr>
          <p:cNvPr id="290" name="Shape 290"/>
          <p:cNvSpPr/>
          <p:nvPr/>
        </p:nvSpPr>
        <p:spPr>
          <a:xfrm rot="5400000">
            <a:off x="8337321" y="4792117"/>
            <a:ext cx="350252" cy="209844"/>
          </a:xfrm>
          <a:prstGeom prst="leftArrow">
            <a:avLst>
              <a:gd name="adj1" fmla="val 50000"/>
              <a:gd name="adj2" fmla="val 50097"/>
            </a:avLst>
          </a:prstGeom>
          <a:solidFill/>
          <a:ln>
            <a:solidFill/>
            <a:round/>
          </a:ln>
        </p:spPr>
        <p:txBody>
          <a:bodyPr lIns="0" tIns="0" rIns="0" bIns="0"/>
          <a:lstStyle/>
          <a:p>
            <a:pPr lvl="0" defTabSz="914400">
              <a:defRPr sz="1800"/>
            </a:pPr>
            <a:endParaRPr/>
          </a:p>
        </p:txBody>
      </p:sp>
      <p:sp>
        <p:nvSpPr>
          <p:cNvPr id="291" name="Shape 291"/>
          <p:cNvSpPr/>
          <p:nvPr/>
        </p:nvSpPr>
        <p:spPr>
          <a:xfrm rot="16200000">
            <a:off x="3722332" y="4792117"/>
            <a:ext cx="350253" cy="209844"/>
          </a:xfrm>
          <a:prstGeom prst="leftArrow">
            <a:avLst>
              <a:gd name="adj1" fmla="val 50000"/>
              <a:gd name="adj2" fmla="val 50097"/>
            </a:avLst>
          </a:prstGeom>
          <a:solidFill/>
          <a:ln>
            <a:solidFill/>
            <a:round/>
          </a:ln>
        </p:spPr>
        <p:txBody>
          <a:bodyPr lIns="0" tIns="0" rIns="0" bIns="0"/>
          <a:lstStyle/>
          <a:p>
            <a:pPr lvl="0" defTabSz="914400">
              <a:defRPr sz="1800"/>
            </a:pPr>
            <a:endParaRPr/>
          </a:p>
        </p:txBody>
      </p:sp>
      <p:sp>
        <p:nvSpPr>
          <p:cNvPr id="292" name="Shape 292"/>
          <p:cNvSpPr/>
          <p:nvPr/>
        </p:nvSpPr>
        <p:spPr>
          <a:xfrm>
            <a:off x="3132137" y="404812"/>
            <a:ext cx="4103688" cy="411101"/>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rgbClr val="FFFFFF"/>
                </a:solidFill>
              </a:rPr>
              <a:t>COURSE DE DEMI FOND NIVEAU 4</a:t>
            </a:r>
          </a:p>
        </p:txBody>
      </p:sp>
      <p:grpSp>
        <p:nvGrpSpPr>
          <p:cNvPr id="306" name="Group 306"/>
          <p:cNvGrpSpPr/>
          <p:nvPr/>
        </p:nvGrpSpPr>
        <p:grpSpPr>
          <a:xfrm>
            <a:off x="4295775" y="2960687"/>
            <a:ext cx="3615920" cy="936626"/>
            <a:chOff x="0" y="0"/>
            <a:chExt cx="3615919" cy="936625"/>
          </a:xfrm>
        </p:grpSpPr>
        <p:sp>
          <p:nvSpPr>
            <p:cNvPr id="293" name="Shape 293"/>
            <p:cNvSpPr/>
            <p:nvPr/>
          </p:nvSpPr>
          <p:spPr>
            <a:xfrm>
              <a:off x="0" y="129896"/>
              <a:ext cx="3535931" cy="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294" name="Shape 294"/>
            <p:cNvSpPr/>
            <p:nvPr/>
          </p:nvSpPr>
          <p:spPr>
            <a:xfrm>
              <a:off x="0" y="936625"/>
              <a:ext cx="3535931" cy="0"/>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295" name="Shape 295"/>
            <p:cNvSpPr/>
            <p:nvPr/>
          </p:nvSpPr>
          <p:spPr>
            <a:xfrm>
              <a:off x="434812" y="525056"/>
              <a:ext cx="371917" cy="225612"/>
            </a:xfrm>
            <a:prstGeom prst="rightArrow">
              <a:avLst>
                <a:gd name="adj1" fmla="val 50000"/>
                <a:gd name="adj2" fmla="val 50050"/>
              </a:avLst>
            </a:prstGeom>
            <a:solidFill>
              <a:srgbClr val="00B8FF"/>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296" name="Shape 296"/>
            <p:cNvSpPr/>
            <p:nvPr/>
          </p:nvSpPr>
          <p:spPr>
            <a:xfrm rot="10800000">
              <a:off x="2886445" y="513434"/>
              <a:ext cx="371917" cy="248856"/>
            </a:xfrm>
            <a:prstGeom prst="rightArrow">
              <a:avLst>
                <a:gd name="adj1" fmla="val 50000"/>
                <a:gd name="adj2" fmla="val 49921"/>
              </a:avLst>
            </a:prstGeom>
            <a:solidFill>
              <a:srgbClr val="00B8FF"/>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297" name="Shape 297"/>
            <p:cNvSpPr/>
            <p:nvPr/>
          </p:nvSpPr>
          <p:spPr>
            <a:xfrm>
              <a:off x="373282" y="315854"/>
              <a:ext cx="929790" cy="25377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t">
              <a:noAutofit/>
            </a:bodyPr>
            <a:lstStyle>
              <a:lvl1pPr defTabSz="914400">
                <a:defRPr sz="1400"/>
              </a:lvl1pPr>
            </a:lstStyle>
            <a:p>
              <a:pPr lvl="0">
                <a:defRPr sz="1800"/>
              </a:pPr>
              <a:r>
                <a:rPr sz="1400"/>
                <a:t>Aller</a:t>
              </a:r>
            </a:p>
          </p:txBody>
        </p:sp>
        <p:sp>
          <p:nvSpPr>
            <p:cNvPr id="298" name="Shape 298"/>
            <p:cNvSpPr/>
            <p:nvPr/>
          </p:nvSpPr>
          <p:spPr>
            <a:xfrm>
              <a:off x="2809191" y="315854"/>
              <a:ext cx="806729" cy="25377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t">
              <a:noAutofit/>
            </a:bodyPr>
            <a:lstStyle>
              <a:lvl1pPr defTabSz="914400">
                <a:defRPr sz="1400"/>
              </a:lvl1pPr>
            </a:lstStyle>
            <a:p>
              <a:pPr lvl="0">
                <a:defRPr sz="1800"/>
              </a:pPr>
              <a:r>
                <a:rPr sz="1400"/>
                <a:t>Retour</a:t>
              </a:r>
            </a:p>
          </p:txBody>
        </p:sp>
        <p:sp>
          <p:nvSpPr>
            <p:cNvPr id="299" name="Shape 299"/>
            <p:cNvSpPr/>
            <p:nvPr/>
          </p:nvSpPr>
          <p:spPr>
            <a:xfrm flipH="1">
              <a:off x="124427" y="129896"/>
              <a:ext cx="1" cy="806730"/>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300" name="Shape 300"/>
            <p:cNvSpPr/>
            <p:nvPr/>
          </p:nvSpPr>
          <p:spPr>
            <a:xfrm>
              <a:off x="2109799" y="6836"/>
              <a:ext cx="123061" cy="123061"/>
            </a:xfrm>
            <a:prstGeom prst="triangle">
              <a:avLst/>
            </a:prstGeom>
            <a:solidFill>
              <a:srgbClr val="00B8FF"/>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301" name="Shape 301"/>
            <p:cNvSpPr/>
            <p:nvPr/>
          </p:nvSpPr>
          <p:spPr>
            <a:xfrm>
              <a:off x="2379164" y="15040"/>
              <a:ext cx="124429" cy="123061"/>
            </a:xfrm>
            <a:prstGeom prst="triangle">
              <a:avLst/>
            </a:prstGeom>
            <a:solidFill>
              <a:srgbClr val="FF0000"/>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302" name="Shape 302"/>
            <p:cNvSpPr/>
            <p:nvPr/>
          </p:nvSpPr>
          <p:spPr>
            <a:xfrm>
              <a:off x="2636223" y="13673"/>
              <a:ext cx="124429" cy="123061"/>
            </a:xfrm>
            <a:prstGeom prst="triangle">
              <a:avLst/>
            </a:prstGeom>
            <a:solidFill>
              <a:srgbClr val="FFFF00"/>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303" name="Shape 303"/>
            <p:cNvSpPr/>
            <p:nvPr/>
          </p:nvSpPr>
          <p:spPr>
            <a:xfrm>
              <a:off x="2889180" y="13673"/>
              <a:ext cx="124429" cy="123061"/>
            </a:xfrm>
            <a:prstGeom prst="triangle">
              <a:avLst/>
            </a:prstGeom>
            <a:solidFill>
              <a:srgbClr val="00B050"/>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304" name="Shape 304"/>
            <p:cNvSpPr/>
            <p:nvPr/>
          </p:nvSpPr>
          <p:spPr>
            <a:xfrm>
              <a:off x="3147606" y="0"/>
              <a:ext cx="124429" cy="124428"/>
            </a:xfrm>
            <a:prstGeom prst="triangle">
              <a:avLst/>
            </a:prstGeom>
            <a:solidFill>
              <a:srgbClr val="C00000"/>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sp>
          <p:nvSpPr>
            <p:cNvPr id="305" name="Shape 305"/>
            <p:cNvSpPr/>
            <p:nvPr/>
          </p:nvSpPr>
          <p:spPr>
            <a:xfrm>
              <a:off x="3411502" y="6836"/>
              <a:ext cx="124429" cy="123061"/>
            </a:xfrm>
            <a:prstGeom prst="triangle">
              <a:avLst/>
            </a:prstGeom>
            <a:solidFill>
              <a:srgbClr val="000000"/>
            </a:solidFill>
            <a:ln w="9525" cap="flat">
              <a:solidFill>
                <a:srgbClr val="000000"/>
              </a:solidFill>
              <a:prstDash val="solid"/>
              <a:round/>
            </a:ln>
            <a:effectLst/>
          </p:spPr>
          <p:txBody>
            <a:bodyPr wrap="square" lIns="0" tIns="0" rIns="0" bIns="0" numCol="1" anchor="t">
              <a:noAutofit/>
            </a:bodyPr>
            <a:lstStyle/>
            <a:p>
              <a:pPr lvl="0" defTabSz="914400">
                <a:defRPr sz="1800"/>
              </a:pPr>
              <a:endParaRPr/>
            </a:p>
          </p:txBody>
        </p:sp>
      </p:grpSp>
      <p:sp>
        <p:nvSpPr>
          <p:cNvPr id="307" name="Shape 307"/>
          <p:cNvSpPr/>
          <p:nvPr/>
        </p:nvSpPr>
        <p:spPr>
          <a:xfrm>
            <a:off x="5186569" y="3962975"/>
            <a:ext cx="1" cy="344080"/>
          </a:xfrm>
          <a:prstGeom prst="line">
            <a:avLst/>
          </a:prstGeom>
          <a:ln w="38100">
            <a:solidFill/>
            <a:round/>
          </a:ln>
        </p:spPr>
        <p:txBody>
          <a:bodyPr lIns="0" tIns="0" rIns="0" bIns="0"/>
          <a:lstStyle/>
          <a:p>
            <a:pPr lvl="0" defTabSz="457200">
              <a:defRPr sz="1200">
                <a:latin typeface="+mn-lt"/>
                <a:ea typeface="+mn-ea"/>
                <a:cs typeface="+mn-cs"/>
                <a:sym typeface="Helvetica"/>
              </a:defRPr>
            </a:pPr>
            <a:endParaRPr/>
          </a:p>
        </p:txBody>
      </p:sp>
      <p:sp>
        <p:nvSpPr>
          <p:cNvPr id="308" name="Shape 308"/>
          <p:cNvSpPr/>
          <p:nvPr/>
        </p:nvSpPr>
        <p:spPr>
          <a:xfrm>
            <a:off x="4678381" y="4372717"/>
            <a:ext cx="1016377" cy="3357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ctr" defTabSz="914400">
              <a:defRPr sz="900"/>
            </a:lvl1pPr>
          </a:lstStyle>
          <a:p>
            <a:pPr lvl="0">
              <a:defRPr sz="1800"/>
            </a:pPr>
            <a:r>
              <a:rPr sz="900"/>
              <a:t>Temps de passage 125m et 375m</a:t>
            </a:r>
          </a:p>
        </p:txBody>
      </p:sp>
      <p:sp>
        <p:nvSpPr>
          <p:cNvPr id="309" name="Shape 309"/>
          <p:cNvSpPr/>
          <p:nvPr/>
        </p:nvSpPr>
        <p:spPr>
          <a:xfrm>
            <a:off x="6899501" y="5477617"/>
            <a:ext cx="1016376" cy="33574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ctr" defTabSz="914400">
              <a:defRPr sz="900"/>
            </a:lvl1pPr>
          </a:lstStyle>
          <a:p>
            <a:pPr lvl="0">
              <a:defRPr sz="1800"/>
            </a:pPr>
            <a:r>
              <a:rPr sz="900"/>
              <a:t>Temps de passage 250m</a:t>
            </a:r>
          </a:p>
        </p:txBody>
      </p:sp>
      <p:sp>
        <p:nvSpPr>
          <p:cNvPr id="33" name="Flèche droite 32">
            <a:hlinkClick r:id="rId3" action="ppaction://hlinksldjump"/>
          </p:cNvPr>
          <p:cNvSpPr/>
          <p:nvPr/>
        </p:nvSpPr>
        <p:spPr>
          <a:xfrm>
            <a:off x="8640488" y="691268"/>
            <a:ext cx="324000" cy="252000"/>
          </a:xfrm>
          <a:prstGeom prst="righ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4" name="Bouton d'action : Accueil 33">
            <a:hlinkClick r:id="rId4"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5" name="Flèche gauche 34">
            <a:hlinkClick r:id="rId5" action="ppaction://hlinksldjump"/>
          </p:cNvPr>
          <p:cNvSpPr/>
          <p:nvPr/>
        </p:nvSpPr>
        <p:spPr>
          <a:xfrm>
            <a:off x="7524400" y="691268"/>
            <a:ext cx="324000" cy="252000"/>
          </a:xfrm>
          <a:prstGeom prst="lef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p:nvPr/>
        </p:nvSpPr>
        <p:spPr>
          <a:xfrm>
            <a:off x="457993" y="438150"/>
            <a:ext cx="8228014" cy="1632140"/>
          </a:xfrm>
          <a:prstGeom prst="rect">
            <a:avLst/>
          </a:prstGeom>
          <a:ln w="12700">
            <a:miter lim="400000"/>
          </a:ln>
          <a:extLst>
            <a:ext uri="{C572A759-6A51-4108-AA02-DFA0A04FC94B}">
              <ma14:wrappingTextBoxFlag xmlns="" xmlns:ma14="http://schemas.microsoft.com/office/mac/drawingml/2011/main" val="1"/>
            </a:ext>
          </a:extLst>
        </p:spPr>
        <p:txBody>
          <a:bodyPr lIns="22319" tIns="22319" rIns="22319" bIns="22319">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FFFF"/>
                </a:solidFill>
                <a:latin typeface="Comic Sans MS"/>
                <a:ea typeface="Comic Sans MS"/>
                <a:cs typeface="Comic Sans MS"/>
                <a:sym typeface="Comic Sans MS"/>
              </a:rPr>
              <a:t>COURSE DE DEMI FOND NIVEAU 4</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FFFF"/>
                </a:solidFill>
                <a:latin typeface="Comic Sans MS"/>
                <a:ea typeface="Comic Sans MS"/>
                <a:cs typeface="Comic Sans MS"/>
                <a:sym typeface="Comic Sans MS"/>
              </a:rPr>
              <a:t>« L’effort progressif »</a:t>
            </a:r>
            <a:endParaRPr>
              <a:latin typeface="Comic Sans MS"/>
              <a:ea typeface="Comic Sans MS"/>
              <a:cs typeface="Comic Sans MS"/>
              <a:sym typeface="Comic Sans MS"/>
            </a:endParaRP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a:solidFill>
                <a:srgbClr val="FFFFFF"/>
              </a:solidFill>
              <a:latin typeface="Comic Sans MS"/>
              <a:ea typeface="Comic Sans MS"/>
              <a:cs typeface="Comic Sans MS"/>
              <a:sym typeface="Comic Sans MS"/>
            </a:endParaRP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FFFF"/>
                </a:solidFill>
                <a:latin typeface="Comic Sans MS"/>
                <a:ea typeface="Comic Sans MS"/>
                <a:cs typeface="Comic Sans MS"/>
                <a:sym typeface="Comic Sans MS"/>
              </a:rPr>
              <a:t/>
            </a:r>
            <a:br>
              <a:rPr>
                <a:solidFill>
                  <a:srgbClr val="FFFFFF"/>
                </a:solidFill>
                <a:latin typeface="Comic Sans MS"/>
                <a:ea typeface="Comic Sans MS"/>
                <a:cs typeface="Comic Sans MS"/>
                <a:sym typeface="Comic Sans MS"/>
              </a:rPr>
            </a:br>
            <a:endParaRPr>
              <a:solidFill>
                <a:srgbClr val="FFFFFF"/>
              </a:solidFill>
              <a:latin typeface="Comic Sans MS"/>
              <a:ea typeface="Comic Sans MS"/>
              <a:cs typeface="Comic Sans MS"/>
              <a:sym typeface="Comic Sans MS"/>
            </a:endParaRPr>
          </a:p>
        </p:txBody>
      </p:sp>
      <p:graphicFrame>
        <p:nvGraphicFramePr>
          <p:cNvPr id="312" name="Table 312"/>
          <p:cNvGraphicFramePr/>
          <p:nvPr/>
        </p:nvGraphicFramePr>
        <p:xfrm>
          <a:off x="361950" y="1412875"/>
          <a:ext cx="8446740" cy="4909110"/>
        </p:xfrm>
        <a:graphic>
          <a:graphicData uri="http://schemas.openxmlformats.org/drawingml/2006/table">
            <a:tbl>
              <a:tblPr>
                <a:tableStyleId>{4C3C2611-4C71-4FC5-86AE-919BDF0F9419}</a:tableStyleId>
              </a:tblPr>
              <a:tblGrid>
                <a:gridCol w="1313904"/>
                <a:gridCol w="7132836"/>
              </a:tblGrid>
              <a:tr h="562216">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Objectif</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Construire des repères d’allure, connaître et intégrer un temps de passage, ajuster une allure de manière progressive. </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1966715">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Dispositif</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Séance: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b="1">
                          <a:latin typeface="Comic Sans MS"/>
                          <a:ea typeface="Comic Sans MS"/>
                          <a:cs typeface="Comic Sans MS"/>
                          <a:sym typeface="Comic Sans MS"/>
                        </a:rPr>
                        <a:t>Tout réalisé à l’allure spécifique </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b="1">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b="1">
                          <a:latin typeface="Comic Sans MS"/>
                          <a:ea typeface="Comic Sans MS"/>
                          <a:cs typeface="Comic Sans MS"/>
                          <a:sym typeface="Comic Sans MS"/>
                        </a:rPr>
                        <a:t>Intermittent 8x18’’/18</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R: 8 minutes (avec partie active)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b="1">
                          <a:latin typeface="Comic Sans MS"/>
                          <a:ea typeface="Comic Sans MS"/>
                          <a:cs typeface="Comic Sans MS"/>
                          <a:sym typeface="Comic Sans MS"/>
                        </a:rPr>
                        <a:t>2x250m</a:t>
                      </a:r>
                      <a:r>
                        <a:rPr sz="1200">
                          <a:latin typeface="Comic Sans MS"/>
                          <a:ea typeface="Comic Sans MS"/>
                          <a:cs typeface="Comic Sans MS"/>
                          <a:sym typeface="Comic Sans MS"/>
                        </a:rPr>
                        <a:t> r: 1 minute passive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R: 8 minutes (avec partie active)</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b="1">
                          <a:latin typeface="Comic Sans MS"/>
                          <a:ea typeface="Comic Sans MS"/>
                          <a:cs typeface="Comic Sans MS"/>
                          <a:sym typeface="Comic Sans MS"/>
                        </a:rPr>
                        <a:t>500m</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20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Temps de passage données au 125m, 250m, 375m</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1184792">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Consignes</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Sur l’intermittent, adapter son allure de manière à arriver à son plot au coup de sifflet. Objectif: 3 efforts max pour réussir cette adaptation
Avant de partir pour les 250m et 500m regarder ses temps de passage par rapport à son allure spécifique (au 125m, au 250m et au 375m)
Ajuster son allure progressivement par rapport à son retard/avance sur les différents temps de passage</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1195387">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Intérêts</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200">
                          <a:latin typeface="Comic Sans MS"/>
                          <a:ea typeface="Comic Sans MS"/>
                          <a:cs typeface="Comic Sans MS"/>
                          <a:sym typeface="Comic Sans MS"/>
                        </a:rPr>
                        <a:t>Beaucoup de repères extérieurs sur l’intermittent (coups de sifflet, plots) et sur les 250m et 500m (nombreux temps de passage) qui permettent à l’élève d’associer progressivement ces repères extérieurs à des repères internes (sensation d’aisance ou de difficulté, rythme de la foulée foulée..)</a:t>
                      </a:r>
                    </a:p>
                  </a:txBody>
                  <a:tcPr marL="42486" marR="42486" marT="42486" marB="42486" horzOverflow="overflow">
                    <a:lnL w="12700">
                      <a:miter lim="400000"/>
                    </a:lnL>
                    <a:lnR w="12700">
                      <a:miter lim="400000"/>
                    </a:lnR>
                    <a:lnT w="12700">
                      <a:miter lim="400000"/>
                    </a:lnT>
                    <a:lnB w="12700">
                      <a:miter lim="400000"/>
                    </a:lnB>
                    <a:solidFill>
                      <a:srgbClr val="FFFFFF"/>
                    </a:solidFill>
                  </a:tcPr>
                </a:tc>
              </a:tr>
            </a:tbl>
          </a:graphicData>
        </a:graphic>
      </p:graphicFrame>
      <p:sp>
        <p:nvSpPr>
          <p:cNvPr id="4" name="Flèche gauche 3">
            <a:hlinkClick r:id="rId2" action="ppaction://hlinksldjump"/>
          </p:cNvPr>
          <p:cNvSpPr/>
          <p:nvPr/>
        </p:nvSpPr>
        <p:spPr>
          <a:xfrm>
            <a:off x="7524400" y="691268"/>
            <a:ext cx="324000" cy="252000"/>
          </a:xfrm>
          <a:prstGeom prst="lef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 name="Bouton d'action : Accueil 4">
            <a:hlinkClick r:id="rId3"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4" name="Group 324"/>
          <p:cNvGrpSpPr/>
          <p:nvPr/>
        </p:nvGrpSpPr>
        <p:grpSpPr>
          <a:xfrm>
            <a:off x="851000" y="3455391"/>
            <a:ext cx="3049390" cy="635596"/>
            <a:chOff x="0" y="0"/>
            <a:chExt cx="3049389" cy="635595"/>
          </a:xfrm>
        </p:grpSpPr>
        <p:sp>
          <p:nvSpPr>
            <p:cNvPr id="322" name="Shape 322"/>
            <p:cNvSpPr/>
            <p:nvPr/>
          </p:nvSpPr>
          <p:spPr>
            <a:xfrm>
              <a:off x="0" y="0"/>
              <a:ext cx="3049390" cy="635596"/>
            </a:xfrm>
            <a:prstGeom prst="roundRect">
              <a:avLst>
                <a:gd name="adj" fmla="val 24560"/>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Comic Sans MS"/>
                  <a:ea typeface="Comic Sans MS"/>
                  <a:cs typeface="Comic Sans MS"/>
                  <a:sym typeface="Comic Sans MS"/>
                </a:defRPr>
              </a:pPr>
              <a:endParaRPr/>
            </a:p>
          </p:txBody>
        </p:sp>
        <p:sp>
          <p:nvSpPr>
            <p:cNvPr id="323" name="Shape 323"/>
            <p:cNvSpPr/>
            <p:nvPr/>
          </p:nvSpPr>
          <p:spPr>
            <a:xfrm>
              <a:off x="201377" y="39272"/>
              <a:ext cx="2646635" cy="5570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Comic Sans MS"/>
                  <a:ea typeface="Comic Sans MS"/>
                  <a:cs typeface="Comic Sans MS"/>
                  <a:sym typeface="Comic Sans MS"/>
                </a:defRPr>
              </a:lvl1pPr>
            </a:lstStyle>
            <a:p>
              <a:pPr lvl="0">
                <a:defRPr b="0"/>
              </a:pPr>
              <a:r>
                <a:rPr b="1" dirty="0"/>
                <a:t>La </a:t>
              </a:r>
              <a:r>
                <a:rPr b="1" dirty="0" err="1"/>
                <a:t>capacité</a:t>
              </a:r>
              <a:r>
                <a:rPr b="1" dirty="0"/>
                <a:t> AEROBIE</a:t>
              </a:r>
            </a:p>
          </p:txBody>
        </p:sp>
      </p:grpSp>
      <p:grpSp>
        <p:nvGrpSpPr>
          <p:cNvPr id="327" name="Group 327"/>
          <p:cNvGrpSpPr/>
          <p:nvPr/>
        </p:nvGrpSpPr>
        <p:grpSpPr>
          <a:xfrm>
            <a:off x="827087" y="4705774"/>
            <a:ext cx="3384551" cy="1892575"/>
            <a:chOff x="0" y="0"/>
            <a:chExt cx="3384550" cy="1892573"/>
          </a:xfrm>
        </p:grpSpPr>
        <p:sp>
          <p:nvSpPr>
            <p:cNvPr id="325" name="Shape 325"/>
            <p:cNvSpPr/>
            <p:nvPr/>
          </p:nvSpPr>
          <p:spPr>
            <a:xfrm>
              <a:off x="0" y="2568"/>
              <a:ext cx="3384550" cy="1887438"/>
            </a:xfrm>
            <a:prstGeom prst="rect">
              <a:avLst/>
            </a:prstGeom>
            <a:solidFill>
              <a:srgbClr val="D2D2F4"/>
            </a:solidFill>
            <a:ln w="25560" cap="sq">
              <a:solidFill>
                <a:srgbClr val="000000"/>
              </a:solidFill>
              <a:prstDash val="solid"/>
              <a:round/>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100">
                  <a:latin typeface="Comic Sans MS"/>
                  <a:ea typeface="Comic Sans MS"/>
                  <a:cs typeface="Comic Sans MS"/>
                  <a:sym typeface="Comic Sans MS"/>
                </a:defRPr>
              </a:pPr>
              <a:endParaRPr/>
            </a:p>
          </p:txBody>
        </p:sp>
        <p:sp>
          <p:nvSpPr>
            <p:cNvPr id="326" name="Shape 326"/>
            <p:cNvSpPr/>
            <p:nvPr/>
          </p:nvSpPr>
          <p:spPr>
            <a:xfrm>
              <a:off x="0" y="0"/>
              <a:ext cx="3384550" cy="18925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dirty="0">
                  <a:latin typeface="Comic Sans MS"/>
                  <a:ea typeface="Comic Sans MS"/>
                  <a:cs typeface="Comic Sans MS"/>
                  <a:sym typeface="Comic Sans MS"/>
                </a:rPr>
                <a:t>Travail en </a:t>
              </a:r>
              <a:r>
                <a:rPr sz="1600" dirty="0" err="1">
                  <a:latin typeface="Comic Sans MS"/>
                  <a:ea typeface="Comic Sans MS"/>
                  <a:cs typeface="Comic Sans MS"/>
                  <a:sym typeface="Comic Sans MS"/>
                </a:rPr>
                <a:t>continu</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lors</a:t>
              </a:r>
              <a:r>
                <a:rPr sz="1600" dirty="0">
                  <a:latin typeface="Comic Sans MS"/>
                  <a:ea typeface="Comic Sans MS"/>
                  <a:cs typeface="Comic Sans MS"/>
                  <a:sym typeface="Comic Sans MS"/>
                </a:rPr>
                <a:t> de </a:t>
              </a:r>
              <a:r>
                <a:rPr sz="1600" dirty="0" err="1">
                  <a:latin typeface="Comic Sans MS"/>
                  <a:ea typeface="Comic Sans MS"/>
                  <a:cs typeface="Comic Sans MS"/>
                  <a:sym typeface="Comic Sans MS"/>
                </a:rPr>
                <a:t>l’échauffement</a:t>
              </a:r>
              <a:r>
                <a:rPr sz="1600" dirty="0">
                  <a:latin typeface="Comic Sans MS"/>
                  <a:ea typeface="Comic Sans MS"/>
                  <a:cs typeface="Comic Sans MS"/>
                  <a:sym typeface="Comic Sans MS"/>
                </a:rPr>
                <a:t> pour </a:t>
              </a:r>
              <a:r>
                <a:rPr sz="1600" dirty="0" err="1">
                  <a:latin typeface="Comic Sans MS"/>
                  <a:ea typeface="Comic Sans MS"/>
                  <a:cs typeface="Comic Sans MS"/>
                  <a:sym typeface="Comic Sans MS"/>
                </a:rPr>
                <a:t>s’habituer</a:t>
              </a:r>
              <a:r>
                <a:rPr sz="1600" dirty="0">
                  <a:latin typeface="Comic Sans MS"/>
                  <a:ea typeface="Comic Sans MS"/>
                  <a:cs typeface="Comic Sans MS"/>
                  <a:sym typeface="Comic Sans MS"/>
                </a:rPr>
                <a:t> à la </a:t>
              </a:r>
              <a:r>
                <a:rPr sz="1600" dirty="0" err="1">
                  <a:latin typeface="Comic Sans MS"/>
                  <a:ea typeface="Comic Sans MS"/>
                  <a:cs typeface="Comic Sans MS"/>
                  <a:sym typeface="Comic Sans MS"/>
                </a:rPr>
                <a:t>durée</a:t>
              </a:r>
              <a:r>
                <a:rPr sz="1600" dirty="0">
                  <a:latin typeface="Comic Sans MS"/>
                  <a:ea typeface="Comic Sans MS"/>
                  <a:cs typeface="Comic Sans MS"/>
                  <a:sym typeface="Comic Sans MS"/>
                </a:rPr>
                <a:t> d’un effort</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dirty="0">
                  <a:latin typeface="Comic Sans MS"/>
                  <a:ea typeface="Comic Sans MS"/>
                  <a:cs typeface="Comic Sans MS"/>
                  <a:sym typeface="Comic Sans MS"/>
                </a:rPr>
                <a:t>Ex: sous </a:t>
              </a:r>
              <a:r>
                <a:rPr sz="1100" dirty="0" err="1">
                  <a:latin typeface="Comic Sans MS"/>
                  <a:ea typeface="Comic Sans MS"/>
                  <a:cs typeface="Comic Sans MS"/>
                  <a:sym typeface="Comic Sans MS"/>
                </a:rPr>
                <a:t>forme</a:t>
              </a:r>
              <a:r>
                <a:rPr sz="1100" dirty="0">
                  <a:latin typeface="Comic Sans MS"/>
                  <a:ea typeface="Comic Sans MS"/>
                  <a:cs typeface="Comic Sans MS"/>
                  <a:sym typeface="Comic Sans MS"/>
                </a:rPr>
                <a:t> </a:t>
              </a:r>
              <a:r>
                <a:rPr sz="1100" dirty="0" err="1">
                  <a:latin typeface="Comic Sans MS"/>
                  <a:ea typeface="Comic Sans MS"/>
                  <a:cs typeface="Comic Sans MS"/>
                  <a:sym typeface="Comic Sans MS"/>
                </a:rPr>
                <a:t>ludique</a:t>
              </a:r>
              <a:r>
                <a:rPr sz="1100" dirty="0">
                  <a:latin typeface="Comic Sans MS"/>
                  <a:ea typeface="Comic Sans MS"/>
                  <a:cs typeface="Comic Sans MS"/>
                  <a:sym typeface="Comic Sans MS"/>
                </a:rPr>
                <a:t>, </a:t>
              </a:r>
              <a:r>
                <a:rPr sz="1100" dirty="0" err="1">
                  <a:latin typeface="Comic Sans MS"/>
                  <a:ea typeface="Comic Sans MS"/>
                  <a:cs typeface="Comic Sans MS"/>
                  <a:sym typeface="Comic Sans MS"/>
                </a:rPr>
                <a:t>meneur</a:t>
              </a:r>
              <a:r>
                <a:rPr sz="1100" dirty="0">
                  <a:latin typeface="Comic Sans MS"/>
                  <a:ea typeface="Comic Sans MS"/>
                  <a:cs typeface="Comic Sans MS"/>
                  <a:sym typeface="Comic Sans MS"/>
                </a:rPr>
                <a:t> </a:t>
              </a:r>
              <a:r>
                <a:rPr sz="1100" dirty="0" err="1">
                  <a:latin typeface="Comic Sans MS"/>
                  <a:ea typeface="Comic Sans MS"/>
                  <a:cs typeface="Comic Sans MS"/>
                  <a:sym typeface="Comic Sans MS"/>
                </a:rPr>
                <a:t>d’allure</a:t>
              </a:r>
              <a:r>
                <a:rPr sz="1100" dirty="0">
                  <a:latin typeface="Comic Sans MS"/>
                  <a:ea typeface="Comic Sans MS"/>
                  <a:cs typeface="Comic Sans MS"/>
                  <a:sym typeface="Comic Sans MS"/>
                </a:rPr>
                <a:t> par </a:t>
              </a:r>
              <a:r>
                <a:rPr sz="1100" dirty="0" err="1">
                  <a:latin typeface="Comic Sans MS"/>
                  <a:ea typeface="Comic Sans MS"/>
                  <a:cs typeface="Comic Sans MS"/>
                  <a:sym typeface="Comic Sans MS"/>
                </a:rPr>
                <a:t>groupe</a:t>
              </a:r>
              <a:r>
                <a:rPr sz="1100" dirty="0">
                  <a:latin typeface="Comic Sans MS"/>
                  <a:ea typeface="Comic Sans MS"/>
                  <a:cs typeface="Comic Sans MS"/>
                  <a:sym typeface="Comic Sans MS"/>
                </a:rPr>
                <a:t> de 6 </a:t>
              </a:r>
              <a:r>
                <a:rPr sz="1100" dirty="0" err="1">
                  <a:latin typeface="Comic Sans MS"/>
                  <a:ea typeface="Comic Sans MS"/>
                  <a:cs typeface="Comic Sans MS"/>
                  <a:sym typeface="Comic Sans MS"/>
                </a:rPr>
                <a:t>élèves</a:t>
              </a:r>
              <a:r>
                <a:rPr sz="1100" dirty="0">
                  <a:latin typeface="Comic Sans MS"/>
                  <a:ea typeface="Comic Sans MS"/>
                  <a:cs typeface="Comic Sans MS"/>
                  <a:sym typeface="Comic Sans MS"/>
                </a:rPr>
                <a:t>, je </a:t>
              </a:r>
              <a:r>
                <a:rPr sz="1100" dirty="0" err="1">
                  <a:latin typeface="Comic Sans MS"/>
                  <a:ea typeface="Comic Sans MS"/>
                  <a:cs typeface="Comic Sans MS"/>
                  <a:sym typeface="Comic Sans MS"/>
                </a:rPr>
                <a:t>prends</a:t>
              </a:r>
              <a:r>
                <a:rPr sz="1100" dirty="0">
                  <a:latin typeface="Comic Sans MS"/>
                  <a:ea typeface="Comic Sans MS"/>
                  <a:cs typeface="Comic Sans MS"/>
                  <a:sym typeface="Comic Sans MS"/>
                </a:rPr>
                <a:t> en main </a:t>
              </a:r>
              <a:r>
                <a:rPr sz="1100" dirty="0" err="1">
                  <a:latin typeface="Comic Sans MS"/>
                  <a:ea typeface="Comic Sans MS"/>
                  <a:cs typeface="Comic Sans MS"/>
                  <a:sym typeface="Comic Sans MS"/>
                </a:rPr>
                <a:t>l’allure</a:t>
              </a:r>
              <a:r>
                <a:rPr sz="1100" dirty="0">
                  <a:latin typeface="Comic Sans MS"/>
                  <a:ea typeface="Comic Sans MS"/>
                  <a:cs typeface="Comic Sans MS"/>
                  <a:sym typeface="Comic Sans MS"/>
                </a:rPr>
                <a:t> de </a:t>
              </a:r>
              <a:r>
                <a:rPr sz="1100" dirty="0" err="1">
                  <a:latin typeface="Comic Sans MS"/>
                  <a:ea typeface="Comic Sans MS"/>
                  <a:cs typeface="Comic Sans MS"/>
                  <a:sym typeface="Comic Sans MS"/>
                </a:rPr>
                <a:t>l’échauffement</a:t>
              </a:r>
              <a:r>
                <a:rPr sz="1100" dirty="0">
                  <a:latin typeface="Comic Sans MS"/>
                  <a:ea typeface="Comic Sans MS"/>
                  <a:cs typeface="Comic Sans MS"/>
                  <a:sym typeface="Comic Sans MS"/>
                </a:rPr>
                <a:t> pendant 1mn, </a:t>
              </a:r>
              <a:r>
                <a:rPr sz="1100" dirty="0" err="1">
                  <a:latin typeface="Comic Sans MS"/>
                  <a:ea typeface="Comic Sans MS"/>
                  <a:cs typeface="Comic Sans MS"/>
                  <a:sym typeface="Comic Sans MS"/>
                </a:rPr>
                <a:t>chacun</a:t>
              </a:r>
              <a:r>
                <a:rPr sz="1100" dirty="0">
                  <a:latin typeface="Comic Sans MS"/>
                  <a:ea typeface="Comic Sans MS"/>
                  <a:cs typeface="Comic Sans MS"/>
                  <a:sym typeface="Comic Sans MS"/>
                </a:rPr>
                <a:t> son tour </a:t>
              </a:r>
              <a:r>
                <a:rPr sz="1100" dirty="0" err="1">
                  <a:latin typeface="Comic Sans MS"/>
                  <a:ea typeface="Comic Sans MS"/>
                  <a:cs typeface="Comic Sans MS"/>
                  <a:sym typeface="Comic Sans MS"/>
                </a:rPr>
                <a:t>passe</a:t>
              </a:r>
              <a:r>
                <a:rPr sz="1100" dirty="0">
                  <a:latin typeface="Comic Sans MS"/>
                  <a:ea typeface="Comic Sans MS"/>
                  <a:cs typeface="Comic Sans MS"/>
                  <a:sym typeface="Comic Sans MS"/>
                </a:rPr>
                <a:t> </a:t>
              </a:r>
            </a:p>
          </p:txBody>
        </p:sp>
      </p:grpSp>
      <p:grpSp>
        <p:nvGrpSpPr>
          <p:cNvPr id="330" name="Group 330"/>
          <p:cNvGrpSpPr/>
          <p:nvPr/>
        </p:nvGrpSpPr>
        <p:grpSpPr>
          <a:xfrm>
            <a:off x="5381625" y="3448465"/>
            <a:ext cx="2926160" cy="603251"/>
            <a:chOff x="0" y="0"/>
            <a:chExt cx="2926159" cy="603250"/>
          </a:xfrm>
        </p:grpSpPr>
        <p:sp>
          <p:nvSpPr>
            <p:cNvPr id="328" name="Shape 328"/>
            <p:cNvSpPr/>
            <p:nvPr/>
          </p:nvSpPr>
          <p:spPr>
            <a:xfrm>
              <a:off x="0" y="0"/>
              <a:ext cx="2926160" cy="603250"/>
            </a:xfrm>
            <a:prstGeom prst="roundRect">
              <a:avLst>
                <a:gd name="adj" fmla="val 2587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Comic Sans MS"/>
                  <a:ea typeface="Comic Sans MS"/>
                  <a:cs typeface="Comic Sans MS"/>
                  <a:sym typeface="Comic Sans MS"/>
                </a:defRPr>
              </a:pPr>
              <a:endParaRPr/>
            </a:p>
          </p:txBody>
        </p:sp>
        <p:sp>
          <p:nvSpPr>
            <p:cNvPr id="329" name="Shape 329"/>
            <p:cNvSpPr/>
            <p:nvPr/>
          </p:nvSpPr>
          <p:spPr>
            <a:xfrm>
              <a:off x="88689" y="96075"/>
              <a:ext cx="2748781" cy="4111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Comic Sans MS"/>
                  <a:ea typeface="Comic Sans MS"/>
                  <a:cs typeface="Comic Sans MS"/>
                  <a:sym typeface="Comic Sans MS"/>
                </a:defRPr>
              </a:lvl1pPr>
            </a:lstStyle>
            <a:p>
              <a:pPr lvl="0">
                <a:defRPr b="0"/>
              </a:pPr>
              <a:r>
                <a:rPr b="1" dirty="0"/>
                <a:t>La puissance AEROBIE</a:t>
              </a:r>
            </a:p>
          </p:txBody>
        </p:sp>
      </p:grpSp>
      <p:grpSp>
        <p:nvGrpSpPr>
          <p:cNvPr id="333" name="Group 333"/>
          <p:cNvGrpSpPr/>
          <p:nvPr/>
        </p:nvGrpSpPr>
        <p:grpSpPr>
          <a:xfrm>
            <a:off x="5152429" y="4786111"/>
            <a:ext cx="3384551" cy="1727201"/>
            <a:chOff x="0" y="0"/>
            <a:chExt cx="3384550" cy="1727200"/>
          </a:xfrm>
        </p:grpSpPr>
        <p:sp>
          <p:nvSpPr>
            <p:cNvPr id="331" name="Shape 331"/>
            <p:cNvSpPr/>
            <p:nvPr/>
          </p:nvSpPr>
          <p:spPr>
            <a:xfrm>
              <a:off x="0" y="0"/>
              <a:ext cx="3384550" cy="1727200"/>
            </a:xfrm>
            <a:prstGeom prst="rect">
              <a:avLst/>
            </a:prstGeom>
            <a:solidFill>
              <a:srgbClr val="D2D2F4"/>
            </a:solidFill>
            <a:ln w="25560" cap="sq">
              <a:solidFill>
                <a:srgbClr val="000000"/>
              </a:solidFill>
              <a:prstDash val="solid"/>
              <a:round/>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332" name="Shape 332"/>
            <p:cNvSpPr/>
            <p:nvPr/>
          </p:nvSpPr>
          <p:spPr>
            <a:xfrm>
              <a:off x="0" y="86550"/>
              <a:ext cx="3384550" cy="15541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Comic Sans MS"/>
                  <a:ea typeface="Comic Sans MS"/>
                  <a:cs typeface="Comic Sans MS"/>
                  <a:sym typeface="Comic Sans MS"/>
                </a:rPr>
                <a:t>Travail intermittent court de fin d’échauffement à 100% de VMA</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Comic Sans MS"/>
                  <a:ea typeface="Comic Sans MS"/>
                  <a:cs typeface="Comic Sans MS"/>
                  <a:sym typeface="Comic Sans MS"/>
                </a:rPr>
                <a:t>Ex: 15’’/15’’, 20’’/20’’ ou en effort principale de type 30/30, 36/36, 45/30…</a:t>
              </a:r>
            </a:p>
          </p:txBody>
        </p:sp>
      </p:grpSp>
      <p:sp>
        <p:nvSpPr>
          <p:cNvPr id="334" name="Shape 334"/>
          <p:cNvSpPr/>
          <p:nvPr/>
        </p:nvSpPr>
        <p:spPr>
          <a:xfrm>
            <a:off x="3132136" y="404812"/>
            <a:ext cx="4304983" cy="648510"/>
          </a:xfrm>
          <a:prstGeom prst="rect">
            <a:avLst/>
          </a:prstGeom>
          <a:ln w="12700">
            <a:miter lim="400000"/>
          </a:ln>
          <a:extLst>
            <a:ext uri="{C572A759-6A51-4108-AA02-DFA0A04FC94B}">
              <ma14:wrappingTextBoxFlag xmlns="" xmlns:ma14="http://schemas.microsoft.com/office/mac/drawingml/2011/main" val="1"/>
            </a:ext>
          </a:extLst>
        </p:spPr>
        <p:txBody>
          <a:bodyPr wrap="square"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chemeClr val="bg1"/>
                </a:solidFill>
              </a:rPr>
              <a:t>COURSE DE DEMI FOND NIVEAU </a:t>
            </a:r>
            <a:r>
              <a:rPr dirty="0" smtClean="0">
                <a:solidFill>
                  <a:schemeClr val="bg1"/>
                </a:solidFill>
              </a:rPr>
              <a:t>4</a:t>
            </a:r>
            <a:endParaRPr lang="fr-FR" dirty="0" smtClean="0">
              <a:solidFill>
                <a:schemeClr val="bg1"/>
              </a:solidFill>
            </a:endParaRPr>
          </a:p>
          <a:p>
            <a:pPr lvl="0">
              <a:defRPr>
                <a:solidFill>
                  <a:srgbClr val="000000"/>
                </a:solidFill>
              </a:defRPr>
            </a:pPr>
            <a:r>
              <a:rPr lang="fr-FR" dirty="0" smtClean="0">
                <a:solidFill>
                  <a:schemeClr val="bg1"/>
                </a:solidFill>
              </a:rPr>
              <a:t>Le développement du potentiel aérobie</a:t>
            </a:r>
            <a:endParaRPr dirty="0">
              <a:solidFill>
                <a:schemeClr val="bg1"/>
              </a:solidFill>
            </a:endParaRPr>
          </a:p>
        </p:txBody>
      </p:sp>
      <p:sp>
        <p:nvSpPr>
          <p:cNvPr id="335" name="Shape 335"/>
          <p:cNvSpPr/>
          <p:nvPr/>
        </p:nvSpPr>
        <p:spPr>
          <a:xfrm>
            <a:off x="827087" y="1722178"/>
            <a:ext cx="7509650" cy="1297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sz="1400" dirty="0">
                <a:latin typeface="Comic Sans MS"/>
                <a:ea typeface="Comic Sans MS"/>
                <a:cs typeface="Comic Sans MS"/>
                <a:sym typeface="Comic Sans MS"/>
              </a:rPr>
              <a:t>Il </a:t>
            </a:r>
            <a:r>
              <a:rPr sz="1400" dirty="0" err="1">
                <a:latin typeface="Comic Sans MS"/>
                <a:ea typeface="Comic Sans MS"/>
                <a:cs typeface="Comic Sans MS"/>
                <a:sym typeface="Comic Sans MS"/>
              </a:rPr>
              <a:t>est</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indissociable</a:t>
            </a:r>
            <a:r>
              <a:rPr sz="1400" dirty="0">
                <a:latin typeface="Comic Sans MS"/>
                <a:ea typeface="Comic Sans MS"/>
                <a:cs typeface="Comic Sans MS"/>
                <a:sym typeface="Comic Sans MS"/>
              </a:rPr>
              <a:t> au </a:t>
            </a:r>
            <a:r>
              <a:rPr sz="1400" dirty="0" err="1">
                <a:latin typeface="Comic Sans MS"/>
                <a:ea typeface="Comic Sans MS"/>
                <a:cs typeface="Comic Sans MS"/>
                <a:sym typeface="Comic Sans MS"/>
              </a:rPr>
              <a:t>développement</a:t>
            </a:r>
            <a:r>
              <a:rPr sz="1400" dirty="0">
                <a:latin typeface="Comic Sans MS"/>
                <a:ea typeface="Comic Sans MS"/>
                <a:cs typeface="Comic Sans MS"/>
                <a:sym typeface="Comic Sans MS"/>
              </a:rPr>
              <a:t> de la </a:t>
            </a:r>
            <a:r>
              <a:rPr sz="1400" dirty="0" err="1">
                <a:latin typeface="Comic Sans MS"/>
                <a:ea typeface="Comic Sans MS"/>
                <a:cs typeface="Comic Sans MS"/>
                <a:sym typeface="Comic Sans MS"/>
              </a:rPr>
              <a:t>filière</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anaérobie</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lactique</a:t>
            </a:r>
            <a:r>
              <a:rPr sz="1400" dirty="0">
                <a:latin typeface="Comic Sans MS"/>
                <a:ea typeface="Comic Sans MS"/>
                <a:cs typeface="Comic Sans MS"/>
                <a:sym typeface="Comic Sans MS"/>
              </a:rPr>
              <a:t> car </a:t>
            </a:r>
            <a:r>
              <a:rPr sz="1400" dirty="0" err="1">
                <a:latin typeface="Comic Sans MS"/>
                <a:ea typeface="Comic Sans MS"/>
                <a:cs typeface="Comic Sans MS"/>
                <a:sym typeface="Comic Sans MS"/>
              </a:rPr>
              <a:t>il</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sert</a:t>
            </a:r>
            <a:r>
              <a:rPr sz="1400" dirty="0">
                <a:latin typeface="Comic Sans MS"/>
                <a:ea typeface="Comic Sans MS"/>
                <a:cs typeface="Comic Sans MS"/>
                <a:sym typeface="Comic Sans MS"/>
              </a:rPr>
              <a:t> de « </a:t>
            </a:r>
            <a:r>
              <a:rPr sz="1400" dirty="0" err="1">
                <a:latin typeface="Comic Sans MS"/>
                <a:ea typeface="Comic Sans MS"/>
                <a:cs typeface="Comic Sans MS"/>
                <a:sym typeface="Comic Sans MS"/>
              </a:rPr>
              <a:t>fondation</a:t>
            </a:r>
            <a:r>
              <a:rPr sz="1400" dirty="0">
                <a:latin typeface="Comic Sans MS"/>
                <a:ea typeface="Comic Sans MS"/>
                <a:cs typeface="Comic Sans MS"/>
                <a:sym typeface="Comic Sans MS"/>
              </a:rPr>
              <a:t> » à </a:t>
            </a:r>
            <a:r>
              <a:rPr sz="1400" dirty="0" err="1">
                <a:latin typeface="Comic Sans MS"/>
                <a:ea typeface="Comic Sans MS"/>
                <a:cs typeface="Comic Sans MS"/>
                <a:sym typeface="Comic Sans MS"/>
              </a:rPr>
              <a:t>l’effort</a:t>
            </a:r>
            <a:r>
              <a:rPr sz="1400" dirty="0">
                <a:latin typeface="Comic Sans MS"/>
                <a:ea typeface="Comic Sans MS"/>
                <a:cs typeface="Comic Sans MS"/>
                <a:sym typeface="Comic Sans MS"/>
              </a:rPr>
              <a:t> de type 3x500m. Il </a:t>
            </a:r>
            <a:r>
              <a:rPr sz="1400" dirty="0" err="1">
                <a:latin typeface="Comic Sans MS"/>
                <a:ea typeface="Comic Sans MS"/>
                <a:cs typeface="Comic Sans MS"/>
                <a:sym typeface="Comic Sans MS"/>
              </a:rPr>
              <a:t>permet</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également</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d’améliorer</a:t>
            </a:r>
            <a:r>
              <a:rPr sz="1400" dirty="0">
                <a:latin typeface="Comic Sans MS"/>
                <a:ea typeface="Comic Sans MS"/>
                <a:cs typeface="Comic Sans MS"/>
                <a:sym typeface="Comic Sans MS"/>
              </a:rPr>
              <a:t> la </a:t>
            </a:r>
            <a:r>
              <a:rPr sz="1400" dirty="0" err="1">
                <a:latin typeface="Comic Sans MS"/>
                <a:ea typeface="Comic Sans MS"/>
                <a:cs typeface="Comic Sans MS"/>
                <a:sym typeface="Comic Sans MS"/>
              </a:rPr>
              <a:t>récupération</a:t>
            </a:r>
            <a:r>
              <a:rPr sz="1400" dirty="0">
                <a:latin typeface="Comic Sans MS"/>
                <a:ea typeface="Comic Sans MS"/>
                <a:cs typeface="Comic Sans MS"/>
                <a:sym typeface="Comic Sans MS"/>
              </a:rPr>
              <a:t> entre les efforts.</a:t>
            </a:r>
          </a:p>
          <a:p>
            <a:pPr lvl="0" algn="ctr">
              <a:defRPr sz="1800"/>
            </a:pPr>
            <a:r>
              <a:rPr sz="1400" dirty="0">
                <a:latin typeface="Comic Sans MS"/>
                <a:ea typeface="Comic Sans MS"/>
                <a:cs typeface="Comic Sans MS"/>
                <a:sym typeface="Comic Sans MS"/>
              </a:rPr>
              <a:t>Il </a:t>
            </a:r>
            <a:r>
              <a:rPr sz="1400" dirty="0" err="1">
                <a:latin typeface="Comic Sans MS"/>
                <a:ea typeface="Comic Sans MS"/>
                <a:cs typeface="Comic Sans MS"/>
                <a:sym typeface="Comic Sans MS"/>
              </a:rPr>
              <a:t>convient</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donc</a:t>
            </a:r>
            <a:r>
              <a:rPr sz="1400" dirty="0">
                <a:latin typeface="Comic Sans MS"/>
                <a:ea typeface="Comic Sans MS"/>
                <a:cs typeface="Comic Sans MS"/>
                <a:sym typeface="Comic Sans MS"/>
              </a:rPr>
              <a:t> de </a:t>
            </a:r>
            <a:r>
              <a:rPr sz="1400" dirty="0" err="1">
                <a:latin typeface="Comic Sans MS"/>
                <a:ea typeface="Comic Sans MS"/>
                <a:cs typeface="Comic Sans MS"/>
                <a:sym typeface="Comic Sans MS"/>
              </a:rPr>
              <a:t>développer</a:t>
            </a:r>
            <a:r>
              <a:rPr sz="1400" dirty="0">
                <a:latin typeface="Comic Sans MS"/>
                <a:ea typeface="Comic Sans MS"/>
                <a:cs typeface="Comic Sans MS"/>
                <a:sym typeface="Comic Sans MS"/>
              </a:rPr>
              <a:t> à la </a:t>
            </a:r>
            <a:r>
              <a:rPr sz="1400" dirty="0" err="1">
                <a:latin typeface="Comic Sans MS"/>
                <a:ea typeface="Comic Sans MS"/>
                <a:cs typeface="Comic Sans MS"/>
                <a:sym typeface="Comic Sans MS"/>
              </a:rPr>
              <a:t>fois</a:t>
            </a:r>
            <a:r>
              <a:rPr sz="1400" dirty="0">
                <a:latin typeface="Comic Sans MS"/>
                <a:ea typeface="Comic Sans MS"/>
                <a:cs typeface="Comic Sans MS"/>
                <a:sym typeface="Comic Sans MS"/>
              </a:rPr>
              <a:t> la </a:t>
            </a:r>
            <a:r>
              <a:rPr sz="1400" dirty="0" err="1">
                <a:latin typeface="Comic Sans MS"/>
                <a:ea typeface="Comic Sans MS"/>
                <a:cs typeface="Comic Sans MS"/>
                <a:sym typeface="Comic Sans MS"/>
              </a:rPr>
              <a:t>capacité</a:t>
            </a:r>
            <a:r>
              <a:rPr sz="1400" dirty="0">
                <a:latin typeface="Comic Sans MS"/>
                <a:ea typeface="Comic Sans MS"/>
                <a:cs typeface="Comic Sans MS"/>
                <a:sym typeface="Comic Sans MS"/>
              </a:rPr>
              <a:t> et le puissance </a:t>
            </a:r>
            <a:r>
              <a:rPr sz="1400" dirty="0" err="1">
                <a:latin typeface="Comic Sans MS"/>
                <a:ea typeface="Comic Sans MS"/>
                <a:cs typeface="Comic Sans MS"/>
                <a:sym typeface="Comic Sans MS"/>
              </a:rPr>
              <a:t>aérobie</a:t>
            </a:r>
            <a:r>
              <a:rPr sz="1400" dirty="0">
                <a:latin typeface="Comic Sans MS"/>
                <a:ea typeface="Comic Sans MS"/>
                <a:cs typeface="Comic Sans MS"/>
                <a:sym typeface="Comic Sans MS"/>
              </a:rPr>
              <a:t> en début </a:t>
            </a:r>
            <a:r>
              <a:rPr sz="1400" dirty="0" err="1">
                <a:latin typeface="Comic Sans MS"/>
                <a:ea typeface="Comic Sans MS"/>
                <a:cs typeface="Comic Sans MS"/>
                <a:sym typeface="Comic Sans MS"/>
              </a:rPr>
              <a:t>ou</a:t>
            </a:r>
            <a:r>
              <a:rPr sz="1400" dirty="0">
                <a:latin typeface="Comic Sans MS"/>
                <a:ea typeface="Comic Sans MS"/>
                <a:cs typeface="Comic Sans MS"/>
                <a:sym typeface="Comic Sans MS"/>
              </a:rPr>
              <a:t> en </a:t>
            </a:r>
            <a:r>
              <a:rPr sz="1400" dirty="0" err="1">
                <a:latin typeface="Comic Sans MS"/>
                <a:ea typeface="Comic Sans MS"/>
                <a:cs typeface="Comic Sans MS"/>
                <a:sym typeface="Comic Sans MS"/>
              </a:rPr>
              <a:t>cours</a:t>
            </a:r>
            <a:r>
              <a:rPr sz="1400" dirty="0">
                <a:latin typeface="Comic Sans MS"/>
                <a:ea typeface="Comic Sans MS"/>
                <a:cs typeface="Comic Sans MS"/>
                <a:sym typeface="Comic Sans MS"/>
              </a:rPr>
              <a:t> de cycle </a:t>
            </a:r>
            <a:r>
              <a:rPr sz="1400" dirty="0" err="1">
                <a:latin typeface="Comic Sans MS"/>
                <a:ea typeface="Comic Sans MS"/>
                <a:cs typeface="Comic Sans MS"/>
                <a:sym typeface="Comic Sans MS"/>
              </a:rPr>
              <a:t>si</a:t>
            </a:r>
            <a:r>
              <a:rPr sz="1400" dirty="0">
                <a:latin typeface="Comic Sans MS"/>
                <a:ea typeface="Comic Sans MS"/>
                <a:cs typeface="Comic Sans MS"/>
                <a:sym typeface="Comic Sans MS"/>
              </a:rPr>
              <a:t> le </a:t>
            </a:r>
            <a:r>
              <a:rPr sz="1400" dirty="0" err="1">
                <a:latin typeface="Comic Sans MS"/>
                <a:ea typeface="Comic Sans MS"/>
                <a:cs typeface="Comic Sans MS"/>
                <a:sym typeface="Comic Sans MS"/>
              </a:rPr>
              <a:t>nombre</a:t>
            </a:r>
            <a:r>
              <a:rPr sz="1400" dirty="0">
                <a:latin typeface="Comic Sans MS"/>
                <a:ea typeface="Comic Sans MS"/>
                <a:cs typeface="Comic Sans MS"/>
                <a:sym typeface="Comic Sans MS"/>
              </a:rPr>
              <a:t> de séance le </a:t>
            </a:r>
            <a:r>
              <a:rPr sz="1400" dirty="0" err="1">
                <a:latin typeface="Comic Sans MS"/>
                <a:ea typeface="Comic Sans MS"/>
                <a:cs typeface="Comic Sans MS"/>
                <a:sym typeface="Comic Sans MS"/>
              </a:rPr>
              <a:t>permet</a:t>
            </a:r>
            <a:r>
              <a:rPr sz="1400" dirty="0">
                <a:latin typeface="Comic Sans MS"/>
                <a:ea typeface="Comic Sans MS"/>
                <a:cs typeface="Comic Sans MS"/>
                <a:sym typeface="Comic Sans MS"/>
              </a:rPr>
              <a:t> et </a:t>
            </a:r>
            <a:r>
              <a:rPr sz="1400" dirty="0" err="1">
                <a:latin typeface="Comic Sans MS"/>
                <a:ea typeface="Comic Sans MS"/>
                <a:cs typeface="Comic Sans MS"/>
                <a:sym typeface="Comic Sans MS"/>
              </a:rPr>
              <a:t>dans</a:t>
            </a:r>
            <a:r>
              <a:rPr sz="1400" dirty="0">
                <a:latin typeface="Comic Sans MS"/>
                <a:ea typeface="Comic Sans MS"/>
                <a:cs typeface="Comic Sans MS"/>
                <a:sym typeface="Comic Sans MS"/>
              </a:rPr>
              <a:t> le cadre de </a:t>
            </a:r>
            <a:r>
              <a:rPr sz="1400" dirty="0" err="1">
                <a:latin typeface="Comic Sans MS"/>
                <a:ea typeface="Comic Sans MS"/>
                <a:cs typeface="Comic Sans MS"/>
                <a:sym typeface="Comic Sans MS"/>
              </a:rPr>
              <a:t>l’échauffement</a:t>
            </a:r>
            <a:r>
              <a:rPr sz="1400" dirty="0">
                <a:latin typeface="Comic Sans MS"/>
                <a:ea typeface="Comic Sans MS"/>
                <a:cs typeface="Comic Sans MS"/>
                <a:sym typeface="Comic Sans MS"/>
              </a:rPr>
              <a:t>.</a:t>
            </a:r>
          </a:p>
        </p:txBody>
      </p:sp>
      <p:sp>
        <p:nvSpPr>
          <p:cNvPr id="16" name="Bouton d'action : Accueil 15">
            <a:hlinkClick r:id="rId2"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2" name="Group 342"/>
          <p:cNvGrpSpPr/>
          <p:nvPr/>
        </p:nvGrpSpPr>
        <p:grpSpPr>
          <a:xfrm>
            <a:off x="285750" y="2989417"/>
            <a:ext cx="4025405" cy="658963"/>
            <a:chOff x="-457200" y="263971"/>
            <a:chExt cx="4025404" cy="658962"/>
          </a:xfrm>
        </p:grpSpPr>
        <p:sp>
          <p:nvSpPr>
            <p:cNvPr id="340" name="Shape 340"/>
            <p:cNvSpPr/>
            <p:nvPr/>
          </p:nvSpPr>
          <p:spPr>
            <a:xfrm>
              <a:off x="-457200" y="263971"/>
              <a:ext cx="4025404" cy="658962"/>
            </a:xfrm>
            <a:prstGeom prst="roundRect">
              <a:avLst>
                <a:gd name="adj" fmla="val 2787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Comic Sans MS"/>
                  <a:ea typeface="Comic Sans MS"/>
                  <a:cs typeface="Comic Sans MS"/>
                  <a:sym typeface="Comic Sans MS"/>
                </a:defRPr>
              </a:pPr>
              <a:endParaRPr/>
            </a:p>
          </p:txBody>
        </p:sp>
        <p:sp>
          <p:nvSpPr>
            <p:cNvPr id="341" name="Shape 341"/>
            <p:cNvSpPr/>
            <p:nvPr/>
          </p:nvSpPr>
          <p:spPr>
            <a:xfrm>
              <a:off x="-283335" y="407697"/>
              <a:ext cx="3677673" cy="37151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Comic Sans MS"/>
                  <a:ea typeface="Comic Sans MS"/>
                  <a:cs typeface="Comic Sans MS"/>
                  <a:sym typeface="Comic Sans MS"/>
                </a:defRPr>
              </a:lvl1pPr>
            </a:lstStyle>
            <a:p>
              <a:pPr lvl="0">
                <a:defRPr b="0"/>
              </a:pPr>
              <a:r>
                <a:rPr b="1" dirty="0">
                  <a:hlinkClick r:id="rId2"/>
                </a:rPr>
                <a:t>Ateliers de travail de la </a:t>
              </a:r>
              <a:r>
                <a:rPr b="1" dirty="0" err="1" smtClean="0">
                  <a:hlinkClick r:id="rId2"/>
                </a:rPr>
                <a:t>foulée</a:t>
              </a:r>
              <a:endParaRPr b="1" dirty="0"/>
            </a:p>
          </p:txBody>
        </p:sp>
      </p:grpSp>
      <p:grpSp>
        <p:nvGrpSpPr>
          <p:cNvPr id="345" name="Group 345"/>
          <p:cNvGrpSpPr/>
          <p:nvPr/>
        </p:nvGrpSpPr>
        <p:grpSpPr>
          <a:xfrm>
            <a:off x="4843418" y="2989417"/>
            <a:ext cx="4048176" cy="650852"/>
            <a:chOff x="-115260" y="292059"/>
            <a:chExt cx="4048174" cy="650851"/>
          </a:xfrm>
        </p:grpSpPr>
        <p:sp>
          <p:nvSpPr>
            <p:cNvPr id="343" name="Shape 343"/>
            <p:cNvSpPr/>
            <p:nvPr/>
          </p:nvSpPr>
          <p:spPr>
            <a:xfrm>
              <a:off x="-115261" y="292059"/>
              <a:ext cx="4048176" cy="650853"/>
            </a:xfrm>
            <a:prstGeom prst="roundRect">
              <a:avLst>
                <a:gd name="adj" fmla="val 31254"/>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Comic Sans MS"/>
                  <a:ea typeface="Comic Sans MS"/>
                  <a:cs typeface="Comic Sans MS"/>
                  <a:sym typeface="Comic Sans MS"/>
                </a:defRPr>
              </a:pPr>
              <a:endParaRPr/>
            </a:p>
          </p:txBody>
        </p:sp>
        <p:sp>
          <p:nvSpPr>
            <p:cNvPr id="344" name="Shape 344"/>
            <p:cNvSpPr/>
            <p:nvPr/>
          </p:nvSpPr>
          <p:spPr>
            <a:xfrm>
              <a:off x="-69398" y="392873"/>
              <a:ext cx="3869100" cy="43474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Comic Sans MS"/>
                  <a:ea typeface="Comic Sans MS"/>
                  <a:cs typeface="Comic Sans MS"/>
                  <a:sym typeface="Comic Sans MS"/>
                </a:defRPr>
              </a:lvl1pPr>
            </a:lstStyle>
            <a:p>
              <a:pPr lvl="0">
                <a:defRPr b="0"/>
              </a:pPr>
              <a:r>
                <a:rPr b="1" dirty="0" err="1"/>
                <a:t>Réglage</a:t>
              </a:r>
              <a:r>
                <a:rPr b="1" dirty="0"/>
                <a:t> de son allure de course</a:t>
              </a:r>
            </a:p>
          </p:txBody>
        </p:sp>
      </p:grpSp>
      <p:grpSp>
        <p:nvGrpSpPr>
          <p:cNvPr id="348" name="Group 348"/>
          <p:cNvGrpSpPr/>
          <p:nvPr/>
        </p:nvGrpSpPr>
        <p:grpSpPr>
          <a:xfrm>
            <a:off x="635595" y="4249084"/>
            <a:ext cx="3431580" cy="2392081"/>
            <a:chOff x="0" y="0"/>
            <a:chExt cx="3431579" cy="2392080"/>
          </a:xfrm>
        </p:grpSpPr>
        <p:sp>
          <p:nvSpPr>
            <p:cNvPr id="346" name="Shape 346"/>
            <p:cNvSpPr/>
            <p:nvPr/>
          </p:nvSpPr>
          <p:spPr>
            <a:xfrm>
              <a:off x="0" y="0"/>
              <a:ext cx="3431580" cy="2392081"/>
            </a:xfrm>
            <a:prstGeom prst="rect">
              <a:avLst/>
            </a:prstGeom>
            <a:solidFill>
              <a:srgbClr val="D2D2F4"/>
            </a:solidFill>
            <a:ln w="25560" cap="sq">
              <a:solidFill>
                <a:srgbClr val="000000"/>
              </a:solidFill>
              <a:prstDash val="solid"/>
              <a:round/>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347" name="Shape 347"/>
            <p:cNvSpPr/>
            <p:nvPr/>
          </p:nvSpPr>
          <p:spPr>
            <a:xfrm>
              <a:off x="0" y="335101"/>
              <a:ext cx="3431580" cy="172187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lvl1pPr>
            </a:lstStyle>
            <a:p>
              <a:pPr lvl="0">
                <a:defRPr sz="1800"/>
              </a:pPr>
              <a:r>
                <a:rPr sz="1600"/>
                <a:t>Orientées sur le déplacement du bassin et le déroulé du pied au sol (foulées bondissantes dans l’axe, croisée, décroisées, déroulés plantaire…)</a:t>
              </a:r>
            </a:p>
          </p:txBody>
        </p:sp>
      </p:grpSp>
      <p:grpSp>
        <p:nvGrpSpPr>
          <p:cNvPr id="351" name="Group 351"/>
          <p:cNvGrpSpPr/>
          <p:nvPr/>
        </p:nvGrpSpPr>
        <p:grpSpPr>
          <a:xfrm>
            <a:off x="5127043" y="4284102"/>
            <a:ext cx="3568277" cy="2322047"/>
            <a:chOff x="-89991" y="-52784"/>
            <a:chExt cx="3568275" cy="2322046"/>
          </a:xfrm>
        </p:grpSpPr>
        <p:sp>
          <p:nvSpPr>
            <p:cNvPr id="349" name="Shape 349"/>
            <p:cNvSpPr/>
            <p:nvPr/>
          </p:nvSpPr>
          <p:spPr>
            <a:xfrm>
              <a:off x="-89992" y="-52785"/>
              <a:ext cx="3568277" cy="2322047"/>
            </a:xfrm>
            <a:prstGeom prst="rect">
              <a:avLst/>
            </a:prstGeom>
            <a:solidFill>
              <a:srgbClr val="D2D2F4"/>
            </a:solidFill>
            <a:ln w="25560" cap="sq">
              <a:solidFill>
                <a:srgbClr val="000000"/>
              </a:solidFill>
              <a:prstDash val="solid"/>
              <a:round/>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350" name="Shape 350"/>
            <p:cNvSpPr/>
            <p:nvPr/>
          </p:nvSpPr>
          <p:spPr>
            <a:xfrm>
              <a:off x="66451" y="445013"/>
              <a:ext cx="3255390" cy="132645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lvl1pPr>
            </a:lstStyle>
            <a:p>
              <a:pPr lvl="0">
                <a:defRPr sz="1800"/>
              </a:pPr>
              <a:r>
                <a:rPr sz="1600" dirty="0" err="1"/>
                <a:t>Réaliser</a:t>
              </a:r>
              <a:r>
                <a:rPr sz="1600" dirty="0"/>
                <a:t> 2 à 3 </a:t>
              </a:r>
              <a:r>
                <a:rPr sz="1600" dirty="0" err="1"/>
                <a:t>ligne</a:t>
              </a:r>
              <a:r>
                <a:rPr sz="1600" dirty="0"/>
                <a:t> </a:t>
              </a:r>
              <a:r>
                <a:rPr sz="1600" dirty="0" err="1"/>
                <a:t>droite</a:t>
              </a:r>
              <a:r>
                <a:rPr sz="1600" dirty="0"/>
                <a:t> (100m) à allure </a:t>
              </a:r>
              <a:r>
                <a:rPr sz="1600" dirty="0" err="1"/>
                <a:t>spécifique</a:t>
              </a:r>
              <a:r>
                <a:rPr sz="1600" dirty="0"/>
                <a:t> (« base 100m ») pour </a:t>
              </a:r>
              <a:r>
                <a:rPr sz="1600" dirty="0" err="1"/>
                <a:t>préparer</a:t>
              </a:r>
              <a:r>
                <a:rPr sz="1600" dirty="0"/>
                <a:t> </a:t>
              </a:r>
              <a:r>
                <a:rPr sz="1600" dirty="0" err="1"/>
                <a:t>l’effort</a:t>
              </a:r>
              <a:endParaRPr sz="1600" dirty="0"/>
            </a:p>
          </p:txBody>
        </p:sp>
      </p:grpSp>
      <p:sp>
        <p:nvSpPr>
          <p:cNvPr id="352" name="Shape 352"/>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rgbClr val="FFFFFF"/>
                </a:solidFill>
              </a:rPr>
              <a:t>COURSE DE DEMI FOND NIVEAU </a:t>
            </a:r>
            <a:r>
              <a:rPr dirty="0" smtClean="0">
                <a:solidFill>
                  <a:srgbClr val="FFFFFF"/>
                </a:solidFill>
              </a:rPr>
              <a:t>4</a:t>
            </a:r>
            <a:endParaRPr lang="fr-FR" dirty="0">
              <a:solidFill>
                <a:schemeClr val="bg1"/>
              </a:solidFill>
            </a:endParaRPr>
          </a:p>
          <a:p>
            <a:pPr lvl="0">
              <a:defRPr>
                <a:solidFill>
                  <a:srgbClr val="000000"/>
                </a:solidFill>
              </a:defRPr>
            </a:pPr>
            <a:r>
              <a:rPr lang="fr-FR" dirty="0" smtClean="0">
                <a:solidFill>
                  <a:schemeClr val="bg1"/>
                </a:solidFill>
              </a:rPr>
              <a:t>Les gammes</a:t>
            </a:r>
            <a:endParaRPr lang="fr-FR" dirty="0" smtClean="0">
              <a:solidFill>
                <a:srgbClr val="FFFFFF"/>
              </a:solidFill>
            </a:endParaRPr>
          </a:p>
        </p:txBody>
      </p:sp>
      <p:sp>
        <p:nvSpPr>
          <p:cNvPr id="353" name="Shape 353"/>
          <p:cNvSpPr/>
          <p:nvPr/>
        </p:nvSpPr>
        <p:spPr>
          <a:xfrm>
            <a:off x="1697845" y="1708023"/>
            <a:ext cx="5748311" cy="8153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400">
                <a:latin typeface="Comic Sans MS"/>
                <a:ea typeface="Comic Sans MS"/>
                <a:cs typeface="Comic Sans MS"/>
                <a:sym typeface="Comic Sans MS"/>
              </a:defRPr>
            </a:lvl1pPr>
          </a:lstStyle>
          <a:p>
            <a:pPr lvl="0">
              <a:defRPr sz="1800"/>
            </a:pPr>
            <a:r>
              <a:rPr sz="1400" dirty="0" err="1"/>
              <a:t>Réalisées</a:t>
            </a:r>
            <a:r>
              <a:rPr sz="1400" dirty="0"/>
              <a:t> </a:t>
            </a:r>
            <a:r>
              <a:rPr sz="1400" dirty="0" err="1"/>
              <a:t>lors</a:t>
            </a:r>
            <a:r>
              <a:rPr sz="1400" dirty="0"/>
              <a:t> de </a:t>
            </a:r>
            <a:r>
              <a:rPr sz="1400" dirty="0" err="1"/>
              <a:t>l’échauffement</a:t>
            </a:r>
            <a:r>
              <a:rPr sz="1400" dirty="0"/>
              <a:t> </a:t>
            </a:r>
            <a:r>
              <a:rPr sz="1400" dirty="0" err="1"/>
              <a:t>ou</a:t>
            </a:r>
            <a:r>
              <a:rPr sz="1400" dirty="0"/>
              <a:t> en atelier de début de </a:t>
            </a:r>
            <a:r>
              <a:rPr sz="1400" dirty="0" err="1"/>
              <a:t>leçon</a:t>
            </a:r>
            <a:r>
              <a:rPr sz="1400" dirty="0"/>
              <a:t>, </a:t>
            </a:r>
            <a:r>
              <a:rPr sz="1400" dirty="0" err="1"/>
              <a:t>elles</a:t>
            </a:r>
            <a:r>
              <a:rPr sz="1400" dirty="0"/>
              <a:t> </a:t>
            </a:r>
            <a:r>
              <a:rPr sz="1400" dirty="0" err="1"/>
              <a:t>permettent</a:t>
            </a:r>
            <a:r>
              <a:rPr sz="1400" dirty="0"/>
              <a:t> </a:t>
            </a:r>
            <a:r>
              <a:rPr sz="1400" dirty="0" err="1"/>
              <a:t>une</a:t>
            </a:r>
            <a:r>
              <a:rPr sz="1400" dirty="0"/>
              <a:t> </a:t>
            </a:r>
            <a:r>
              <a:rPr sz="1400" dirty="0" err="1"/>
              <a:t>préparation</a:t>
            </a:r>
            <a:r>
              <a:rPr sz="1400" dirty="0"/>
              <a:t> progressive à </a:t>
            </a:r>
            <a:r>
              <a:rPr sz="1400" dirty="0" err="1"/>
              <a:t>l’effort</a:t>
            </a:r>
            <a:r>
              <a:rPr sz="1400" dirty="0"/>
              <a:t> et un travail technique de la </a:t>
            </a:r>
            <a:r>
              <a:rPr sz="1400" dirty="0" err="1"/>
              <a:t>foulée</a:t>
            </a:r>
            <a:r>
              <a:rPr sz="1400" dirty="0"/>
              <a:t> </a:t>
            </a:r>
            <a:r>
              <a:rPr sz="1400" dirty="0" err="1"/>
              <a:t>visant</a:t>
            </a:r>
            <a:r>
              <a:rPr sz="1400" dirty="0"/>
              <a:t> à </a:t>
            </a:r>
            <a:r>
              <a:rPr sz="1400" dirty="0" err="1"/>
              <a:t>gagner</a:t>
            </a:r>
            <a:r>
              <a:rPr sz="1400" dirty="0"/>
              <a:t> en </a:t>
            </a:r>
            <a:r>
              <a:rPr sz="1400" dirty="0" err="1"/>
              <a:t>efficacité</a:t>
            </a:r>
            <a:endParaRPr sz="1400" dirty="0"/>
          </a:p>
        </p:txBody>
      </p:sp>
      <p:sp>
        <p:nvSpPr>
          <p:cNvPr id="16" name="Bouton d'action : Accueil 15">
            <a:hlinkClick r:id="rId3"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Shape 361"/>
          <p:cNvSpPr/>
          <p:nvPr/>
        </p:nvSpPr>
        <p:spPr>
          <a:xfrm>
            <a:off x="3132137" y="404812"/>
            <a:ext cx="4103688" cy="411101"/>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a:solidFill>
                  <a:srgbClr val="FFFFFF"/>
                </a:solidFill>
              </a:rPr>
              <a:t>COURSE DE DEMI FOND NIVEAU 4</a:t>
            </a:r>
          </a:p>
        </p:txBody>
      </p:sp>
      <p:graphicFrame>
        <p:nvGraphicFramePr>
          <p:cNvPr id="362" name="Table 362"/>
          <p:cNvGraphicFramePr/>
          <p:nvPr>
            <p:extLst>
              <p:ext uri="{D42A27DB-BD31-4B8C-83A1-F6EECF244321}">
                <p14:modId xmlns:p14="http://schemas.microsoft.com/office/powerpoint/2010/main" val="2647629321"/>
              </p:ext>
            </p:extLst>
          </p:nvPr>
        </p:nvGraphicFramePr>
        <p:xfrm>
          <a:off x="121920" y="1356360"/>
          <a:ext cx="8842692" cy="5394961"/>
        </p:xfrm>
        <a:graphic>
          <a:graphicData uri="http://schemas.openxmlformats.org/drawingml/2006/table">
            <a:tbl>
              <a:tblPr>
                <a:tableStyleId>{4C3C2611-4C71-4FC5-86AE-919BDF0F9419}</a:tableStyleId>
              </a:tblPr>
              <a:tblGrid>
                <a:gridCol w="1094699"/>
                <a:gridCol w="7747993"/>
              </a:tblGrid>
              <a:tr h="802024">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dirty="0" err="1">
                          <a:effectLst>
                            <a:outerShdw blurRad="12700" dist="25400" dir="2700000" rotWithShape="0">
                              <a:srgbClr val="DDDDDD"/>
                            </a:outerShdw>
                          </a:effectLst>
                          <a:latin typeface="Comic Sans MS"/>
                          <a:ea typeface="Comic Sans MS"/>
                          <a:cs typeface="Comic Sans MS"/>
                          <a:sym typeface="Comic Sans MS"/>
                        </a:rPr>
                        <a:t>Objectif</a:t>
                      </a:r>
                      <a:endParaRPr sz="1600" dirty="0">
                        <a:effectLst>
                          <a:outerShdw blurRad="12700" dist="25400" dir="2700000" rotWithShape="0">
                            <a:srgbClr val="DDDDDD"/>
                          </a:outerShdw>
                        </a:effectLst>
                        <a:latin typeface="Comic Sans MS"/>
                        <a:ea typeface="Comic Sans MS"/>
                        <a:cs typeface="Comic Sans MS"/>
                        <a:sym typeface="Comic Sans MS"/>
                      </a:endParaRP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err="1">
                          <a:latin typeface="Comic Sans MS"/>
                          <a:ea typeface="Comic Sans MS"/>
                          <a:cs typeface="Comic Sans MS"/>
                          <a:sym typeface="Comic Sans MS"/>
                        </a:rPr>
                        <a:t>Connaitre</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parfaitement</a:t>
                      </a:r>
                      <a:r>
                        <a:rPr sz="1400" dirty="0">
                          <a:latin typeface="Comic Sans MS"/>
                          <a:ea typeface="Comic Sans MS"/>
                          <a:cs typeface="Comic Sans MS"/>
                          <a:sym typeface="Comic Sans MS"/>
                        </a:rPr>
                        <a:t> son allure </a:t>
                      </a:r>
                      <a:r>
                        <a:rPr sz="1400" dirty="0" err="1">
                          <a:latin typeface="Comic Sans MS"/>
                          <a:ea typeface="Comic Sans MS"/>
                          <a:cs typeface="Comic Sans MS"/>
                          <a:sym typeface="Comic Sans MS"/>
                        </a:rPr>
                        <a:t>spécifique</a:t>
                      </a:r>
                      <a:r>
                        <a:rPr sz="1400" dirty="0">
                          <a:latin typeface="Comic Sans MS"/>
                          <a:ea typeface="Comic Sans MS"/>
                          <a:cs typeface="Comic Sans MS"/>
                          <a:sym typeface="Comic Sans MS"/>
                        </a:rPr>
                        <a:t> et son temps de passage au 250m</a:t>
                      </a: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err="1">
                          <a:latin typeface="Comic Sans MS"/>
                          <a:ea typeface="Comic Sans MS"/>
                          <a:cs typeface="Comic Sans MS"/>
                          <a:sym typeface="Comic Sans MS"/>
                        </a:rPr>
                        <a:t>Etre</a:t>
                      </a:r>
                      <a:r>
                        <a:rPr sz="1400" dirty="0">
                          <a:latin typeface="Comic Sans MS"/>
                          <a:ea typeface="Comic Sans MS"/>
                          <a:cs typeface="Comic Sans MS"/>
                          <a:sym typeface="Comic Sans MS"/>
                        </a:rPr>
                        <a:t> capable de </a:t>
                      </a:r>
                      <a:r>
                        <a:rPr sz="1400" dirty="0" err="1">
                          <a:latin typeface="Comic Sans MS"/>
                          <a:ea typeface="Comic Sans MS"/>
                          <a:cs typeface="Comic Sans MS"/>
                          <a:sym typeface="Comic Sans MS"/>
                        </a:rPr>
                        <a:t>réajuster</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finement</a:t>
                      </a:r>
                      <a:r>
                        <a:rPr sz="1400" dirty="0">
                          <a:latin typeface="Comic Sans MS"/>
                          <a:ea typeface="Comic Sans MS"/>
                          <a:cs typeface="Comic Sans MS"/>
                          <a:sym typeface="Comic Sans MS"/>
                        </a:rPr>
                        <a:t> son allure </a:t>
                      </a:r>
                      <a:r>
                        <a:rPr sz="1400" dirty="0" err="1">
                          <a:latin typeface="Comic Sans MS"/>
                          <a:ea typeface="Comic Sans MS"/>
                          <a:cs typeface="Comic Sans MS"/>
                          <a:sym typeface="Comic Sans MS"/>
                        </a:rPr>
                        <a:t>si</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écart</a:t>
                      </a:r>
                      <a:r>
                        <a:rPr sz="1400" dirty="0">
                          <a:latin typeface="Comic Sans MS"/>
                          <a:ea typeface="Comic Sans MS"/>
                          <a:cs typeface="Comic Sans MS"/>
                          <a:sym typeface="Comic Sans MS"/>
                        </a:rPr>
                        <a:t> avec le </a:t>
                      </a:r>
                      <a:r>
                        <a:rPr sz="1400" dirty="0" err="1">
                          <a:latin typeface="Comic Sans MS"/>
                          <a:ea typeface="Comic Sans MS"/>
                          <a:cs typeface="Comic Sans MS"/>
                          <a:sym typeface="Comic Sans MS"/>
                        </a:rPr>
                        <a:t>projet</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lors</a:t>
                      </a:r>
                      <a:r>
                        <a:rPr sz="1400" dirty="0">
                          <a:latin typeface="Comic Sans MS"/>
                          <a:ea typeface="Comic Sans MS"/>
                          <a:cs typeface="Comic Sans MS"/>
                          <a:sym typeface="Comic Sans MS"/>
                        </a:rPr>
                        <a:t> du temps de passage</a:t>
                      </a:r>
                      <a:r>
                        <a:rPr sz="1400" dirty="0"/>
                        <a:t> </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2392706">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lang="fr-FR" sz="1600" dirty="0" smtClean="0">
                        <a:effectLst>
                          <a:outerShdw blurRad="12700" dist="25400" dir="2700000" rotWithShape="0">
                            <a:srgbClr val="DDDDDD"/>
                          </a:outerShdw>
                        </a:effectLst>
                        <a:latin typeface="Comic Sans MS"/>
                        <a:ea typeface="Comic Sans MS"/>
                        <a:cs typeface="Comic Sans MS"/>
                        <a:sym typeface="Comic Sans MS"/>
                      </a:endParaRPr>
                    </a:p>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dirty="0" err="1" smtClean="0">
                          <a:effectLst>
                            <a:outerShdw blurRad="12700" dist="25400" dir="2700000" rotWithShape="0">
                              <a:srgbClr val="DDDDDD"/>
                            </a:outerShdw>
                          </a:effectLst>
                          <a:latin typeface="Comic Sans MS"/>
                          <a:ea typeface="Comic Sans MS"/>
                          <a:cs typeface="Comic Sans MS"/>
                          <a:sym typeface="Comic Sans MS"/>
                        </a:rPr>
                        <a:t>Dispositif</a:t>
                      </a:r>
                      <a:endParaRPr sz="1600" dirty="0">
                        <a:effectLst>
                          <a:outerShdw blurRad="12700" dist="25400" dir="2700000" rotWithShape="0">
                            <a:srgbClr val="DDDDDD"/>
                          </a:outerShdw>
                        </a:effectLst>
                        <a:latin typeface="Comic Sans MS"/>
                        <a:ea typeface="Comic Sans MS"/>
                        <a:cs typeface="Comic Sans MS"/>
                        <a:sym typeface="Comic Sans MS"/>
                      </a:endParaRP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lang="fr-FR" sz="1400" dirty="0" smtClean="0">
                        <a:effectLst>
                          <a:outerShdw blurRad="12700" dist="25400" dir="2700000" rotWithShape="0">
                            <a:srgbClr val="DDDDDD"/>
                          </a:outerShdw>
                        </a:effectLst>
                        <a:latin typeface="Comic Sans MS"/>
                        <a:ea typeface="Comic Sans MS"/>
                        <a:cs typeface="Comic Sans MS"/>
                        <a:sym typeface="Comic Sans MS"/>
                      </a:endParaRP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err="1" smtClean="0">
                          <a:effectLst>
                            <a:outerShdw blurRad="12700" dist="25400" dir="2700000" rotWithShape="0">
                              <a:srgbClr val="DDDDDD"/>
                            </a:outerShdw>
                          </a:effectLst>
                          <a:latin typeface="Comic Sans MS"/>
                          <a:ea typeface="Comic Sans MS"/>
                          <a:cs typeface="Comic Sans MS"/>
                          <a:sym typeface="Comic Sans MS"/>
                        </a:rPr>
                        <a:t>Prise</a:t>
                      </a:r>
                      <a:r>
                        <a:rPr sz="1400" dirty="0" smtClean="0">
                          <a:effectLst>
                            <a:outerShdw blurRad="12700" dist="25400" dir="2700000" rotWithShape="0">
                              <a:srgbClr val="DDDDDD"/>
                            </a:outerShdw>
                          </a:effectLst>
                          <a:latin typeface="Comic Sans MS"/>
                          <a:ea typeface="Comic Sans MS"/>
                          <a:cs typeface="Comic Sans MS"/>
                          <a:sym typeface="Comic Sans MS"/>
                        </a:rPr>
                        <a:t> </a:t>
                      </a:r>
                      <a:r>
                        <a:rPr sz="1400" dirty="0" err="1">
                          <a:effectLst>
                            <a:outerShdw blurRad="12700" dist="25400" dir="2700000" rotWithShape="0">
                              <a:srgbClr val="DDDDDD"/>
                            </a:outerShdw>
                          </a:effectLst>
                          <a:latin typeface="Comic Sans MS"/>
                          <a:ea typeface="Comic Sans MS"/>
                          <a:cs typeface="Comic Sans MS"/>
                          <a:sym typeface="Comic Sans MS"/>
                        </a:rPr>
                        <a:t>d’allure</a:t>
                      </a:r>
                      <a:r>
                        <a:rPr sz="1400" dirty="0">
                          <a:effectLst>
                            <a:outerShdw blurRad="12700" dist="25400" dir="2700000" rotWithShape="0">
                              <a:srgbClr val="DDDDDD"/>
                            </a:outerShdw>
                          </a:effectLst>
                          <a:latin typeface="Comic Sans MS"/>
                          <a:ea typeface="Comic Sans MS"/>
                          <a:cs typeface="Comic Sans MS"/>
                          <a:sym typeface="Comic Sans MS"/>
                        </a:rPr>
                        <a:t> </a:t>
                      </a:r>
                      <a:r>
                        <a:rPr sz="1400" dirty="0" err="1">
                          <a:effectLst>
                            <a:outerShdw blurRad="12700" dist="25400" dir="2700000" rotWithShape="0">
                              <a:srgbClr val="DDDDDD"/>
                            </a:outerShdw>
                          </a:effectLst>
                          <a:latin typeface="Comic Sans MS"/>
                          <a:ea typeface="Comic Sans MS"/>
                          <a:cs typeface="Comic Sans MS"/>
                          <a:sym typeface="Comic Sans MS"/>
                        </a:rPr>
                        <a:t>sur</a:t>
                      </a:r>
                      <a:r>
                        <a:rPr sz="1400" dirty="0">
                          <a:effectLst>
                            <a:outerShdw blurRad="12700" dist="25400" dir="2700000" rotWithShape="0">
                              <a:srgbClr val="DDDDDD"/>
                            </a:outerShdw>
                          </a:effectLst>
                          <a:latin typeface="Comic Sans MS"/>
                          <a:ea typeface="Comic Sans MS"/>
                          <a:cs typeface="Comic Sans MS"/>
                          <a:sym typeface="Comic Sans MS"/>
                        </a:rPr>
                        <a:t> un </a:t>
                      </a:r>
                      <a:r>
                        <a:rPr sz="1400" dirty="0" err="1">
                          <a:effectLst>
                            <a:outerShdw blurRad="12700" dist="25400" dir="2700000" rotWithShape="0">
                              <a:srgbClr val="DDDDDD"/>
                            </a:outerShdw>
                          </a:effectLst>
                          <a:latin typeface="Comic Sans MS"/>
                          <a:ea typeface="Comic Sans MS"/>
                          <a:cs typeface="Comic Sans MS"/>
                          <a:sym typeface="Comic Sans MS"/>
                        </a:rPr>
                        <a:t>ou</a:t>
                      </a:r>
                      <a:r>
                        <a:rPr sz="1400" dirty="0">
                          <a:effectLst>
                            <a:outerShdw blurRad="12700" dist="25400" dir="2700000" rotWithShape="0">
                              <a:srgbClr val="DDDDDD"/>
                            </a:outerShdw>
                          </a:effectLst>
                          <a:latin typeface="Comic Sans MS"/>
                          <a:ea typeface="Comic Sans MS"/>
                          <a:cs typeface="Comic Sans MS"/>
                          <a:sym typeface="Comic Sans MS"/>
                        </a:rPr>
                        <a:t> </a:t>
                      </a:r>
                      <a:r>
                        <a:rPr sz="1400" dirty="0" err="1">
                          <a:effectLst>
                            <a:outerShdw blurRad="12700" dist="25400" dir="2700000" rotWithShape="0">
                              <a:srgbClr val="DDDDDD"/>
                            </a:outerShdw>
                          </a:effectLst>
                          <a:latin typeface="Comic Sans MS"/>
                          <a:ea typeface="Comic Sans MS"/>
                          <a:cs typeface="Comic Sans MS"/>
                          <a:sym typeface="Comic Sans MS"/>
                        </a:rPr>
                        <a:t>deux</a:t>
                      </a:r>
                      <a:r>
                        <a:rPr sz="1400" dirty="0">
                          <a:effectLst>
                            <a:outerShdw blurRad="12700" dist="25400" dir="2700000" rotWithShape="0">
                              <a:srgbClr val="DDDDDD"/>
                            </a:outerShdw>
                          </a:effectLst>
                          <a:latin typeface="Comic Sans MS"/>
                          <a:ea typeface="Comic Sans MS"/>
                          <a:cs typeface="Comic Sans MS"/>
                          <a:sym typeface="Comic Sans MS"/>
                        </a:rPr>
                        <a:t> 100m de </a:t>
                      </a:r>
                      <a:r>
                        <a:rPr sz="1400" dirty="0" err="1">
                          <a:effectLst>
                            <a:outerShdw blurRad="12700" dist="25400" dir="2700000" rotWithShape="0">
                              <a:srgbClr val="DDDDDD"/>
                            </a:outerShdw>
                          </a:effectLst>
                          <a:latin typeface="Comic Sans MS"/>
                          <a:ea typeface="Comic Sans MS"/>
                          <a:cs typeface="Comic Sans MS"/>
                          <a:sym typeface="Comic Sans MS"/>
                        </a:rPr>
                        <a:t>réglage</a:t>
                      </a:r>
                      <a:endParaRPr sz="1400" dirty="0">
                        <a:latin typeface="Comic Sans MS"/>
                        <a:ea typeface="Comic Sans MS"/>
                        <a:cs typeface="Comic Sans MS"/>
                        <a:sym typeface="Comic Sans MS"/>
                      </a:endParaRP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b="1" dirty="0">
                          <a:latin typeface="Comic Sans MS"/>
                          <a:ea typeface="Comic Sans MS"/>
                          <a:cs typeface="Comic Sans MS"/>
                          <a:sym typeface="Comic Sans MS"/>
                        </a:rPr>
                        <a:t>2x250m </a:t>
                      </a:r>
                      <a:r>
                        <a:rPr sz="1400" dirty="0" err="1">
                          <a:latin typeface="Comic Sans MS"/>
                          <a:ea typeface="Comic Sans MS"/>
                          <a:cs typeface="Comic Sans MS"/>
                          <a:sym typeface="Comic Sans MS"/>
                        </a:rPr>
                        <a:t>Récupération</a:t>
                      </a:r>
                      <a:r>
                        <a:rPr sz="1400" dirty="0">
                          <a:latin typeface="Comic Sans MS"/>
                          <a:ea typeface="Comic Sans MS"/>
                          <a:cs typeface="Comic Sans MS"/>
                          <a:sym typeface="Comic Sans MS"/>
                        </a:rPr>
                        <a:t> 1’</a:t>
                      </a: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err="1">
                          <a:latin typeface="Comic Sans MS"/>
                          <a:ea typeface="Comic Sans MS"/>
                          <a:cs typeface="Comic Sans MS"/>
                          <a:sym typeface="Comic Sans MS"/>
                        </a:rPr>
                        <a:t>Récupération</a:t>
                      </a:r>
                      <a:r>
                        <a:rPr sz="1400" dirty="0">
                          <a:latin typeface="Comic Sans MS"/>
                          <a:ea typeface="Comic Sans MS"/>
                          <a:cs typeface="Comic Sans MS"/>
                          <a:sym typeface="Comic Sans MS"/>
                        </a:rPr>
                        <a:t> 8’ (</a:t>
                      </a:r>
                      <a:r>
                        <a:rPr sz="1400" dirty="0" err="1">
                          <a:latin typeface="Comic Sans MS"/>
                          <a:ea typeface="Comic Sans MS"/>
                          <a:cs typeface="Comic Sans MS"/>
                          <a:sym typeface="Comic Sans MS"/>
                        </a:rPr>
                        <a:t>partie</a:t>
                      </a:r>
                      <a:r>
                        <a:rPr sz="1400" dirty="0">
                          <a:latin typeface="Comic Sans MS"/>
                          <a:ea typeface="Comic Sans MS"/>
                          <a:cs typeface="Comic Sans MS"/>
                          <a:sym typeface="Comic Sans MS"/>
                        </a:rPr>
                        <a:t> active comprise)</a:t>
                      </a: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b="1" dirty="0">
                          <a:latin typeface="Comic Sans MS"/>
                          <a:ea typeface="Comic Sans MS"/>
                          <a:cs typeface="Comic Sans MS"/>
                          <a:sym typeface="Comic Sans MS"/>
                        </a:rPr>
                        <a:t>500m </a:t>
                      </a:r>
                      <a:r>
                        <a:rPr sz="1400" dirty="0">
                          <a:latin typeface="Comic Sans MS"/>
                          <a:ea typeface="Comic Sans MS"/>
                          <a:cs typeface="Comic Sans MS"/>
                          <a:sym typeface="Comic Sans MS"/>
                        </a:rPr>
                        <a:t>Temps de passage </a:t>
                      </a:r>
                      <a:r>
                        <a:rPr sz="1400" dirty="0" err="1">
                          <a:latin typeface="Comic Sans MS"/>
                          <a:ea typeface="Comic Sans MS"/>
                          <a:cs typeface="Comic Sans MS"/>
                          <a:sym typeface="Comic Sans MS"/>
                        </a:rPr>
                        <a:t>donné</a:t>
                      </a:r>
                      <a:r>
                        <a:rPr sz="1400" dirty="0">
                          <a:latin typeface="Comic Sans MS"/>
                          <a:ea typeface="Comic Sans MS"/>
                          <a:cs typeface="Comic Sans MS"/>
                          <a:sym typeface="Comic Sans MS"/>
                        </a:rPr>
                        <a:t> au 250m</a:t>
                      </a:r>
                      <a:endParaRPr sz="1400" b="1" dirty="0">
                        <a:latin typeface="Comic Sans MS"/>
                        <a:ea typeface="Comic Sans MS"/>
                        <a:cs typeface="Comic Sans MS"/>
                        <a:sym typeface="Comic Sans MS"/>
                      </a:endParaRP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err="1">
                          <a:latin typeface="Comic Sans MS"/>
                          <a:ea typeface="Comic Sans MS"/>
                          <a:cs typeface="Comic Sans MS"/>
                          <a:sym typeface="Comic Sans MS"/>
                        </a:rPr>
                        <a:t>Récupération</a:t>
                      </a:r>
                      <a:r>
                        <a:rPr sz="1400" dirty="0">
                          <a:latin typeface="Comic Sans MS"/>
                          <a:ea typeface="Comic Sans MS"/>
                          <a:cs typeface="Comic Sans MS"/>
                          <a:sym typeface="Comic Sans MS"/>
                        </a:rPr>
                        <a:t> 8’ (</a:t>
                      </a:r>
                      <a:r>
                        <a:rPr sz="1400" dirty="0" err="1">
                          <a:latin typeface="Comic Sans MS"/>
                          <a:ea typeface="Comic Sans MS"/>
                          <a:cs typeface="Comic Sans MS"/>
                          <a:sym typeface="Comic Sans MS"/>
                        </a:rPr>
                        <a:t>partie</a:t>
                      </a:r>
                      <a:r>
                        <a:rPr sz="1400" dirty="0">
                          <a:latin typeface="Comic Sans MS"/>
                          <a:ea typeface="Comic Sans MS"/>
                          <a:cs typeface="Comic Sans MS"/>
                          <a:sym typeface="Comic Sans MS"/>
                        </a:rPr>
                        <a:t> active comprise)</a:t>
                      </a: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b="1" dirty="0">
                          <a:latin typeface="Comic Sans MS"/>
                          <a:ea typeface="Comic Sans MS"/>
                          <a:cs typeface="Comic Sans MS"/>
                          <a:sym typeface="Comic Sans MS"/>
                        </a:rPr>
                        <a:t>500m </a:t>
                      </a:r>
                      <a:r>
                        <a:rPr sz="1400" dirty="0">
                          <a:latin typeface="Comic Sans MS"/>
                          <a:ea typeface="Comic Sans MS"/>
                          <a:cs typeface="Comic Sans MS"/>
                          <a:sym typeface="Comic Sans MS"/>
                        </a:rPr>
                        <a:t>Temps de passage </a:t>
                      </a:r>
                      <a:r>
                        <a:rPr sz="1400" dirty="0" err="1">
                          <a:latin typeface="Comic Sans MS"/>
                          <a:ea typeface="Comic Sans MS"/>
                          <a:cs typeface="Comic Sans MS"/>
                          <a:sym typeface="Comic Sans MS"/>
                        </a:rPr>
                        <a:t>donné</a:t>
                      </a:r>
                      <a:r>
                        <a:rPr sz="1400" dirty="0">
                          <a:latin typeface="Comic Sans MS"/>
                          <a:ea typeface="Comic Sans MS"/>
                          <a:cs typeface="Comic Sans MS"/>
                          <a:sym typeface="Comic Sans MS"/>
                        </a:rPr>
                        <a:t> au 250m</a:t>
                      </a:r>
                      <a:endParaRPr sz="1400" b="1" dirty="0">
                        <a:latin typeface="Comic Sans MS"/>
                        <a:ea typeface="Comic Sans MS"/>
                        <a:cs typeface="Comic Sans MS"/>
                        <a:sym typeface="Comic Sans MS"/>
                      </a:endParaRP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a:latin typeface="Comic Sans MS"/>
                          <a:ea typeface="Comic Sans MS"/>
                          <a:cs typeface="Comic Sans MS"/>
                          <a:sym typeface="Comic Sans MS"/>
                        </a:rPr>
                        <a:t>Temps de passage au 250m</a:t>
                      </a:r>
                    </a:p>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a:latin typeface="Comic Sans MS"/>
                          <a:ea typeface="Comic Sans MS"/>
                          <a:cs typeface="Comic Sans MS"/>
                          <a:sym typeface="Comic Sans MS"/>
                        </a:rPr>
                        <a:t>1 </a:t>
                      </a:r>
                      <a:r>
                        <a:rPr sz="1400" dirty="0" err="1">
                          <a:latin typeface="Comic Sans MS"/>
                          <a:ea typeface="Comic Sans MS"/>
                          <a:cs typeface="Comic Sans MS"/>
                          <a:sym typeface="Comic Sans MS"/>
                        </a:rPr>
                        <a:t>coureur</a:t>
                      </a:r>
                      <a:r>
                        <a:rPr sz="1400" dirty="0">
                          <a:latin typeface="Comic Sans MS"/>
                          <a:ea typeface="Comic Sans MS"/>
                          <a:cs typeface="Comic Sans MS"/>
                          <a:sym typeface="Comic Sans MS"/>
                        </a:rPr>
                        <a:t> / 1 </a:t>
                      </a:r>
                      <a:r>
                        <a:rPr sz="1400" dirty="0" err="1">
                          <a:latin typeface="Comic Sans MS"/>
                          <a:ea typeface="Comic Sans MS"/>
                          <a:cs typeface="Comic Sans MS"/>
                          <a:sym typeface="Comic Sans MS"/>
                        </a:rPr>
                        <a:t>observateur</a:t>
                      </a:r>
                      <a:endParaRPr sz="1400" dirty="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400" dirty="0">
                        <a:latin typeface="Comic Sans MS"/>
                        <a:ea typeface="Comic Sans MS"/>
                        <a:cs typeface="Comic Sans MS"/>
                        <a:sym typeface="Comic Sans MS"/>
                      </a:endParaRP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endParaRPr sz="1400" dirty="0">
                        <a:latin typeface="Comic Sans MS"/>
                        <a:ea typeface="Comic Sans MS"/>
                        <a:cs typeface="Comic Sans MS"/>
                        <a:sym typeface="Comic Sans MS"/>
                      </a:endParaRPr>
                    </a:p>
                  </a:txBody>
                  <a:tcPr marL="42486" marR="42486" marT="42486" marB="42486" horzOverflow="overflow">
                    <a:lnL w="12700">
                      <a:miter lim="400000"/>
                    </a:lnL>
                    <a:lnR w="12700">
                      <a:miter lim="400000"/>
                    </a:lnR>
                    <a:lnT w="12700">
                      <a:miter lim="400000"/>
                    </a:lnT>
                    <a:lnB w="12700">
                      <a:miter lim="400000"/>
                    </a:lnB>
                    <a:solidFill>
                      <a:srgbClr val="FFFFFF"/>
                    </a:solidFill>
                  </a:tcPr>
                </a:tc>
              </a:tr>
              <a:tr h="1736513">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Consignes</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a:latin typeface="Comic Sans MS"/>
                          <a:ea typeface="Comic Sans MS"/>
                          <a:cs typeface="Comic Sans MS"/>
                          <a:sym typeface="Comic Sans MS"/>
                        </a:rPr>
                        <a:t>- Je </a:t>
                      </a:r>
                      <a:r>
                        <a:rPr sz="1400" dirty="0" err="1">
                          <a:latin typeface="Comic Sans MS"/>
                          <a:ea typeface="Comic Sans MS"/>
                          <a:cs typeface="Comic Sans MS"/>
                          <a:sym typeface="Comic Sans MS"/>
                        </a:rPr>
                        <a:t>profite</a:t>
                      </a:r>
                      <a:r>
                        <a:rPr sz="1400" dirty="0">
                          <a:latin typeface="Comic Sans MS"/>
                          <a:ea typeface="Comic Sans MS"/>
                          <a:cs typeface="Comic Sans MS"/>
                          <a:sym typeface="Comic Sans MS"/>
                        </a:rPr>
                        <a:t> de la premier </a:t>
                      </a:r>
                      <a:r>
                        <a:rPr sz="1400" dirty="0" err="1">
                          <a:latin typeface="Comic Sans MS"/>
                          <a:ea typeface="Comic Sans MS"/>
                          <a:cs typeface="Comic Sans MS"/>
                          <a:sym typeface="Comic Sans MS"/>
                        </a:rPr>
                        <a:t>série</a:t>
                      </a:r>
                      <a:r>
                        <a:rPr sz="1400" dirty="0">
                          <a:latin typeface="Comic Sans MS"/>
                          <a:ea typeface="Comic Sans MS"/>
                          <a:cs typeface="Comic Sans MS"/>
                          <a:sym typeface="Comic Sans MS"/>
                        </a:rPr>
                        <a:t> (2x250m) pour me </a:t>
                      </a:r>
                      <a:r>
                        <a:rPr sz="1400" dirty="0" err="1">
                          <a:latin typeface="Comic Sans MS"/>
                          <a:ea typeface="Comic Sans MS"/>
                          <a:cs typeface="Comic Sans MS"/>
                          <a:sym typeface="Comic Sans MS"/>
                        </a:rPr>
                        <a:t>régler</a:t>
                      </a:r>
                      <a:r>
                        <a:rPr sz="1400" dirty="0">
                          <a:latin typeface="Comic Sans MS"/>
                          <a:ea typeface="Comic Sans MS"/>
                          <a:cs typeface="Comic Sans MS"/>
                          <a:sym typeface="Comic Sans MS"/>
                        </a:rPr>
                        <a:t> à </a:t>
                      </a:r>
                      <a:r>
                        <a:rPr sz="1400" dirty="0" err="1">
                          <a:latin typeface="Comic Sans MS"/>
                          <a:ea typeface="Comic Sans MS"/>
                          <a:cs typeface="Comic Sans MS"/>
                          <a:sym typeface="Comic Sans MS"/>
                        </a:rPr>
                        <a:t>mon</a:t>
                      </a:r>
                      <a:r>
                        <a:rPr sz="1400" dirty="0">
                          <a:latin typeface="Comic Sans MS"/>
                          <a:ea typeface="Comic Sans MS"/>
                          <a:cs typeface="Comic Sans MS"/>
                          <a:sym typeface="Comic Sans MS"/>
                        </a:rPr>
                        <a:t> allure </a:t>
                      </a:r>
                      <a:r>
                        <a:rPr sz="1400" dirty="0" err="1">
                          <a:latin typeface="Comic Sans MS"/>
                          <a:ea typeface="Comic Sans MS"/>
                          <a:cs typeface="Comic Sans MS"/>
                          <a:sym typeface="Comic Sans MS"/>
                        </a:rPr>
                        <a:t>spécifique</a:t>
                      </a:r>
                      <a:r>
                        <a:rPr sz="1400" dirty="0">
                          <a:latin typeface="Comic Sans MS"/>
                          <a:ea typeface="Comic Sans MS"/>
                          <a:cs typeface="Comic Sans MS"/>
                          <a:sym typeface="Comic Sans MS"/>
                        </a:rPr>
                        <a:t> et </a:t>
                      </a:r>
                      <a:r>
                        <a:rPr sz="1400" dirty="0" err="1">
                          <a:latin typeface="Comic Sans MS"/>
                          <a:ea typeface="Comic Sans MS"/>
                          <a:cs typeface="Comic Sans MS"/>
                          <a:sym typeface="Comic Sans MS"/>
                        </a:rPr>
                        <a:t>éventuellement</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l’ajuster</a:t>
                      </a:r>
                      <a:r>
                        <a:rPr sz="1400" dirty="0">
                          <a:latin typeface="Comic Sans MS"/>
                          <a:ea typeface="Comic Sans MS"/>
                          <a:cs typeface="Comic Sans MS"/>
                          <a:sym typeface="Comic Sans MS"/>
                        </a:rPr>
                        <a:t> en </a:t>
                      </a:r>
                      <a:r>
                        <a:rPr sz="1400" dirty="0" err="1">
                          <a:latin typeface="Comic Sans MS"/>
                          <a:ea typeface="Comic Sans MS"/>
                          <a:cs typeface="Comic Sans MS"/>
                          <a:sym typeface="Comic Sans MS"/>
                        </a:rPr>
                        <a:t>fonction</a:t>
                      </a:r>
                      <a:r>
                        <a:rPr sz="1400" dirty="0">
                          <a:latin typeface="Comic Sans MS"/>
                          <a:ea typeface="Comic Sans MS"/>
                          <a:cs typeface="Comic Sans MS"/>
                          <a:sym typeface="Comic Sans MS"/>
                        </a:rPr>
                        <a:t> de </a:t>
                      </a:r>
                      <a:r>
                        <a:rPr sz="1400" dirty="0" err="1">
                          <a:latin typeface="Comic Sans MS"/>
                          <a:ea typeface="Comic Sans MS"/>
                          <a:cs typeface="Comic Sans MS"/>
                          <a:sym typeface="Comic Sans MS"/>
                        </a:rPr>
                        <a:t>mon</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état</a:t>
                      </a:r>
                      <a:r>
                        <a:rPr sz="1400" dirty="0">
                          <a:latin typeface="Comic Sans MS"/>
                          <a:ea typeface="Comic Sans MS"/>
                          <a:cs typeface="Comic Sans MS"/>
                          <a:sym typeface="Comic Sans MS"/>
                        </a:rPr>
                        <a:t> de </a:t>
                      </a:r>
                      <a:r>
                        <a:rPr sz="1400" dirty="0" err="1">
                          <a:latin typeface="Comic Sans MS"/>
                          <a:ea typeface="Comic Sans MS"/>
                          <a:cs typeface="Comic Sans MS"/>
                          <a:sym typeface="Comic Sans MS"/>
                        </a:rPr>
                        <a:t>forme</a:t>
                      </a:r>
                      <a:r>
                        <a:rPr sz="1400" dirty="0">
                          <a:latin typeface="Comic Sans MS"/>
                          <a:ea typeface="Comic Sans MS"/>
                          <a:cs typeface="Comic Sans MS"/>
                          <a:sym typeface="Comic Sans MS"/>
                        </a:rPr>
                        <a:t> et de la </a:t>
                      </a:r>
                      <a:r>
                        <a:rPr sz="1400" dirty="0" err="1">
                          <a:latin typeface="Comic Sans MS"/>
                          <a:ea typeface="Comic Sans MS"/>
                          <a:cs typeface="Comic Sans MS"/>
                          <a:sym typeface="Comic Sans MS"/>
                        </a:rPr>
                        <a:t>météo</a:t>
                      </a:r>
                      <a:r>
                        <a:rPr sz="1400" dirty="0">
                          <a:latin typeface="Comic Sans MS"/>
                          <a:ea typeface="Comic Sans MS"/>
                          <a:cs typeface="Comic Sans MS"/>
                          <a:sym typeface="Comic Sans MS"/>
                        </a:rPr>
                        <a:t>.</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a:latin typeface="Comic Sans MS"/>
                          <a:ea typeface="Comic Sans MS"/>
                          <a:cs typeface="Comic Sans MS"/>
                          <a:sym typeface="Comic Sans MS"/>
                        </a:rPr>
                        <a:t>- Je </a:t>
                      </a:r>
                      <a:r>
                        <a:rPr sz="1400" dirty="0" err="1">
                          <a:latin typeface="Comic Sans MS"/>
                          <a:ea typeface="Comic Sans MS"/>
                          <a:cs typeface="Comic Sans MS"/>
                          <a:sym typeface="Comic Sans MS"/>
                        </a:rPr>
                        <a:t>donne</a:t>
                      </a:r>
                      <a:r>
                        <a:rPr sz="1400" dirty="0">
                          <a:latin typeface="Comic Sans MS"/>
                          <a:ea typeface="Comic Sans MS"/>
                          <a:cs typeface="Comic Sans MS"/>
                          <a:sym typeface="Comic Sans MS"/>
                        </a:rPr>
                        <a:t> un </a:t>
                      </a:r>
                      <a:r>
                        <a:rPr sz="1400" dirty="0" err="1">
                          <a:latin typeface="Comic Sans MS"/>
                          <a:ea typeface="Comic Sans MS"/>
                          <a:cs typeface="Comic Sans MS"/>
                          <a:sym typeface="Comic Sans MS"/>
                        </a:rPr>
                        <a:t>projet</a:t>
                      </a:r>
                      <a:r>
                        <a:rPr sz="1400" dirty="0">
                          <a:latin typeface="Comic Sans MS"/>
                          <a:ea typeface="Comic Sans MS"/>
                          <a:cs typeface="Comic Sans MS"/>
                          <a:sym typeface="Comic Sans MS"/>
                        </a:rPr>
                        <a:t> de temps pour le premier 500m</a:t>
                      </a:r>
                    </a:p>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a:latin typeface="Comic Sans MS"/>
                          <a:ea typeface="Comic Sans MS"/>
                          <a:cs typeface="Comic Sans MS"/>
                          <a:sym typeface="Comic Sans MS"/>
                        </a:rPr>
                        <a:t>- Je </a:t>
                      </a:r>
                      <a:r>
                        <a:rPr sz="1400" dirty="0" err="1">
                          <a:latin typeface="Comic Sans MS"/>
                          <a:ea typeface="Comic Sans MS"/>
                          <a:cs typeface="Comic Sans MS"/>
                          <a:sym typeface="Comic Sans MS"/>
                        </a:rPr>
                        <a:t>cours</a:t>
                      </a:r>
                      <a:r>
                        <a:rPr sz="1400" dirty="0">
                          <a:latin typeface="Comic Sans MS"/>
                          <a:ea typeface="Comic Sans MS"/>
                          <a:cs typeface="Comic Sans MS"/>
                          <a:sym typeface="Comic Sans MS"/>
                        </a:rPr>
                        <a:t> le premier 500m</a:t>
                      </a:r>
                    </a:p>
                    <a:p>
                      <a:pPr marL="120315" lvl="0" indent="-120315" algn="l">
                        <a:lnSpc>
                          <a:spcPct val="87000"/>
                        </a:lnSpc>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a:latin typeface="Comic Sans MS"/>
                          <a:ea typeface="Comic Sans MS"/>
                          <a:cs typeface="Comic Sans MS"/>
                          <a:sym typeface="Comic Sans MS"/>
                        </a:rPr>
                        <a:t>A la fin de la </a:t>
                      </a:r>
                      <a:r>
                        <a:rPr sz="1400" dirty="0" err="1">
                          <a:latin typeface="Comic Sans MS"/>
                          <a:ea typeface="Comic Sans MS"/>
                          <a:cs typeface="Comic Sans MS"/>
                          <a:sym typeface="Comic Sans MS"/>
                        </a:rPr>
                        <a:t>récupération</a:t>
                      </a:r>
                      <a:r>
                        <a:rPr sz="1400" dirty="0">
                          <a:latin typeface="Comic Sans MS"/>
                          <a:ea typeface="Comic Sans MS"/>
                          <a:cs typeface="Comic Sans MS"/>
                          <a:sym typeface="Comic Sans MS"/>
                        </a:rPr>
                        <a:t> de </a:t>
                      </a:r>
                      <a:r>
                        <a:rPr sz="1400" dirty="0" err="1">
                          <a:latin typeface="Comic Sans MS"/>
                          <a:ea typeface="Comic Sans MS"/>
                          <a:cs typeface="Comic Sans MS"/>
                          <a:sym typeface="Comic Sans MS"/>
                        </a:rPr>
                        <a:t>donne</a:t>
                      </a:r>
                      <a:r>
                        <a:rPr sz="1400" dirty="0">
                          <a:latin typeface="Comic Sans MS"/>
                          <a:ea typeface="Comic Sans MS"/>
                          <a:cs typeface="Comic Sans MS"/>
                          <a:sym typeface="Comic Sans MS"/>
                        </a:rPr>
                        <a:t> un </a:t>
                      </a:r>
                      <a:r>
                        <a:rPr sz="1400" dirty="0" err="1">
                          <a:latin typeface="Comic Sans MS"/>
                          <a:ea typeface="Comic Sans MS"/>
                          <a:cs typeface="Comic Sans MS"/>
                          <a:sym typeface="Comic Sans MS"/>
                        </a:rPr>
                        <a:t>projet</a:t>
                      </a:r>
                      <a:r>
                        <a:rPr sz="1400" dirty="0">
                          <a:latin typeface="Comic Sans MS"/>
                          <a:ea typeface="Comic Sans MS"/>
                          <a:cs typeface="Comic Sans MS"/>
                          <a:sym typeface="Comic Sans MS"/>
                        </a:rPr>
                        <a:t> de temps pour le </a:t>
                      </a:r>
                      <a:r>
                        <a:rPr sz="1400" dirty="0" err="1">
                          <a:latin typeface="Comic Sans MS"/>
                          <a:ea typeface="Comic Sans MS"/>
                          <a:cs typeface="Comic Sans MS"/>
                          <a:sym typeface="Comic Sans MS"/>
                        </a:rPr>
                        <a:t>deuxième</a:t>
                      </a:r>
                      <a:r>
                        <a:rPr sz="1400" dirty="0">
                          <a:latin typeface="Comic Sans MS"/>
                          <a:ea typeface="Comic Sans MS"/>
                          <a:cs typeface="Comic Sans MS"/>
                          <a:sym typeface="Comic Sans MS"/>
                        </a:rPr>
                        <a:t> 500m en </a:t>
                      </a:r>
                      <a:r>
                        <a:rPr sz="1400" dirty="0" err="1">
                          <a:latin typeface="Comic Sans MS"/>
                          <a:ea typeface="Comic Sans MS"/>
                          <a:cs typeface="Comic Sans MS"/>
                          <a:sym typeface="Comic Sans MS"/>
                        </a:rPr>
                        <a:t>prenant</a:t>
                      </a:r>
                      <a:r>
                        <a:rPr sz="1400" dirty="0">
                          <a:latin typeface="Comic Sans MS"/>
                          <a:ea typeface="Comic Sans MS"/>
                          <a:cs typeface="Comic Sans MS"/>
                          <a:sym typeface="Comic Sans MS"/>
                        </a:rPr>
                        <a:t> en </a:t>
                      </a:r>
                      <a:r>
                        <a:rPr sz="1400" dirty="0" err="1">
                          <a:latin typeface="Comic Sans MS"/>
                          <a:ea typeface="Comic Sans MS"/>
                          <a:cs typeface="Comic Sans MS"/>
                          <a:sym typeface="Comic Sans MS"/>
                        </a:rPr>
                        <a:t>compte</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mes</a:t>
                      </a:r>
                      <a:r>
                        <a:rPr sz="1400" dirty="0">
                          <a:latin typeface="Comic Sans MS"/>
                          <a:ea typeface="Comic Sans MS"/>
                          <a:cs typeface="Comic Sans MS"/>
                          <a:sym typeface="Comic Sans MS"/>
                        </a:rPr>
                        <a:t> sensations </a:t>
                      </a:r>
                      <a:r>
                        <a:rPr sz="1400" dirty="0" err="1">
                          <a:latin typeface="Comic Sans MS"/>
                          <a:ea typeface="Comic Sans MS"/>
                          <a:cs typeface="Comic Sans MS"/>
                          <a:sym typeface="Comic Sans MS"/>
                        </a:rPr>
                        <a:t>lors</a:t>
                      </a:r>
                      <a:r>
                        <a:rPr sz="1400" dirty="0">
                          <a:latin typeface="Comic Sans MS"/>
                          <a:ea typeface="Comic Sans MS"/>
                          <a:cs typeface="Comic Sans MS"/>
                          <a:sym typeface="Comic Sans MS"/>
                        </a:rPr>
                        <a:t> du premier 500m et </a:t>
                      </a:r>
                      <a:r>
                        <a:rPr sz="1400" dirty="0" err="1">
                          <a:latin typeface="Comic Sans MS"/>
                          <a:ea typeface="Comic Sans MS"/>
                          <a:cs typeface="Comic Sans MS"/>
                          <a:sym typeface="Comic Sans MS"/>
                        </a:rPr>
                        <a:t>mes</a:t>
                      </a:r>
                      <a:r>
                        <a:rPr sz="1400" dirty="0">
                          <a:latin typeface="Comic Sans MS"/>
                          <a:ea typeface="Comic Sans MS"/>
                          <a:cs typeface="Comic Sans MS"/>
                          <a:sym typeface="Comic Sans MS"/>
                        </a:rPr>
                        <a:t> sensations </a:t>
                      </a:r>
                      <a:r>
                        <a:rPr sz="1400" dirty="0" err="1">
                          <a:latin typeface="Comic Sans MS"/>
                          <a:ea typeface="Comic Sans MS"/>
                          <a:cs typeface="Comic Sans MS"/>
                          <a:sym typeface="Comic Sans MS"/>
                        </a:rPr>
                        <a:t>avant</a:t>
                      </a:r>
                      <a:r>
                        <a:rPr sz="1400" dirty="0">
                          <a:latin typeface="Comic Sans MS"/>
                          <a:ea typeface="Comic Sans MS"/>
                          <a:cs typeface="Comic Sans MS"/>
                          <a:sym typeface="Comic Sans MS"/>
                        </a:rPr>
                        <a:t> le </a:t>
                      </a:r>
                      <a:r>
                        <a:rPr sz="1400" dirty="0" err="1">
                          <a:latin typeface="Comic Sans MS"/>
                          <a:ea typeface="Comic Sans MS"/>
                          <a:cs typeface="Comic Sans MS"/>
                          <a:sym typeface="Comic Sans MS"/>
                        </a:rPr>
                        <a:t>départ</a:t>
                      </a:r>
                      <a:r>
                        <a:rPr sz="1400" dirty="0">
                          <a:latin typeface="Comic Sans MS"/>
                          <a:ea typeface="Comic Sans MS"/>
                          <a:cs typeface="Comic Sans MS"/>
                          <a:sym typeface="Comic Sans MS"/>
                        </a:rPr>
                        <a:t> du </a:t>
                      </a:r>
                      <a:r>
                        <a:rPr sz="1400" dirty="0" err="1">
                          <a:latin typeface="Comic Sans MS"/>
                          <a:ea typeface="Comic Sans MS"/>
                          <a:cs typeface="Comic Sans MS"/>
                          <a:sym typeface="Comic Sans MS"/>
                        </a:rPr>
                        <a:t>deuxième</a:t>
                      </a:r>
                      <a:r>
                        <a:rPr sz="1400" dirty="0">
                          <a:latin typeface="Comic Sans MS"/>
                          <a:ea typeface="Comic Sans MS"/>
                          <a:cs typeface="Comic Sans MS"/>
                          <a:sym typeface="Comic Sans MS"/>
                        </a:rPr>
                        <a:t> 500m</a:t>
                      </a:r>
                    </a:p>
                    <a:p>
                      <a:pPr marL="120315" lvl="0" indent="-120315" algn="l">
                        <a:lnSpc>
                          <a:spcPct val="87000"/>
                        </a:lnSpc>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a:latin typeface="Comic Sans MS"/>
                          <a:ea typeface="Comic Sans MS"/>
                          <a:cs typeface="Comic Sans MS"/>
                          <a:sym typeface="Comic Sans MS"/>
                        </a:rPr>
                        <a:t>Je </a:t>
                      </a:r>
                      <a:r>
                        <a:rPr sz="1400" dirty="0" err="1">
                          <a:latin typeface="Comic Sans MS"/>
                          <a:ea typeface="Comic Sans MS"/>
                          <a:cs typeface="Comic Sans MS"/>
                          <a:sym typeface="Comic Sans MS"/>
                        </a:rPr>
                        <a:t>cours</a:t>
                      </a:r>
                      <a:r>
                        <a:rPr sz="1400" dirty="0">
                          <a:latin typeface="Comic Sans MS"/>
                          <a:ea typeface="Comic Sans MS"/>
                          <a:cs typeface="Comic Sans MS"/>
                          <a:sym typeface="Comic Sans MS"/>
                        </a:rPr>
                        <a:t> le </a:t>
                      </a:r>
                      <a:r>
                        <a:rPr sz="1400" dirty="0" err="1">
                          <a:latin typeface="Comic Sans MS"/>
                          <a:ea typeface="Comic Sans MS"/>
                          <a:cs typeface="Comic Sans MS"/>
                          <a:sym typeface="Comic Sans MS"/>
                        </a:rPr>
                        <a:t>deuxième</a:t>
                      </a:r>
                      <a:r>
                        <a:rPr sz="1400" dirty="0">
                          <a:latin typeface="Comic Sans MS"/>
                          <a:ea typeface="Comic Sans MS"/>
                          <a:cs typeface="Comic Sans MS"/>
                          <a:sym typeface="Comic Sans MS"/>
                        </a:rPr>
                        <a:t> 500m et je </a:t>
                      </a:r>
                      <a:r>
                        <a:rPr sz="1400" dirty="0" err="1">
                          <a:latin typeface="Comic Sans MS"/>
                          <a:ea typeface="Comic Sans MS"/>
                          <a:cs typeface="Comic Sans MS"/>
                          <a:sym typeface="Comic Sans MS"/>
                        </a:rPr>
                        <a:t>fais</a:t>
                      </a:r>
                      <a:r>
                        <a:rPr sz="1400" dirty="0">
                          <a:latin typeface="Comic Sans MS"/>
                          <a:ea typeface="Comic Sans MS"/>
                          <a:cs typeface="Comic Sans MS"/>
                          <a:sym typeface="Comic Sans MS"/>
                        </a:rPr>
                        <a:t> un </a:t>
                      </a:r>
                      <a:r>
                        <a:rPr sz="1400" dirty="0" err="1">
                          <a:latin typeface="Comic Sans MS"/>
                          <a:ea typeface="Comic Sans MS"/>
                          <a:cs typeface="Comic Sans MS"/>
                          <a:sym typeface="Comic Sans MS"/>
                        </a:rPr>
                        <a:t>bilan</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sur</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mes</a:t>
                      </a:r>
                      <a:r>
                        <a:rPr sz="1400" dirty="0">
                          <a:latin typeface="Comic Sans MS"/>
                          <a:ea typeface="Comic Sans MS"/>
                          <a:cs typeface="Comic Sans MS"/>
                          <a:sym typeface="Comic Sans MS"/>
                        </a:rPr>
                        <a:t> sensation en fin de séance</a:t>
                      </a:r>
                    </a:p>
                  </a:txBody>
                  <a:tcPr marL="42486" marR="42486" marT="42486" marB="42486" horzOverflow="overflow">
                    <a:lnL w="12700">
                      <a:miter lim="400000"/>
                    </a:lnL>
                    <a:lnR w="12700">
                      <a:miter lim="400000"/>
                    </a:lnR>
                    <a:lnT w="12700">
                      <a:miter lim="400000"/>
                    </a:lnT>
                    <a:lnB w="12700">
                      <a:miter lim="400000"/>
                    </a:lnB>
                    <a:solidFill>
                      <a:srgbClr val="FFFFFF"/>
                    </a:solidFill>
                  </a:tcPr>
                </a:tc>
              </a:tr>
              <a:tr h="463718">
                <a:tc>
                  <a:txBody>
                    <a:bodyPr/>
                    <a:lstStyle/>
                    <a:p>
                      <a:pPr lvl="0" algn="ctr">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600">
                          <a:effectLst>
                            <a:outerShdw blurRad="12700" dist="25400" dir="2700000" rotWithShape="0">
                              <a:srgbClr val="DDDDDD"/>
                            </a:outerShdw>
                          </a:effectLst>
                          <a:latin typeface="Comic Sans MS"/>
                          <a:ea typeface="Comic Sans MS"/>
                          <a:cs typeface="Comic Sans MS"/>
                          <a:sym typeface="Comic Sans MS"/>
                        </a:rPr>
                        <a:t>Intérêts</a:t>
                      </a:r>
                    </a:p>
                  </a:txBody>
                  <a:tcPr marL="42486" marR="42486" marT="42486" marB="42486" horzOverflow="overflow">
                    <a:lnL w="12700">
                      <a:miter lim="400000"/>
                    </a:lnL>
                    <a:lnR w="12700">
                      <a:miter lim="400000"/>
                    </a:lnR>
                    <a:lnT w="12700">
                      <a:miter lim="400000"/>
                    </a:lnT>
                    <a:lnB w="12700">
                      <a:miter lim="400000"/>
                    </a:lnB>
                    <a:solidFill>
                      <a:srgbClr val="FFFFFF"/>
                    </a:solidFill>
                  </a:tcPr>
                </a:tc>
                <a:tc>
                  <a:txBody>
                    <a:bodyPr/>
                    <a:lstStyle/>
                    <a:p>
                      <a:pPr lvl="0" algn="l">
                        <a:lnSpc>
                          <a:spcPct val="87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b="0" i="0"/>
                      </a:pPr>
                      <a:r>
                        <a:rPr sz="1400" dirty="0" err="1">
                          <a:latin typeface="Comic Sans MS"/>
                          <a:ea typeface="Comic Sans MS"/>
                          <a:cs typeface="Comic Sans MS"/>
                          <a:sym typeface="Comic Sans MS"/>
                        </a:rPr>
                        <a:t>Préparer</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l’évaluation</a:t>
                      </a:r>
                      <a:r>
                        <a:rPr sz="1400" dirty="0">
                          <a:latin typeface="Comic Sans MS"/>
                          <a:ea typeface="Comic Sans MS"/>
                          <a:cs typeface="Comic Sans MS"/>
                          <a:sym typeface="Comic Sans MS"/>
                        </a:rPr>
                        <a:t> du point de </a:t>
                      </a:r>
                      <a:r>
                        <a:rPr sz="1400" dirty="0" err="1">
                          <a:latin typeface="Comic Sans MS"/>
                          <a:ea typeface="Comic Sans MS"/>
                          <a:cs typeface="Comic Sans MS"/>
                          <a:sym typeface="Comic Sans MS"/>
                        </a:rPr>
                        <a:t>vue</a:t>
                      </a:r>
                      <a:r>
                        <a:rPr sz="1400" dirty="0">
                          <a:latin typeface="Comic Sans MS"/>
                          <a:ea typeface="Comic Sans MS"/>
                          <a:cs typeface="Comic Sans MS"/>
                          <a:sym typeface="Comic Sans MS"/>
                        </a:rPr>
                        <a:t> de </a:t>
                      </a:r>
                      <a:r>
                        <a:rPr sz="1400" dirty="0" err="1">
                          <a:latin typeface="Comic Sans MS"/>
                          <a:ea typeface="Comic Sans MS"/>
                          <a:cs typeface="Comic Sans MS"/>
                          <a:sym typeface="Comic Sans MS"/>
                        </a:rPr>
                        <a:t>l’effort</a:t>
                      </a:r>
                      <a:r>
                        <a:rPr sz="1400" dirty="0">
                          <a:latin typeface="Comic Sans MS"/>
                          <a:ea typeface="Comic Sans MS"/>
                          <a:cs typeface="Comic Sans MS"/>
                          <a:sym typeface="Comic Sans MS"/>
                        </a:rPr>
                        <a:t> ET des </a:t>
                      </a:r>
                      <a:r>
                        <a:rPr sz="1400" dirty="0" err="1">
                          <a:latin typeface="Comic Sans MS"/>
                          <a:ea typeface="Comic Sans MS"/>
                          <a:cs typeface="Comic Sans MS"/>
                          <a:sym typeface="Comic Sans MS"/>
                        </a:rPr>
                        <a:t>choix</a:t>
                      </a:r>
                      <a:r>
                        <a:rPr sz="1400" dirty="0">
                          <a:latin typeface="Comic Sans MS"/>
                          <a:ea typeface="Comic Sans MS"/>
                          <a:cs typeface="Comic Sans MS"/>
                          <a:sym typeface="Comic Sans MS"/>
                        </a:rPr>
                        <a:t> des </a:t>
                      </a:r>
                      <a:r>
                        <a:rPr sz="1400" dirty="0" err="1">
                          <a:latin typeface="Comic Sans MS"/>
                          <a:ea typeface="Comic Sans MS"/>
                          <a:cs typeface="Comic Sans MS"/>
                          <a:sym typeface="Comic Sans MS"/>
                        </a:rPr>
                        <a:t>projets</a:t>
                      </a:r>
                      <a:r>
                        <a:rPr sz="1400" dirty="0">
                          <a:latin typeface="Comic Sans MS"/>
                          <a:ea typeface="Comic Sans MS"/>
                          <a:cs typeface="Comic Sans MS"/>
                          <a:sym typeface="Comic Sans MS"/>
                        </a:rPr>
                        <a:t> de temps</a:t>
                      </a:r>
                    </a:p>
                  </a:txBody>
                  <a:tcPr marL="42486" marR="42486" marT="42486" marB="42486" horzOverflow="overflow">
                    <a:lnL w="12700">
                      <a:miter lim="400000"/>
                    </a:lnL>
                    <a:lnR w="12700">
                      <a:miter lim="400000"/>
                    </a:lnR>
                    <a:lnT w="12700">
                      <a:miter lim="400000"/>
                    </a:lnT>
                    <a:lnB w="12700">
                      <a:miter lim="400000"/>
                    </a:lnB>
                    <a:solidFill>
                      <a:srgbClr val="FFFFFF"/>
                    </a:solidFill>
                  </a:tcPr>
                </a:tc>
              </a:tr>
            </a:tbl>
          </a:graphicData>
        </a:graphic>
      </p:graphicFrame>
      <p:sp>
        <p:nvSpPr>
          <p:cNvPr id="4" name="Bouton d'action : Accueil 3">
            <a:hlinkClick r:id="rId2"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Shape 367"/>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rgbClr val="FFFFFF"/>
                </a:solidFill>
              </a:rPr>
              <a:t>COURSE DE DEMI FOND NIVEAU </a:t>
            </a:r>
            <a:r>
              <a:rPr dirty="0" smtClean="0">
                <a:solidFill>
                  <a:srgbClr val="FFFFFF"/>
                </a:solidFill>
              </a:rPr>
              <a:t>4</a:t>
            </a:r>
            <a:endParaRPr lang="fr-FR" dirty="0" smtClean="0">
              <a:solidFill>
                <a:srgbClr val="FFFFFF"/>
              </a:solidFill>
            </a:endParaRPr>
          </a:p>
          <a:p>
            <a:pPr lvl="0">
              <a:defRPr>
                <a:solidFill>
                  <a:srgbClr val="000000"/>
                </a:solidFill>
              </a:defRPr>
            </a:pPr>
            <a:r>
              <a:rPr lang="fr-FR" dirty="0" smtClean="0">
                <a:solidFill>
                  <a:schemeClr val="bg1"/>
                </a:solidFill>
              </a:rPr>
              <a:t>Evaluer</a:t>
            </a:r>
            <a:endParaRPr dirty="0">
              <a:solidFill>
                <a:schemeClr val="bg1"/>
              </a:solidFill>
            </a:endParaRPr>
          </a:p>
        </p:txBody>
      </p:sp>
      <p:pic>
        <p:nvPicPr>
          <p:cNvPr id="368" name="DF BACGT.tiff"/>
          <p:cNvPicPr/>
          <p:nvPr/>
        </p:nvPicPr>
        <p:blipFill>
          <a:blip r:embed="rId2">
            <a:extLst/>
          </a:blip>
          <a:stretch>
            <a:fillRect/>
          </a:stretch>
        </p:blipFill>
        <p:spPr>
          <a:xfrm>
            <a:off x="514601" y="1816297"/>
            <a:ext cx="8114798" cy="4362962"/>
          </a:xfrm>
          <a:prstGeom prst="rect">
            <a:avLst/>
          </a:prstGeom>
          <a:ln w="12700">
            <a:miter lim="400000"/>
          </a:ln>
        </p:spPr>
      </p:pic>
      <p:sp>
        <p:nvSpPr>
          <p:cNvPr id="4" name="Bouton d'action : Accueil 3">
            <a:hlinkClick r:id="rId3"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313" name="ZoneTexte 2"/>
          <p:cNvSpPr txBox="1">
            <a:spLocks noChangeArrowheads="1"/>
          </p:cNvSpPr>
          <p:nvPr/>
        </p:nvSpPr>
        <p:spPr bwMode="auto">
          <a:xfrm>
            <a:off x="179388" y="1052513"/>
            <a:ext cx="8785225"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defTabSz="914400" rtl="0" eaLnBrk="1" fontAlgn="base" hangingPunct="1">
              <a:spcBef>
                <a:spcPct val="0"/>
              </a:spcBef>
              <a:spcAft>
                <a:spcPct val="0"/>
              </a:spcAft>
            </a:pPr>
            <a:r>
              <a:rPr lang="fr-FR" sz="1800" kern="1200" dirty="0">
                <a:solidFill>
                  <a:srgbClr val="000000"/>
                </a:solidFill>
                <a:latin typeface="Comic Sans MS" charset="0"/>
                <a:cs typeface="Comic Sans MS" charset="0"/>
              </a:rPr>
              <a:t>Programmes EPS, Compétences attendues dans les</a:t>
            </a:r>
          </a:p>
          <a:p>
            <a:pPr algn="l" defTabSz="914400" rtl="0" eaLnBrk="1" fontAlgn="base" hangingPunct="1">
              <a:spcBef>
                <a:spcPct val="0"/>
              </a:spcBef>
              <a:spcAft>
                <a:spcPct val="0"/>
              </a:spcAft>
            </a:pPr>
            <a:r>
              <a:rPr lang="fr-FR" sz="1800" kern="1200" dirty="0">
                <a:solidFill>
                  <a:srgbClr val="000000"/>
                </a:solidFill>
                <a:latin typeface="Comic Sans MS" charset="0"/>
                <a:cs typeface="Comic Sans MS" charset="0"/>
              </a:rPr>
              <a:t>APSA et socle commun de connaissances et de</a:t>
            </a:r>
          </a:p>
          <a:p>
            <a:pPr algn="l" defTabSz="914400" rtl="0" eaLnBrk="1" fontAlgn="base" hangingPunct="1">
              <a:spcBef>
                <a:spcPct val="0"/>
              </a:spcBef>
              <a:spcAft>
                <a:spcPct val="0"/>
              </a:spcAft>
            </a:pPr>
            <a:r>
              <a:rPr lang="fr-FR" sz="1800" kern="1200" dirty="0">
                <a:solidFill>
                  <a:srgbClr val="000000"/>
                </a:solidFill>
                <a:latin typeface="Comic Sans MS" charset="0"/>
                <a:cs typeface="Comic Sans MS" charset="0"/>
              </a:rPr>
              <a:t>Compétences</a:t>
            </a:r>
          </a:p>
          <a:p>
            <a:pPr algn="l"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ct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ct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ctr" defTabSz="914400" rtl="0" eaLnBrk="1" fontAlgn="base" hangingPunct="1">
              <a:spcBef>
                <a:spcPct val="0"/>
              </a:spcBef>
              <a:spcAft>
                <a:spcPct val="0"/>
              </a:spcAft>
            </a:pPr>
            <a:r>
              <a:rPr lang="fr-FR" sz="4000" kern="1200" dirty="0">
                <a:solidFill>
                  <a:srgbClr val="000000"/>
                </a:solidFill>
                <a:latin typeface="Comic Sans MS" charset="0"/>
                <a:cs typeface="Comic Sans MS" charset="0"/>
              </a:rPr>
              <a:t>Activité </a:t>
            </a:r>
            <a:r>
              <a:rPr lang="fr-FR" sz="4000" kern="1200" dirty="0" smtClean="0">
                <a:solidFill>
                  <a:srgbClr val="000000"/>
                </a:solidFill>
                <a:latin typeface="Comic Sans MS" charset="0"/>
                <a:cs typeface="Comic Sans MS" charset="0"/>
              </a:rPr>
              <a:t>demi-fond</a:t>
            </a:r>
            <a:endParaRPr lang="fr-FR" sz="40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endParaRPr lang="fr-FR" sz="1800" kern="1200" dirty="0">
              <a:solidFill>
                <a:srgbClr val="000000"/>
              </a:solidFill>
              <a:latin typeface="Comic Sans MS" charset="0"/>
              <a:cs typeface="Comic Sans MS" charset="0"/>
            </a:endParaRPr>
          </a:p>
          <a:p>
            <a:pPr algn="r" defTabSz="914400" rtl="0" eaLnBrk="1" fontAlgn="base" hangingPunct="1">
              <a:spcBef>
                <a:spcPct val="0"/>
              </a:spcBef>
              <a:spcAft>
                <a:spcPct val="0"/>
              </a:spcAft>
            </a:pPr>
            <a:r>
              <a:rPr lang="fr-FR" sz="1200" kern="1200" dirty="0">
                <a:solidFill>
                  <a:srgbClr val="000000"/>
                </a:solidFill>
                <a:latin typeface="Comic Sans MS" charset="0"/>
                <a:cs typeface="Comic Sans MS" charset="0"/>
              </a:rPr>
              <a:t>                                                                                                           Auteurs : </a:t>
            </a:r>
            <a:r>
              <a:rPr lang="fr-FR" sz="1200" kern="1200" dirty="0" smtClean="0">
                <a:solidFill>
                  <a:srgbClr val="000000"/>
                </a:solidFill>
                <a:latin typeface="Comic Sans MS" charset="0"/>
                <a:cs typeface="Comic Sans MS" charset="0"/>
              </a:rPr>
              <a:t>Aurélie </a:t>
            </a:r>
            <a:r>
              <a:rPr lang="fr-FR" sz="1200" kern="1200" dirty="0" err="1" smtClean="0">
                <a:solidFill>
                  <a:srgbClr val="000000"/>
                </a:solidFill>
                <a:latin typeface="Comic Sans MS" charset="0"/>
                <a:cs typeface="Comic Sans MS" charset="0"/>
              </a:rPr>
              <a:t>Fenrich</a:t>
            </a:r>
            <a:r>
              <a:rPr lang="fr-FR" sz="1200" kern="1200" dirty="0" smtClean="0">
                <a:solidFill>
                  <a:srgbClr val="000000"/>
                </a:solidFill>
                <a:latin typeface="Comic Sans MS" charset="0"/>
                <a:cs typeface="Comic Sans MS" charset="0"/>
              </a:rPr>
              <a:t>, Valériane </a:t>
            </a:r>
            <a:r>
              <a:rPr lang="fr-FR" sz="1200" kern="1200" dirty="0" err="1" smtClean="0">
                <a:solidFill>
                  <a:srgbClr val="000000"/>
                </a:solidFill>
                <a:latin typeface="Comic Sans MS" charset="0"/>
                <a:cs typeface="Comic Sans MS" charset="0"/>
              </a:rPr>
              <a:t>Germack</a:t>
            </a:r>
            <a:r>
              <a:rPr lang="fr-FR" sz="1200" kern="1200" dirty="0" smtClean="0">
                <a:solidFill>
                  <a:srgbClr val="000000"/>
                </a:solidFill>
                <a:latin typeface="Comic Sans MS" charset="0"/>
                <a:cs typeface="Comic Sans MS" charset="0"/>
              </a:rPr>
              <a:t>, Nicolas </a:t>
            </a:r>
            <a:r>
              <a:rPr lang="fr-FR" sz="1200" kern="1200" dirty="0" err="1" smtClean="0">
                <a:solidFill>
                  <a:srgbClr val="000000"/>
                </a:solidFill>
                <a:latin typeface="Comic Sans MS" charset="0"/>
                <a:cs typeface="Comic Sans MS" charset="0"/>
              </a:rPr>
              <a:t>Hugueny</a:t>
            </a:r>
            <a:r>
              <a:rPr lang="fr-FR" sz="1200" kern="1200" dirty="0" smtClean="0">
                <a:solidFill>
                  <a:srgbClr val="000000"/>
                </a:solidFill>
                <a:latin typeface="Comic Sans MS" charset="0"/>
                <a:cs typeface="Comic Sans MS" charset="0"/>
              </a:rPr>
              <a:t>, Antoine </a:t>
            </a:r>
            <a:r>
              <a:rPr lang="fr-FR" sz="1200" kern="1200" dirty="0" err="1" smtClean="0">
                <a:solidFill>
                  <a:srgbClr val="000000"/>
                </a:solidFill>
                <a:latin typeface="Comic Sans MS" charset="0"/>
                <a:cs typeface="Comic Sans MS" charset="0"/>
              </a:rPr>
              <a:t>Laneyrie</a:t>
            </a:r>
            <a:r>
              <a:rPr lang="fr-FR" sz="1200" kern="1200" dirty="0" smtClean="0">
                <a:solidFill>
                  <a:srgbClr val="000000"/>
                </a:solidFill>
                <a:latin typeface="Comic Sans MS" charset="0"/>
                <a:cs typeface="Comic Sans MS" charset="0"/>
              </a:rPr>
              <a:t>, </a:t>
            </a:r>
            <a:r>
              <a:rPr lang="fr-FR" sz="1200" kern="1200" dirty="0" err="1" smtClean="0">
                <a:solidFill>
                  <a:srgbClr val="000000"/>
                </a:solidFill>
                <a:latin typeface="Comic Sans MS" charset="0"/>
                <a:cs typeface="Comic Sans MS" charset="0"/>
              </a:rPr>
              <a:t>Cedric</a:t>
            </a:r>
            <a:r>
              <a:rPr lang="fr-FR" sz="1200" kern="1200" dirty="0" smtClean="0">
                <a:solidFill>
                  <a:srgbClr val="000000"/>
                </a:solidFill>
                <a:latin typeface="Comic Sans MS" charset="0"/>
                <a:cs typeface="Comic Sans MS" charset="0"/>
              </a:rPr>
              <a:t> Martin, Kristell </a:t>
            </a:r>
            <a:r>
              <a:rPr lang="fr-FR" sz="1200" kern="1200" dirty="0" err="1" smtClean="0">
                <a:solidFill>
                  <a:srgbClr val="000000"/>
                </a:solidFill>
                <a:latin typeface="Comic Sans MS" charset="0"/>
                <a:cs typeface="Comic Sans MS" charset="0"/>
              </a:rPr>
              <a:t>Sanquer</a:t>
            </a:r>
            <a:endParaRPr lang="fr-FR" sz="12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endParaRPr lang="fr-FR" sz="1200" kern="1200" dirty="0">
              <a:solidFill>
                <a:srgbClr val="000000"/>
              </a:solidFill>
              <a:latin typeface="Comic Sans MS" charset="0"/>
              <a:cs typeface="Comic Sans MS" charset="0"/>
            </a:endParaRPr>
          </a:p>
          <a:p>
            <a:pPr algn="l" defTabSz="914400" rtl="0" eaLnBrk="1" fontAlgn="base" hangingPunct="1">
              <a:spcBef>
                <a:spcPct val="0"/>
              </a:spcBef>
              <a:spcAft>
                <a:spcPct val="0"/>
              </a:spcAft>
            </a:pPr>
            <a:r>
              <a:rPr lang="fr-FR" sz="1200" kern="1200" dirty="0">
                <a:solidFill>
                  <a:srgbClr val="000000"/>
                </a:solidFill>
                <a:latin typeface="Comic Sans MS" charset="0"/>
                <a:cs typeface="Comic Sans MS" charset="0"/>
              </a:rPr>
              <a:t>					       </a:t>
            </a:r>
            <a:r>
              <a:rPr lang="fr-FR" sz="1000" kern="1200" dirty="0">
                <a:solidFill>
                  <a:srgbClr val="000000"/>
                </a:solidFill>
                <a:latin typeface="Comic Sans MS" charset="0"/>
                <a:cs typeface="Comic Sans MS" charset="0"/>
              </a:rPr>
              <a:t>Inspection Pédagogique Régionale - Groupe Ressources CP1</a:t>
            </a:r>
          </a:p>
          <a:p>
            <a:pPr algn="l" defTabSz="914400" rtl="0" eaLnBrk="1" fontAlgn="base" hangingPunct="1">
              <a:spcBef>
                <a:spcPct val="0"/>
              </a:spcBef>
              <a:spcAft>
                <a:spcPct val="0"/>
              </a:spcAft>
            </a:pPr>
            <a:endParaRPr lang="fr-FR" sz="1800" kern="1200" dirty="0">
              <a:solidFill>
                <a:srgbClr val="000000"/>
              </a:solidFill>
            </a:endParaRPr>
          </a:p>
        </p:txBody>
      </p:sp>
      <p:sp>
        <p:nvSpPr>
          <p:cNvPr id="13314" name="ZoneTexte 5"/>
          <p:cNvSpPr txBox="1">
            <a:spLocks noChangeArrowheads="1"/>
          </p:cNvSpPr>
          <p:nvPr/>
        </p:nvSpPr>
        <p:spPr bwMode="auto">
          <a:xfrm>
            <a:off x="2267744" y="260648"/>
            <a:ext cx="56886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rtl="0" eaLnBrk="1" fontAlgn="base" hangingPunct="1">
              <a:spcBef>
                <a:spcPct val="0"/>
              </a:spcBef>
              <a:spcAft>
                <a:spcPct val="0"/>
              </a:spcAft>
            </a:pPr>
            <a:r>
              <a:rPr lang="fr-FR" sz="2000" kern="1200" dirty="0" smtClean="0">
                <a:solidFill>
                  <a:srgbClr val="FFFFFF"/>
                </a:solidFill>
                <a:latin typeface="Comic Sans MS" charset="0"/>
              </a:rPr>
              <a:t>COURSE DE DEMI-FOND </a:t>
            </a:r>
            <a:r>
              <a:rPr lang="fr-FR" sz="2000" kern="1200" dirty="0">
                <a:solidFill>
                  <a:srgbClr val="FFFFFF"/>
                </a:solidFill>
                <a:latin typeface="Comic Sans MS" charset="0"/>
              </a:rPr>
              <a:t>NIVEAU 1</a:t>
            </a:r>
          </a:p>
        </p:txBody>
      </p:sp>
    </p:spTree>
    <p:extLst>
      <p:ext uri="{BB962C8B-B14F-4D97-AF65-F5344CB8AC3E}">
        <p14:creationId xmlns:p14="http://schemas.microsoft.com/office/powerpoint/2010/main" val="2262876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2" name="Group 372"/>
          <p:cNvGrpSpPr/>
          <p:nvPr/>
        </p:nvGrpSpPr>
        <p:grpSpPr>
          <a:xfrm>
            <a:off x="2555875" y="3625087"/>
            <a:ext cx="3887788" cy="1046101"/>
            <a:chOff x="0" y="-91250"/>
            <a:chExt cx="3887787" cy="1046100"/>
          </a:xfrm>
        </p:grpSpPr>
        <p:sp>
          <p:nvSpPr>
            <p:cNvPr id="370" name="Shape 370"/>
            <p:cNvSpPr/>
            <p:nvPr/>
          </p:nvSpPr>
          <p:spPr>
            <a:xfrm>
              <a:off x="0" y="0"/>
              <a:ext cx="3887788" cy="863600"/>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Comic Sans MS"/>
                  <a:ea typeface="Comic Sans MS"/>
                  <a:cs typeface="Comic Sans MS"/>
                  <a:sym typeface="Comic Sans MS"/>
                </a:defRPr>
              </a:pPr>
              <a:endParaRPr/>
            </a:p>
          </p:txBody>
        </p:sp>
        <p:sp>
          <p:nvSpPr>
            <p:cNvPr id="371" name="Shape 371"/>
            <p:cNvSpPr/>
            <p:nvPr/>
          </p:nvSpPr>
          <p:spPr>
            <a:xfrm>
              <a:off x="42140" y="-91251"/>
              <a:ext cx="3803508" cy="10461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dirty="0">
                  <a:latin typeface="Comic Sans MS"/>
                  <a:ea typeface="Comic Sans MS"/>
                  <a:cs typeface="Comic Sans MS"/>
                  <a:sym typeface="Comic Sans MS"/>
                </a:rPr>
                <a:t>Fin de </a:t>
              </a:r>
              <a:r>
                <a:rPr b="1" dirty="0" err="1">
                  <a:latin typeface="Comic Sans MS"/>
                  <a:ea typeface="Comic Sans MS"/>
                  <a:cs typeface="Comic Sans MS"/>
                  <a:sym typeface="Comic Sans MS"/>
                </a:rPr>
                <a:t>niveau</a:t>
              </a:r>
              <a:r>
                <a:rPr b="1" dirty="0">
                  <a:latin typeface="Comic Sans MS"/>
                  <a:ea typeface="Comic Sans MS"/>
                  <a:cs typeface="Comic Sans MS"/>
                  <a:sym typeface="Comic Sans MS"/>
                </a:rPr>
                <a:t> 4</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dirty="0">
                  <a:latin typeface="Comic Sans MS"/>
                  <a:ea typeface="Comic Sans MS"/>
                  <a:cs typeface="Comic Sans MS"/>
                  <a:sym typeface="Comic Sans MS"/>
                </a:rPr>
                <a:t> « </a:t>
              </a:r>
              <a:r>
                <a:rPr dirty="0" err="1">
                  <a:latin typeface="Comic Sans MS"/>
                  <a:ea typeface="Comic Sans MS"/>
                  <a:cs typeface="Comic Sans MS"/>
                  <a:sym typeface="Comic Sans MS"/>
                </a:rPr>
                <a:t>l’élève</a:t>
              </a:r>
              <a:r>
                <a:rPr dirty="0">
                  <a:latin typeface="Comic Sans MS"/>
                  <a:ea typeface="Comic Sans MS"/>
                  <a:cs typeface="Comic Sans MS"/>
                  <a:sym typeface="Comic Sans MS"/>
                </a:rPr>
                <a:t> </a:t>
              </a:r>
              <a:r>
                <a:rPr dirty="0" err="1">
                  <a:latin typeface="Comic Sans MS"/>
                  <a:ea typeface="Comic Sans MS"/>
                  <a:cs typeface="Comic Sans MS"/>
                  <a:sym typeface="Comic Sans MS"/>
                </a:rPr>
                <a:t>lucide</a:t>
              </a:r>
              <a:r>
                <a:rPr dirty="0">
                  <a:latin typeface="Comic Sans MS"/>
                  <a:ea typeface="Comic Sans MS"/>
                  <a:cs typeface="Comic Sans MS"/>
                  <a:sym typeface="Comic Sans MS"/>
                </a:rPr>
                <a:t>, </a:t>
              </a:r>
              <a:r>
                <a:rPr dirty="0" err="1">
                  <a:latin typeface="Comic Sans MS"/>
                  <a:ea typeface="Comic Sans MS"/>
                  <a:cs typeface="Comic Sans MS"/>
                  <a:sym typeface="Comic Sans MS"/>
                </a:rPr>
                <a:t>persévérant</a:t>
              </a:r>
              <a:r>
                <a:rPr dirty="0">
                  <a:latin typeface="Comic Sans MS"/>
                  <a:ea typeface="Comic Sans MS"/>
                  <a:cs typeface="Comic Sans MS"/>
                  <a:sym typeface="Comic Sans MS"/>
                </a:rPr>
                <a:t> et </a:t>
              </a:r>
              <a:r>
                <a:rPr dirty="0" err="1">
                  <a:latin typeface="Comic Sans MS"/>
                  <a:ea typeface="Comic Sans MS"/>
                  <a:cs typeface="Comic Sans MS"/>
                  <a:sym typeface="Comic Sans MS"/>
                </a:rPr>
                <a:t>autonome</a:t>
              </a:r>
              <a:r>
                <a:rPr dirty="0">
                  <a:latin typeface="Comic Sans MS"/>
                  <a:ea typeface="Comic Sans MS"/>
                  <a:cs typeface="Comic Sans MS"/>
                  <a:sym typeface="Comic Sans MS"/>
                </a:rPr>
                <a:t> »</a:t>
              </a:r>
            </a:p>
          </p:txBody>
        </p:sp>
      </p:grpSp>
      <p:grpSp>
        <p:nvGrpSpPr>
          <p:cNvPr id="375" name="Group 375"/>
          <p:cNvGrpSpPr/>
          <p:nvPr/>
        </p:nvGrpSpPr>
        <p:grpSpPr>
          <a:xfrm>
            <a:off x="250825" y="5083808"/>
            <a:ext cx="3441960" cy="1551942"/>
            <a:chOff x="50681" y="-91442"/>
            <a:chExt cx="3441959" cy="1551941"/>
          </a:xfrm>
        </p:grpSpPr>
        <p:sp>
          <p:nvSpPr>
            <p:cNvPr id="373" name="Shape 373"/>
            <p:cNvSpPr/>
            <p:nvPr/>
          </p:nvSpPr>
          <p:spPr>
            <a:xfrm>
              <a:off x="99099" y="47625"/>
              <a:ext cx="3286126" cy="1376045"/>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defRPr sz="1600">
                  <a:solidFill>
                    <a:srgbClr val="FF0000"/>
                  </a:solidFill>
                  <a:latin typeface="Comic Sans MS"/>
                  <a:ea typeface="Comic Sans MS"/>
                  <a:cs typeface="Comic Sans MS"/>
                  <a:sym typeface="Comic Sans MS"/>
                </a:defRPr>
              </a:pPr>
              <a:endParaRPr/>
            </a:p>
          </p:txBody>
        </p:sp>
        <p:sp>
          <p:nvSpPr>
            <p:cNvPr id="374" name="Shape 374"/>
            <p:cNvSpPr/>
            <p:nvPr/>
          </p:nvSpPr>
          <p:spPr>
            <a:xfrm>
              <a:off x="50681" y="-91442"/>
              <a:ext cx="3441959" cy="15519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lvl="0" algn="ctr" defTabSz="914400">
                <a:defRPr sz="1800"/>
              </a:pPr>
              <a:r>
                <a:rPr sz="1600" dirty="0" err="1">
                  <a:latin typeface="Comic Sans MS"/>
                  <a:ea typeface="Comic Sans MS"/>
                  <a:cs typeface="Comic Sans MS"/>
                  <a:sym typeface="Comic Sans MS"/>
                </a:rPr>
                <a:t>Proche</a:t>
              </a:r>
              <a:r>
                <a:rPr sz="1600" dirty="0">
                  <a:latin typeface="Comic Sans MS"/>
                  <a:ea typeface="Comic Sans MS"/>
                  <a:cs typeface="Comic Sans MS"/>
                  <a:sym typeface="Comic Sans MS"/>
                </a:rPr>
                <a:t> des temps </a:t>
              </a:r>
            </a:p>
            <a:p>
              <a:pPr lvl="0" algn="ctr" defTabSz="914400">
                <a:defRPr sz="1800"/>
              </a:pPr>
              <a:r>
                <a:rPr sz="1600" dirty="0" err="1">
                  <a:latin typeface="Comic Sans MS"/>
                  <a:ea typeface="Comic Sans MS"/>
                  <a:cs typeface="Comic Sans MS"/>
                  <a:sym typeface="Comic Sans MS"/>
                </a:rPr>
                <a:t>annoncés</a:t>
              </a:r>
              <a:r>
                <a:rPr sz="1600" dirty="0">
                  <a:latin typeface="Comic Sans MS"/>
                  <a:ea typeface="Comic Sans MS"/>
                  <a:cs typeface="Comic Sans MS"/>
                  <a:sym typeface="Comic Sans MS"/>
                </a:rPr>
                <a:t> au </a:t>
              </a:r>
              <a:r>
                <a:rPr sz="1600" dirty="0" err="1">
                  <a:latin typeface="Comic Sans MS"/>
                  <a:ea typeface="Comic Sans MS"/>
                  <a:cs typeface="Comic Sans MS"/>
                  <a:sym typeface="Comic Sans MS"/>
                </a:rPr>
                <a:t>départ</a:t>
              </a:r>
              <a:r>
                <a:rPr sz="1600" dirty="0">
                  <a:latin typeface="Comic Sans MS"/>
                  <a:ea typeface="Comic Sans MS"/>
                  <a:cs typeface="Comic Sans MS"/>
                  <a:sym typeface="Comic Sans MS"/>
                </a:rPr>
                <a:t> et </a:t>
              </a:r>
            </a:p>
            <a:p>
              <a:pPr lvl="0" algn="ctr" defTabSz="914400">
                <a:defRPr sz="1800"/>
              </a:pPr>
              <a:r>
                <a:rPr sz="1600" dirty="0" err="1">
                  <a:latin typeface="Comic Sans MS"/>
                  <a:ea typeface="Comic Sans MS"/>
                  <a:cs typeface="Comic Sans MS"/>
                  <a:sym typeface="Comic Sans MS"/>
                </a:rPr>
                <a:t>tient</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compte</a:t>
              </a:r>
              <a:r>
                <a:rPr sz="1600" dirty="0">
                  <a:latin typeface="Comic Sans MS"/>
                  <a:ea typeface="Comic Sans MS"/>
                  <a:cs typeface="Comic Sans MS"/>
                  <a:sym typeface="Comic Sans MS"/>
                </a:rPr>
                <a:t> du temps de passage </a:t>
              </a:r>
            </a:p>
            <a:p>
              <a:pPr lvl="0" algn="ctr" defTabSz="914400">
                <a:defRPr sz="1800"/>
              </a:pPr>
              <a:r>
                <a:rPr sz="1600" dirty="0">
                  <a:latin typeface="Comic Sans MS"/>
                  <a:ea typeface="Comic Sans MS"/>
                  <a:cs typeface="Comic Sans MS"/>
                  <a:sym typeface="Comic Sans MS"/>
                </a:rPr>
                <a:t>pour </a:t>
              </a:r>
              <a:r>
                <a:rPr sz="1600" dirty="0" err="1">
                  <a:latin typeface="Comic Sans MS"/>
                  <a:ea typeface="Comic Sans MS"/>
                  <a:cs typeface="Comic Sans MS"/>
                  <a:sym typeface="Comic Sans MS"/>
                </a:rPr>
                <a:t>réajuster</a:t>
              </a:r>
              <a:r>
                <a:rPr sz="1600" dirty="0">
                  <a:latin typeface="Comic Sans MS"/>
                  <a:ea typeface="Comic Sans MS"/>
                  <a:cs typeface="Comic Sans MS"/>
                  <a:sym typeface="Comic Sans MS"/>
                </a:rPr>
                <a:t> son allure </a:t>
              </a:r>
            </a:p>
          </p:txBody>
        </p:sp>
      </p:grpSp>
      <p:grpSp>
        <p:nvGrpSpPr>
          <p:cNvPr id="378" name="Group 378"/>
          <p:cNvGrpSpPr/>
          <p:nvPr/>
        </p:nvGrpSpPr>
        <p:grpSpPr>
          <a:xfrm>
            <a:off x="5795962" y="5222875"/>
            <a:ext cx="2833688" cy="1412875"/>
            <a:chOff x="0" y="0"/>
            <a:chExt cx="2833687" cy="1412875"/>
          </a:xfrm>
        </p:grpSpPr>
        <p:sp>
          <p:nvSpPr>
            <p:cNvPr id="376" name="Shape 376"/>
            <p:cNvSpPr/>
            <p:nvPr/>
          </p:nvSpPr>
          <p:spPr>
            <a:xfrm>
              <a:off x="0" y="0"/>
              <a:ext cx="2833688" cy="1412875"/>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defRPr sz="1600">
                  <a:latin typeface="Comic Sans MS"/>
                  <a:ea typeface="Comic Sans MS"/>
                  <a:cs typeface="Comic Sans MS"/>
                  <a:sym typeface="Comic Sans MS"/>
                </a:defRPr>
              </a:pPr>
              <a:endParaRPr/>
            </a:p>
          </p:txBody>
        </p:sp>
        <p:sp>
          <p:nvSpPr>
            <p:cNvPr id="377" name="Shape 377"/>
            <p:cNvSpPr/>
            <p:nvPr/>
          </p:nvSpPr>
          <p:spPr>
            <a:xfrm>
              <a:off x="2004" y="222567"/>
              <a:ext cx="2829680" cy="9677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defTabSz="914400">
                <a:defRPr sz="1600">
                  <a:latin typeface="Comic Sans MS"/>
                  <a:ea typeface="Comic Sans MS"/>
                  <a:cs typeface="Comic Sans MS"/>
                  <a:sym typeface="Comic Sans MS"/>
                </a:defRPr>
              </a:lvl1pPr>
            </a:lstStyle>
            <a:p>
              <a:pPr lvl="0">
                <a:defRPr sz="1800"/>
              </a:pPr>
              <a:r>
                <a:rPr sz="1600"/>
                <a:t>S’échauffe et récupère de manière efficace et en toute autonomie</a:t>
              </a:r>
            </a:p>
          </p:txBody>
        </p:sp>
      </p:grpSp>
      <p:grpSp>
        <p:nvGrpSpPr>
          <p:cNvPr id="381" name="Group 381"/>
          <p:cNvGrpSpPr/>
          <p:nvPr/>
        </p:nvGrpSpPr>
        <p:grpSpPr>
          <a:xfrm>
            <a:off x="4830721" y="1637044"/>
            <a:ext cx="4120340" cy="1204249"/>
            <a:chOff x="-791864" y="0"/>
            <a:chExt cx="4120338" cy="1204248"/>
          </a:xfrm>
        </p:grpSpPr>
        <p:sp>
          <p:nvSpPr>
            <p:cNvPr id="379" name="Shape 379"/>
            <p:cNvSpPr/>
            <p:nvPr/>
          </p:nvSpPr>
          <p:spPr>
            <a:xfrm>
              <a:off x="-791865" y="0"/>
              <a:ext cx="4120339" cy="1204249"/>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defRPr sz="1600">
                  <a:latin typeface="Comic Sans MS"/>
                  <a:ea typeface="Comic Sans MS"/>
                  <a:cs typeface="Comic Sans MS"/>
                  <a:sym typeface="Comic Sans MS"/>
                </a:defRPr>
              </a:pPr>
              <a:endParaRPr/>
            </a:p>
          </p:txBody>
        </p:sp>
        <p:sp>
          <p:nvSpPr>
            <p:cNvPr id="380" name="Shape 380"/>
            <p:cNvSpPr/>
            <p:nvPr/>
          </p:nvSpPr>
          <p:spPr>
            <a:xfrm>
              <a:off x="-641439" y="41145"/>
              <a:ext cx="3706129" cy="10651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lvl="0" algn="ctr" defTabSz="914400">
                <a:defRPr sz="1800"/>
              </a:pPr>
              <a:r>
                <a:rPr sz="1600">
                  <a:latin typeface="Comic Sans MS"/>
                  <a:ea typeface="Comic Sans MS"/>
                  <a:cs typeface="Comic Sans MS"/>
                  <a:sym typeface="Comic Sans MS"/>
                </a:rPr>
                <a:t>Meilleure gestion de l’effort </a:t>
              </a:r>
            </a:p>
            <a:p>
              <a:pPr lvl="0" algn="ctr" defTabSz="914400">
                <a:defRPr sz="1800"/>
              </a:pPr>
              <a:r>
                <a:rPr sz="1600">
                  <a:latin typeface="Comic Sans MS"/>
                  <a:ea typeface="Comic Sans MS"/>
                  <a:cs typeface="Comic Sans MS"/>
                  <a:sym typeface="Comic Sans MS"/>
                </a:rPr>
                <a:t>avec respect des allures. Les trois 500m sont globalement équilibrés</a:t>
              </a:r>
            </a:p>
          </p:txBody>
        </p:sp>
      </p:grpSp>
      <p:sp>
        <p:nvSpPr>
          <p:cNvPr id="382" name="Shape 382"/>
          <p:cNvSpPr/>
          <p:nvPr/>
        </p:nvSpPr>
        <p:spPr>
          <a:xfrm flipH="1">
            <a:off x="2237332" y="4551362"/>
            <a:ext cx="375693" cy="677863"/>
          </a:xfrm>
          <a:prstGeom prst="line">
            <a:avLst/>
          </a:prstGeom>
          <a:ln w="10080" cap="sq">
            <a:solidFill/>
            <a:miter/>
          </a:ln>
        </p:spPr>
        <p:txBody>
          <a:bodyPr lIns="0" tIns="0" rIns="0" bIns="0"/>
          <a:lstStyle/>
          <a:p>
            <a:pPr lvl="0" defTabSz="457200">
              <a:defRPr sz="1200">
                <a:latin typeface="+mn-lt"/>
                <a:ea typeface="+mn-ea"/>
                <a:cs typeface="+mn-cs"/>
                <a:sym typeface="Helvetica"/>
              </a:defRPr>
            </a:pPr>
            <a:endParaRPr/>
          </a:p>
        </p:txBody>
      </p:sp>
      <p:sp>
        <p:nvSpPr>
          <p:cNvPr id="383" name="Shape 383"/>
          <p:cNvSpPr/>
          <p:nvPr/>
        </p:nvSpPr>
        <p:spPr>
          <a:xfrm>
            <a:off x="6156324" y="4579938"/>
            <a:ext cx="287339" cy="649287"/>
          </a:xfrm>
          <a:prstGeom prst="line">
            <a:avLst/>
          </a:prstGeom>
          <a:ln w="10080" cap="sq">
            <a:solidFill/>
            <a:miter/>
          </a:ln>
        </p:spPr>
        <p:txBody>
          <a:bodyPr lIns="0" tIns="0" rIns="0" bIns="0"/>
          <a:lstStyle/>
          <a:p>
            <a:pPr lvl="0" defTabSz="457200">
              <a:defRPr sz="1200">
                <a:latin typeface="+mn-lt"/>
                <a:ea typeface="+mn-ea"/>
                <a:cs typeface="+mn-cs"/>
                <a:sym typeface="Helvetica"/>
              </a:defRPr>
            </a:pPr>
            <a:endParaRPr/>
          </a:p>
        </p:txBody>
      </p:sp>
      <p:sp>
        <p:nvSpPr>
          <p:cNvPr id="384" name="Shape 384"/>
          <p:cNvSpPr/>
          <p:nvPr/>
        </p:nvSpPr>
        <p:spPr>
          <a:xfrm>
            <a:off x="3276600" y="2841295"/>
            <a:ext cx="0" cy="875044"/>
          </a:xfrm>
          <a:prstGeom prst="line">
            <a:avLst/>
          </a:prstGeom>
          <a:ln w="10080" cap="sq">
            <a:solidFill/>
            <a:miter/>
          </a:ln>
        </p:spPr>
        <p:txBody>
          <a:bodyPr lIns="0" tIns="0" rIns="0" bIns="0"/>
          <a:lstStyle/>
          <a:p>
            <a:pPr lvl="0" defTabSz="457200">
              <a:defRPr sz="1200">
                <a:latin typeface="+mn-lt"/>
                <a:ea typeface="+mn-ea"/>
                <a:cs typeface="+mn-cs"/>
                <a:sym typeface="Helvetica"/>
              </a:defRPr>
            </a:pPr>
            <a:endParaRPr/>
          </a:p>
        </p:txBody>
      </p:sp>
      <p:pic>
        <p:nvPicPr>
          <p:cNvPr id="385" name="image.png"/>
          <p:cNvPicPr/>
          <p:nvPr/>
        </p:nvPicPr>
        <p:blipFill>
          <a:blip r:embed="rId2">
            <a:extLst/>
          </a:blip>
          <a:srcRect r="12329"/>
          <a:stretch>
            <a:fillRect/>
          </a:stretch>
        </p:blipFill>
        <p:spPr>
          <a:xfrm>
            <a:off x="0" y="0"/>
            <a:ext cx="9144001" cy="1266825"/>
          </a:xfrm>
          <a:prstGeom prst="rect">
            <a:avLst/>
          </a:prstGeom>
          <a:ln w="12700">
            <a:miter lim="400000"/>
          </a:ln>
        </p:spPr>
      </p:pic>
      <p:grpSp>
        <p:nvGrpSpPr>
          <p:cNvPr id="388" name="Group 388"/>
          <p:cNvGrpSpPr/>
          <p:nvPr/>
        </p:nvGrpSpPr>
        <p:grpSpPr>
          <a:xfrm>
            <a:off x="250825" y="1635124"/>
            <a:ext cx="3382963" cy="1223964"/>
            <a:chOff x="0" y="17938"/>
            <a:chExt cx="3382962" cy="1223962"/>
          </a:xfrm>
        </p:grpSpPr>
        <p:sp>
          <p:nvSpPr>
            <p:cNvPr id="386" name="Shape 386"/>
            <p:cNvSpPr/>
            <p:nvPr/>
          </p:nvSpPr>
          <p:spPr>
            <a:xfrm>
              <a:off x="0" y="17938"/>
              <a:ext cx="3382963" cy="1223964"/>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defRPr sz="1600">
                  <a:solidFill>
                    <a:srgbClr val="FF0000"/>
                  </a:solidFill>
                </a:defRPr>
              </a:pPr>
              <a:endParaRPr/>
            </a:p>
          </p:txBody>
        </p:sp>
        <p:sp>
          <p:nvSpPr>
            <p:cNvPr id="387" name="Shape 387"/>
            <p:cNvSpPr/>
            <p:nvPr/>
          </p:nvSpPr>
          <p:spPr>
            <a:xfrm>
              <a:off x="107920" y="146049"/>
              <a:ext cx="3167123" cy="9677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ctr">
              <a:spAutoFit/>
            </a:bodyPr>
            <a:lstStyle/>
            <a:p>
              <a:pPr lvl="0" algn="ctr" defTabSz="914400">
                <a:defRPr sz="1800"/>
              </a:pPr>
              <a:r>
                <a:rPr sz="1600">
                  <a:latin typeface="Comic Sans MS"/>
                  <a:ea typeface="Comic Sans MS"/>
                  <a:cs typeface="Comic Sans MS"/>
                  <a:sym typeface="Comic Sans MS"/>
                </a:rPr>
                <a:t>Se bat jusqu’à la ligne d’arrivée,</a:t>
              </a:r>
            </a:p>
            <a:p>
              <a:pPr lvl="0" algn="ctr" defTabSz="914400">
                <a:defRPr sz="1800"/>
              </a:pPr>
              <a:r>
                <a:rPr sz="1600">
                  <a:latin typeface="Comic Sans MS"/>
                  <a:ea typeface="Comic Sans MS"/>
                  <a:cs typeface="Comic Sans MS"/>
                  <a:sym typeface="Comic Sans MS"/>
                </a:rPr>
                <a:t> intention d’accélérer </a:t>
              </a:r>
            </a:p>
            <a:p>
              <a:pPr lvl="0" algn="ctr" defTabSz="914400">
                <a:defRPr sz="1800"/>
              </a:pPr>
              <a:r>
                <a:rPr sz="1600">
                  <a:latin typeface="Comic Sans MS"/>
                  <a:ea typeface="Comic Sans MS"/>
                  <a:cs typeface="Comic Sans MS"/>
                  <a:sym typeface="Comic Sans MS"/>
                </a:rPr>
                <a:t>sur les derniers mètres</a:t>
              </a:r>
            </a:p>
          </p:txBody>
        </p:sp>
      </p:grpSp>
      <p:sp>
        <p:nvSpPr>
          <p:cNvPr id="389" name="Shape 389"/>
          <p:cNvSpPr/>
          <p:nvPr/>
        </p:nvSpPr>
        <p:spPr>
          <a:xfrm>
            <a:off x="5940426" y="2859087"/>
            <a:ext cx="0" cy="857250"/>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390" name="Shape 390"/>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rgbClr val="FFFFFF"/>
                </a:solidFill>
              </a:rPr>
              <a:t>COURSE DE DEMI FOND NIVEAU </a:t>
            </a:r>
            <a:r>
              <a:rPr dirty="0" smtClean="0">
                <a:solidFill>
                  <a:srgbClr val="FFFFFF"/>
                </a:solidFill>
              </a:rPr>
              <a:t>4</a:t>
            </a:r>
            <a:endParaRPr lang="fr-FR" dirty="0" smtClean="0">
              <a:solidFill>
                <a:srgbClr val="FFFFFF"/>
              </a:solidFill>
            </a:endParaRPr>
          </a:p>
          <a:p>
            <a:pPr lvl="0">
              <a:defRPr>
                <a:solidFill>
                  <a:srgbClr val="000000"/>
                </a:solidFill>
              </a:defRPr>
            </a:pPr>
            <a:r>
              <a:rPr lang="fr-FR" dirty="0" smtClean="0">
                <a:solidFill>
                  <a:schemeClr val="bg1"/>
                </a:solidFill>
              </a:rPr>
              <a:t>Caractéristiques de fin de niveau</a:t>
            </a:r>
            <a:endParaRPr dirty="0">
              <a:solidFill>
                <a:schemeClr val="bg1"/>
              </a:solidFill>
            </a:endParaRPr>
          </a:p>
        </p:txBody>
      </p:sp>
      <p:sp>
        <p:nvSpPr>
          <p:cNvPr id="23" name="Bouton d'action : Accueil 22">
            <a:hlinkClick r:id="rId3"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image.png"/>
          <p:cNvPicPr/>
          <p:nvPr/>
        </p:nvPicPr>
        <p:blipFill>
          <a:blip r:embed="rId2">
            <a:extLst/>
          </a:blip>
          <a:srcRect r="12329"/>
          <a:stretch>
            <a:fillRect/>
          </a:stretch>
        </p:blipFill>
        <p:spPr>
          <a:xfrm>
            <a:off x="0" y="0"/>
            <a:ext cx="9144001" cy="1266825"/>
          </a:xfrm>
          <a:prstGeom prst="rect">
            <a:avLst/>
          </a:prstGeom>
          <a:ln w="12700">
            <a:miter lim="400000"/>
          </a:ln>
        </p:spPr>
      </p:pic>
      <p:sp>
        <p:nvSpPr>
          <p:cNvPr id="67" name="Shape 67"/>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rgbClr val="FFFFFF"/>
                </a:solidFill>
              </a:rPr>
              <a:t>COURSE DE DEMI FOND NIVEAU </a:t>
            </a:r>
            <a:r>
              <a:rPr dirty="0" smtClean="0">
                <a:solidFill>
                  <a:srgbClr val="FFFFFF"/>
                </a:solidFill>
              </a:rPr>
              <a:t>4</a:t>
            </a:r>
            <a:endParaRPr lang="fr-FR" dirty="0" smtClean="0">
              <a:solidFill>
                <a:srgbClr val="FFFFFF"/>
              </a:solidFill>
            </a:endParaRPr>
          </a:p>
          <a:p>
            <a:pPr lvl="0">
              <a:defRPr>
                <a:solidFill>
                  <a:srgbClr val="000000"/>
                </a:solidFill>
              </a:defRPr>
            </a:pPr>
            <a:r>
              <a:rPr lang="fr-FR" dirty="0" smtClean="0">
                <a:solidFill>
                  <a:schemeClr val="bg1"/>
                </a:solidFill>
              </a:rPr>
              <a:t>Lexique</a:t>
            </a:r>
            <a:endParaRPr dirty="0">
              <a:solidFill>
                <a:schemeClr val="bg1"/>
              </a:solidFill>
            </a:endParaRPr>
          </a:p>
        </p:txBody>
      </p:sp>
      <p:sp>
        <p:nvSpPr>
          <p:cNvPr id="68" name="Shape 68"/>
          <p:cNvSpPr/>
          <p:nvPr/>
        </p:nvSpPr>
        <p:spPr>
          <a:xfrm>
            <a:off x="825445" y="2487929"/>
            <a:ext cx="7629238" cy="280076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just">
              <a:defRPr sz="1800"/>
            </a:pPr>
            <a:r>
              <a:rPr sz="1600" u="sng" dirty="0">
                <a:latin typeface="Comic Sans MS"/>
                <a:ea typeface="Comic Sans MS"/>
                <a:cs typeface="Comic Sans MS"/>
                <a:sym typeface="Comic Sans MS"/>
              </a:rPr>
              <a:t>Travail intermittent:</a:t>
            </a:r>
            <a:r>
              <a:rPr sz="1600" dirty="0">
                <a:latin typeface="Comic Sans MS"/>
                <a:ea typeface="Comic Sans MS"/>
                <a:cs typeface="Comic Sans MS"/>
                <a:sym typeface="Comic Sans MS"/>
              </a:rPr>
              <a:t> forme de travail qui consiste à répéter des efforts inférieurs à 1 minute entrecoupés de récupérations également inférieures à 1 minute</a:t>
            </a:r>
          </a:p>
          <a:p>
            <a:pPr lvl="0" algn="just">
              <a:defRPr sz="1800"/>
            </a:pPr>
            <a:endParaRPr sz="1600" dirty="0">
              <a:latin typeface="Comic Sans MS"/>
              <a:ea typeface="Comic Sans MS"/>
              <a:cs typeface="Comic Sans MS"/>
              <a:sym typeface="Comic Sans MS"/>
            </a:endParaRPr>
          </a:p>
          <a:p>
            <a:pPr lvl="0" algn="just">
              <a:defRPr sz="1800"/>
            </a:pPr>
            <a:r>
              <a:rPr sz="1600" u="sng" dirty="0">
                <a:latin typeface="Comic Sans MS"/>
                <a:ea typeface="Comic Sans MS"/>
                <a:cs typeface="Comic Sans MS"/>
                <a:sym typeface="Comic Sans MS"/>
              </a:rPr>
              <a:t>VMA:</a:t>
            </a:r>
            <a:r>
              <a:rPr sz="1600" dirty="0">
                <a:latin typeface="Comic Sans MS"/>
                <a:ea typeface="Comic Sans MS"/>
                <a:cs typeface="Comic Sans MS"/>
                <a:sym typeface="Comic Sans MS"/>
              </a:rPr>
              <a:t> Vitesse maximale aérobie obtenue ici à l’aide d’un test </a:t>
            </a:r>
            <a:r>
              <a:rPr sz="1600" b="1" dirty="0">
                <a:latin typeface="Comic Sans MS"/>
                <a:ea typeface="Comic Sans MS"/>
                <a:cs typeface="Comic Sans MS"/>
                <a:sym typeface="Comic Sans MS"/>
              </a:rPr>
              <a:t>continu</a:t>
            </a:r>
            <a:r>
              <a:rPr sz="1600" dirty="0">
                <a:latin typeface="Comic Sans MS"/>
                <a:ea typeface="Comic Sans MS"/>
                <a:cs typeface="Comic Sans MS"/>
                <a:sym typeface="Comic Sans MS"/>
              </a:rPr>
              <a:t> (ex: Léger Boucher, Vameval…)</a:t>
            </a:r>
          </a:p>
          <a:p>
            <a:pPr lvl="0" algn="just">
              <a:defRPr sz="1800"/>
            </a:pPr>
            <a:endParaRPr sz="1600" dirty="0">
              <a:latin typeface="Comic Sans MS"/>
              <a:ea typeface="Comic Sans MS"/>
              <a:cs typeface="Comic Sans MS"/>
              <a:sym typeface="Comic Sans MS"/>
            </a:endParaRPr>
          </a:p>
          <a:p>
            <a:pPr lvl="0" algn="just">
              <a:defRPr sz="1800"/>
            </a:pPr>
            <a:r>
              <a:rPr sz="1600" u="sng" dirty="0">
                <a:latin typeface="Comic Sans MS"/>
                <a:ea typeface="Comic Sans MS"/>
                <a:cs typeface="Comic Sans MS"/>
                <a:sym typeface="Comic Sans MS"/>
              </a:rPr>
              <a:t>Allure spécifique:</a:t>
            </a:r>
            <a:r>
              <a:rPr sz="1600" dirty="0">
                <a:latin typeface="Comic Sans MS"/>
                <a:ea typeface="Comic Sans MS"/>
                <a:cs typeface="Comic Sans MS"/>
                <a:sym typeface="Comic Sans MS"/>
              </a:rPr>
              <a:t> </a:t>
            </a:r>
            <a:r>
              <a:rPr lang="fr-FR" sz="1600" dirty="0" smtClean="0">
                <a:latin typeface="Comic Sans MS"/>
                <a:ea typeface="Comic Sans MS"/>
                <a:cs typeface="Comic Sans MS"/>
                <a:sym typeface="Comic Sans MS"/>
              </a:rPr>
              <a:t>vitesse </a:t>
            </a:r>
            <a:r>
              <a:rPr sz="1600" dirty="0" smtClean="0">
                <a:latin typeface="Comic Sans MS"/>
                <a:ea typeface="Comic Sans MS"/>
                <a:cs typeface="Comic Sans MS"/>
                <a:sym typeface="Comic Sans MS"/>
              </a:rPr>
              <a:t>de </a:t>
            </a:r>
            <a:r>
              <a:rPr sz="1600" dirty="0">
                <a:latin typeface="Comic Sans MS"/>
                <a:ea typeface="Comic Sans MS"/>
                <a:cs typeface="Comic Sans MS"/>
                <a:sym typeface="Comic Sans MS"/>
              </a:rPr>
              <a:t>course </a:t>
            </a:r>
            <a:r>
              <a:rPr lang="fr-FR" sz="1600" dirty="0" smtClean="0">
                <a:latin typeface="Comic Sans MS"/>
                <a:ea typeface="Comic Sans MS"/>
                <a:cs typeface="Comic Sans MS"/>
                <a:sym typeface="Comic Sans MS"/>
              </a:rPr>
              <a:t>soutenue lors de</a:t>
            </a:r>
            <a:r>
              <a:rPr sz="1600" dirty="0" smtClean="0">
                <a:latin typeface="Comic Sans MS"/>
                <a:ea typeface="Comic Sans MS"/>
                <a:cs typeface="Comic Sans MS"/>
                <a:sym typeface="Comic Sans MS"/>
              </a:rPr>
              <a:t> </a:t>
            </a:r>
            <a:r>
              <a:rPr sz="1600" dirty="0">
                <a:latin typeface="Comic Sans MS"/>
                <a:ea typeface="Comic Sans MS"/>
                <a:cs typeface="Comic Sans MS"/>
                <a:sym typeface="Comic Sans MS"/>
              </a:rPr>
              <a:t>l’évaluation 3x500m. On l’exprime en temps/500m (ex: 1’30 au 500m), en temps/100m (ou base au 100m ; ex: 18s au 100m) ou encore en km/h. Cette allure n’est pas fixe puisqu’elle évolue au cours du cycle avec les progrès de l’élève. </a:t>
            </a:r>
          </a:p>
        </p:txBody>
      </p:sp>
      <p:sp>
        <p:nvSpPr>
          <p:cNvPr id="8" name="Bouton d'action : Accueil 7">
            <a:hlinkClick r:id="rId3"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nvSpPr>
        <p:spPr>
          <a:xfrm>
            <a:off x="468312" y="2185987"/>
            <a:ext cx="8207376" cy="3295388"/>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b="1" u="sng" dirty="0">
                <a:latin typeface="Comic Sans MS"/>
                <a:ea typeface="Comic Sans MS"/>
                <a:cs typeface="Comic Sans MS"/>
                <a:sym typeface="Comic Sans MS"/>
              </a:rPr>
              <a:t>COMPETENCE ATTENDUE</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b="1" u="sng"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dirty="0">
                <a:latin typeface="Comic Sans MS"/>
                <a:ea typeface="Comic Sans MS"/>
                <a:cs typeface="Comic Sans MS"/>
                <a:sym typeface="Comic Sans MS"/>
              </a:rPr>
              <a:t>Pour </a:t>
            </a:r>
            <a:r>
              <a:rPr sz="1600" dirty="0" err="1">
                <a:latin typeface="Comic Sans MS"/>
                <a:ea typeface="Comic Sans MS"/>
                <a:cs typeface="Comic Sans MS"/>
                <a:sym typeface="Comic Sans MS"/>
              </a:rPr>
              <a:t>produire</a:t>
            </a:r>
            <a:r>
              <a:rPr sz="1600" dirty="0">
                <a:latin typeface="Comic Sans MS"/>
                <a:ea typeface="Comic Sans MS"/>
                <a:cs typeface="Comic Sans MS"/>
                <a:sym typeface="Comic Sans MS"/>
              </a:rPr>
              <a:t> la </a:t>
            </a:r>
            <a:r>
              <a:rPr sz="1600" dirty="0" err="1">
                <a:latin typeface="Comic Sans MS"/>
                <a:ea typeface="Comic Sans MS"/>
                <a:cs typeface="Comic Sans MS"/>
                <a:sym typeface="Comic Sans MS"/>
              </a:rPr>
              <a:t>meilleure</a:t>
            </a:r>
            <a:r>
              <a:rPr sz="1600" dirty="0">
                <a:latin typeface="Comic Sans MS"/>
                <a:ea typeface="Comic Sans MS"/>
                <a:cs typeface="Comic Sans MS"/>
                <a:sym typeface="Comic Sans MS"/>
              </a:rPr>
              <a:t> performance, se </a:t>
            </a:r>
            <a:r>
              <a:rPr sz="1600" dirty="0" err="1">
                <a:latin typeface="Comic Sans MS"/>
                <a:ea typeface="Comic Sans MS"/>
                <a:cs typeface="Comic Sans MS"/>
                <a:sym typeface="Comic Sans MS"/>
              </a:rPr>
              <a:t>préparer</a:t>
            </a:r>
            <a:r>
              <a:rPr sz="1600" dirty="0">
                <a:latin typeface="Comic Sans MS"/>
                <a:ea typeface="Comic Sans MS"/>
                <a:cs typeface="Comic Sans MS"/>
                <a:sym typeface="Comic Sans MS"/>
              </a:rPr>
              <a:t> et </a:t>
            </a:r>
            <a:r>
              <a:rPr sz="1600" dirty="0" err="1">
                <a:latin typeface="Comic Sans MS"/>
                <a:ea typeface="Comic Sans MS"/>
                <a:cs typeface="Comic Sans MS"/>
                <a:sym typeface="Comic Sans MS"/>
              </a:rPr>
              <a:t>récupérer</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efficacement</a:t>
            </a:r>
            <a:r>
              <a:rPr sz="1600" dirty="0">
                <a:latin typeface="Comic Sans MS"/>
                <a:ea typeface="Comic Sans MS"/>
                <a:cs typeface="Comic Sans MS"/>
                <a:sym typeface="Comic Sans MS"/>
              </a:rPr>
              <a:t> de </a:t>
            </a:r>
            <a:r>
              <a:rPr sz="1600" dirty="0" err="1">
                <a:latin typeface="Comic Sans MS"/>
                <a:ea typeface="Comic Sans MS"/>
                <a:cs typeface="Comic Sans MS"/>
                <a:sym typeface="Comic Sans MS"/>
              </a:rPr>
              <a:t>l’effort</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sur</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une</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série</a:t>
            </a:r>
            <a:r>
              <a:rPr sz="1600" dirty="0">
                <a:latin typeface="Comic Sans MS"/>
                <a:ea typeface="Comic Sans MS"/>
                <a:cs typeface="Comic Sans MS"/>
                <a:sym typeface="Comic Sans MS"/>
              </a:rPr>
              <a:t> de courses </a:t>
            </a:r>
            <a:r>
              <a:rPr sz="1600" dirty="0" err="1">
                <a:latin typeface="Comic Sans MS"/>
                <a:ea typeface="Comic Sans MS"/>
                <a:cs typeface="Comic Sans MS"/>
                <a:sym typeface="Comic Sans MS"/>
              </a:rPr>
              <a:t>dont</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l’allure</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est</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anticipée</a:t>
            </a:r>
            <a:r>
              <a:rPr sz="1600" dirty="0">
                <a:latin typeface="Comic Sans MS"/>
                <a:ea typeface="Comic Sans MS"/>
                <a:cs typeface="Comic Sans MS"/>
                <a:sym typeface="Comic Sans MS"/>
              </a:rPr>
              <a:t>. </a:t>
            </a:r>
            <a:endParaRPr sz="1600" dirty="0">
              <a:latin typeface="Times"/>
              <a:ea typeface="Times"/>
              <a:cs typeface="Times"/>
              <a:sym typeface="Time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b="1"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b="1" dirty="0">
              <a:latin typeface="Comic Sans MS"/>
              <a:ea typeface="Comic Sans MS"/>
              <a:cs typeface="Comic Sans MS"/>
              <a:sym typeface="Comic Sans MS"/>
            </a:endParaRPr>
          </a:p>
          <a:p>
            <a:pPr lvl="0" defTabSz="914400">
              <a:lnSpc>
                <a:spcPct val="150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b="1" u="sng" dirty="0">
                <a:latin typeface="Comic Sans MS"/>
                <a:ea typeface="Comic Sans MS"/>
                <a:cs typeface="Comic Sans MS"/>
                <a:sym typeface="Comic Sans MS"/>
              </a:rPr>
              <a:t>OBJECTIF </a:t>
            </a:r>
            <a:endParaRPr lang="fr-FR" sz="1600" b="1" u="sng" dirty="0" smtClean="0">
              <a:latin typeface="Comic Sans MS"/>
              <a:ea typeface="Comic Sans MS"/>
              <a:cs typeface="Comic Sans MS"/>
              <a:sym typeface="Comic Sans MS"/>
            </a:endParaRPr>
          </a:p>
          <a:p>
            <a:pPr lvl="0" defTabSz="914400">
              <a:lnSpc>
                <a:spcPct val="150000"/>
              </a:lnSpc>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b="1" u="sng"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dirty="0" err="1">
                <a:latin typeface="Comic Sans MS"/>
                <a:ea typeface="Comic Sans MS"/>
                <a:cs typeface="Comic Sans MS"/>
                <a:sym typeface="Comic Sans MS"/>
              </a:rPr>
              <a:t>Etre</a:t>
            </a:r>
            <a:r>
              <a:rPr sz="1600" dirty="0">
                <a:latin typeface="Comic Sans MS"/>
                <a:ea typeface="Comic Sans MS"/>
                <a:cs typeface="Comic Sans MS"/>
                <a:sym typeface="Comic Sans MS"/>
              </a:rPr>
              <a:t> capable </a:t>
            </a:r>
            <a:r>
              <a:rPr sz="1600" dirty="0" err="1">
                <a:latin typeface="Comic Sans MS"/>
                <a:ea typeface="Comic Sans MS"/>
                <a:cs typeface="Comic Sans MS"/>
                <a:sym typeface="Comic Sans MS"/>
              </a:rPr>
              <a:t>d’adapter</a:t>
            </a:r>
            <a:r>
              <a:rPr sz="1600" dirty="0">
                <a:latin typeface="Comic Sans MS"/>
                <a:ea typeface="Comic Sans MS"/>
                <a:cs typeface="Comic Sans MS"/>
                <a:sym typeface="Comic Sans MS"/>
              </a:rPr>
              <a:t> son allure de course en </a:t>
            </a:r>
            <a:r>
              <a:rPr sz="1600" dirty="0" err="1">
                <a:latin typeface="Comic Sans MS"/>
                <a:ea typeface="Comic Sans MS"/>
                <a:cs typeface="Comic Sans MS"/>
                <a:sym typeface="Comic Sans MS"/>
              </a:rPr>
              <a:t>fonction</a:t>
            </a:r>
            <a:r>
              <a:rPr sz="1600" dirty="0">
                <a:latin typeface="Comic Sans MS"/>
                <a:ea typeface="Comic Sans MS"/>
                <a:cs typeface="Comic Sans MS"/>
                <a:sym typeface="Comic Sans MS"/>
              </a:rPr>
              <a:t> de la distance de course à </a:t>
            </a:r>
            <a:r>
              <a:rPr sz="1600" dirty="0" err="1">
                <a:latin typeface="Comic Sans MS"/>
                <a:ea typeface="Comic Sans MS"/>
                <a:cs typeface="Comic Sans MS"/>
                <a:sym typeface="Comic Sans MS"/>
              </a:rPr>
              <a:t>parcourir</a:t>
            </a:r>
            <a:r>
              <a:rPr sz="1600" dirty="0">
                <a:latin typeface="Comic Sans MS"/>
                <a:ea typeface="Comic Sans MS"/>
                <a:cs typeface="Comic Sans MS"/>
                <a:sym typeface="Comic Sans MS"/>
              </a:rPr>
              <a:t>.</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dirty="0" err="1">
                <a:latin typeface="Comic Sans MS"/>
                <a:ea typeface="Comic Sans MS"/>
                <a:cs typeface="Comic Sans MS"/>
                <a:sym typeface="Comic Sans MS"/>
              </a:rPr>
              <a:t>Annoncer</a:t>
            </a:r>
            <a:r>
              <a:rPr sz="1600" dirty="0">
                <a:latin typeface="Comic Sans MS"/>
                <a:ea typeface="Comic Sans MS"/>
                <a:cs typeface="Comic Sans MS"/>
                <a:sym typeface="Comic Sans MS"/>
              </a:rPr>
              <a:t> un </a:t>
            </a:r>
            <a:r>
              <a:rPr sz="1600" dirty="0" err="1">
                <a:latin typeface="Comic Sans MS"/>
                <a:ea typeface="Comic Sans MS"/>
                <a:cs typeface="Comic Sans MS"/>
                <a:sym typeface="Comic Sans MS"/>
              </a:rPr>
              <a:t>projet</a:t>
            </a:r>
            <a:r>
              <a:rPr sz="1600" dirty="0">
                <a:latin typeface="Comic Sans MS"/>
                <a:ea typeface="Comic Sans MS"/>
                <a:cs typeface="Comic Sans MS"/>
                <a:sym typeface="Comic Sans MS"/>
              </a:rPr>
              <a:t> de temps de course </a:t>
            </a:r>
            <a:r>
              <a:rPr sz="1600" dirty="0" err="1">
                <a:latin typeface="Comic Sans MS"/>
                <a:ea typeface="Comic Sans MS"/>
                <a:cs typeface="Comic Sans MS"/>
                <a:sym typeface="Comic Sans MS"/>
              </a:rPr>
              <a:t>adapté</a:t>
            </a:r>
            <a:r>
              <a:rPr sz="1600" dirty="0">
                <a:latin typeface="Comic Sans MS"/>
                <a:ea typeface="Comic Sans MS"/>
                <a:cs typeface="Comic Sans MS"/>
                <a:sym typeface="Comic Sans MS"/>
              </a:rPr>
              <a:t> aux </a:t>
            </a:r>
            <a:r>
              <a:rPr sz="1600" dirty="0" err="1">
                <a:latin typeface="Comic Sans MS"/>
                <a:ea typeface="Comic Sans MS"/>
                <a:cs typeface="Comic Sans MS"/>
                <a:sym typeface="Comic Sans MS"/>
              </a:rPr>
              <a:t>ressources</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développés</a:t>
            </a:r>
            <a:r>
              <a:rPr sz="1600" dirty="0">
                <a:latin typeface="Comic Sans MS"/>
                <a:ea typeface="Comic Sans MS"/>
                <a:cs typeface="Comic Sans MS"/>
                <a:sym typeface="Comic Sans MS"/>
              </a:rPr>
              <a:t> </a:t>
            </a:r>
            <a:r>
              <a:rPr sz="1600" dirty="0" err="1">
                <a:latin typeface="Comic Sans MS"/>
                <a:ea typeface="Comic Sans MS"/>
                <a:cs typeface="Comic Sans MS"/>
                <a:sym typeface="Comic Sans MS"/>
              </a:rPr>
              <a:t>durant</a:t>
            </a:r>
            <a:r>
              <a:rPr sz="1600" dirty="0">
                <a:latin typeface="Comic Sans MS"/>
                <a:ea typeface="Comic Sans MS"/>
                <a:cs typeface="Comic Sans MS"/>
                <a:sym typeface="Comic Sans MS"/>
              </a:rPr>
              <a:t> le cycle et </a:t>
            </a:r>
            <a:r>
              <a:rPr sz="1600" dirty="0" err="1">
                <a:latin typeface="Comic Sans MS"/>
                <a:ea typeface="Comic Sans MS"/>
                <a:cs typeface="Comic Sans MS"/>
                <a:sym typeface="Comic Sans MS"/>
              </a:rPr>
              <a:t>l’ajusté</a:t>
            </a:r>
            <a:r>
              <a:rPr sz="1600" dirty="0">
                <a:latin typeface="Comic Sans MS"/>
                <a:ea typeface="Comic Sans MS"/>
                <a:cs typeface="Comic Sans MS"/>
                <a:sym typeface="Comic Sans MS"/>
              </a:rPr>
              <a:t> en </a:t>
            </a:r>
            <a:r>
              <a:rPr sz="1600" dirty="0" err="1">
                <a:latin typeface="Comic Sans MS"/>
                <a:ea typeface="Comic Sans MS"/>
                <a:cs typeface="Comic Sans MS"/>
                <a:sym typeface="Comic Sans MS"/>
              </a:rPr>
              <a:t>fonction</a:t>
            </a:r>
            <a:r>
              <a:rPr sz="1600" dirty="0">
                <a:latin typeface="Comic Sans MS"/>
                <a:ea typeface="Comic Sans MS"/>
                <a:cs typeface="Comic Sans MS"/>
                <a:sym typeface="Comic Sans MS"/>
              </a:rPr>
              <a:t> des conditions </a:t>
            </a:r>
            <a:r>
              <a:rPr sz="1600" dirty="0" err="1">
                <a:latin typeface="Comic Sans MS"/>
                <a:ea typeface="Comic Sans MS"/>
                <a:cs typeface="Comic Sans MS"/>
                <a:sym typeface="Comic Sans MS"/>
              </a:rPr>
              <a:t>d’évaluation</a:t>
            </a:r>
            <a:r>
              <a:rPr sz="1600" dirty="0">
                <a:latin typeface="Comic Sans MS"/>
                <a:ea typeface="Comic Sans MS"/>
                <a:cs typeface="Comic Sans MS"/>
                <a:sym typeface="Comic Sans MS"/>
              </a:rPr>
              <a:t> (fatigue, </a:t>
            </a:r>
            <a:r>
              <a:rPr sz="1600" dirty="0" err="1">
                <a:latin typeface="Comic Sans MS"/>
                <a:ea typeface="Comic Sans MS"/>
                <a:cs typeface="Comic Sans MS"/>
                <a:sym typeface="Comic Sans MS"/>
              </a:rPr>
              <a:t>météo</a:t>
            </a:r>
            <a:r>
              <a:rPr sz="1600" dirty="0">
                <a:latin typeface="Comic Sans MS"/>
                <a:ea typeface="Comic Sans MS"/>
                <a:cs typeface="Comic Sans MS"/>
                <a:sym typeface="Comic Sans MS"/>
              </a:rPr>
              <a:t>…)</a:t>
            </a:r>
          </a:p>
        </p:txBody>
      </p:sp>
      <p:pic>
        <p:nvPicPr>
          <p:cNvPr id="34" name="image.png"/>
          <p:cNvPicPr/>
          <p:nvPr/>
        </p:nvPicPr>
        <p:blipFill>
          <a:blip r:embed="rId2">
            <a:extLst/>
          </a:blip>
          <a:srcRect r="12329"/>
          <a:stretch>
            <a:fillRect/>
          </a:stretch>
        </p:blipFill>
        <p:spPr>
          <a:xfrm>
            <a:off x="0" y="0"/>
            <a:ext cx="9144001" cy="1266825"/>
          </a:xfrm>
          <a:prstGeom prst="rect">
            <a:avLst/>
          </a:prstGeom>
          <a:ln w="12700">
            <a:miter lim="400000"/>
          </a:ln>
        </p:spPr>
      </p:pic>
      <p:sp>
        <p:nvSpPr>
          <p:cNvPr id="35" name="Shape 35"/>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rgbClr val="FFFFFF"/>
                </a:solidFill>
              </a:rPr>
              <a:t>COURSE DE DEMI FOND NIVEAU </a:t>
            </a:r>
            <a:r>
              <a:rPr dirty="0" smtClean="0">
                <a:solidFill>
                  <a:srgbClr val="FFFFFF"/>
                </a:solidFill>
              </a:rPr>
              <a:t>4</a:t>
            </a:r>
            <a:endParaRPr lang="fr-FR" dirty="0">
              <a:solidFill>
                <a:schemeClr val="bg1"/>
              </a:solidFill>
            </a:endParaRPr>
          </a:p>
          <a:p>
            <a:pPr lvl="0">
              <a:defRPr>
                <a:solidFill>
                  <a:srgbClr val="000000"/>
                </a:solidFill>
              </a:defRPr>
            </a:pPr>
            <a:r>
              <a:rPr lang="fr-FR" dirty="0" smtClean="0">
                <a:solidFill>
                  <a:schemeClr val="bg1"/>
                </a:solidFill>
              </a:rPr>
              <a:t>Compétences</a:t>
            </a:r>
            <a:endParaRPr lang="fr-FR" dirty="0" smtClean="0">
              <a:solidFill>
                <a:srgbClr val="FFFFFF"/>
              </a:solidFill>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11188" y="1322388"/>
            <a:ext cx="2808287" cy="407987"/>
          </a:xfrm>
          <a:prstGeom prst="roundRect">
            <a:avLst/>
          </a:prstGeom>
          <a:solidFill>
            <a:srgbClr val="D2D2F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defTabSz="449263" rtl="0">
              <a:defRPr/>
            </a:pPr>
            <a:r>
              <a:rPr lang="fr-FR" sz="1800" kern="1200" dirty="0">
                <a:solidFill>
                  <a:srgbClr val="074241"/>
                </a:solidFill>
                <a:latin typeface="Comic Sans MS" pitchFamily="66" charset="0"/>
              </a:rPr>
              <a:t>Construction du cycle</a:t>
            </a:r>
          </a:p>
        </p:txBody>
      </p:sp>
      <p:sp>
        <p:nvSpPr>
          <p:cNvPr id="6" name="Rectangle à coins arrondis 5"/>
          <p:cNvSpPr/>
          <p:nvPr/>
        </p:nvSpPr>
        <p:spPr>
          <a:xfrm>
            <a:off x="5599113" y="1336675"/>
            <a:ext cx="2879725" cy="407988"/>
          </a:xfrm>
          <a:prstGeom prst="roundRect">
            <a:avLst/>
          </a:prstGeom>
          <a:solidFill>
            <a:srgbClr val="D2D2F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defTabSz="449263" rtl="0" fontAlgn="base">
              <a:spcBef>
                <a:spcPct val="0"/>
              </a:spcBef>
              <a:spcAft>
                <a:spcPct val="0"/>
              </a:spcAft>
              <a:defRPr/>
            </a:pPr>
            <a:r>
              <a:rPr lang="fr-FR" sz="1800" kern="1200" dirty="0">
                <a:solidFill>
                  <a:srgbClr val="074241"/>
                </a:solidFill>
                <a:latin typeface="Comic Sans MS" charset="0"/>
                <a:cs typeface="Arial" charset="0"/>
              </a:rPr>
              <a:t>Etapes d</a:t>
            </a:r>
            <a:r>
              <a:rPr lang="ja-JP" altLang="fr-FR" sz="1800" kern="1200" dirty="0">
                <a:solidFill>
                  <a:srgbClr val="074241"/>
                </a:solidFill>
                <a:latin typeface="Comic Sans MS" charset="0"/>
                <a:cs typeface="Arial" charset="0"/>
              </a:rPr>
              <a:t>’</a:t>
            </a:r>
            <a:r>
              <a:rPr lang="fr-FR" sz="1800" kern="1200" dirty="0">
                <a:solidFill>
                  <a:srgbClr val="074241"/>
                </a:solidFill>
                <a:latin typeface="Comic Sans MS" charset="0"/>
                <a:cs typeface="Arial" charset="0"/>
              </a:rPr>
              <a:t>apprentissage</a:t>
            </a:r>
          </a:p>
        </p:txBody>
      </p:sp>
      <p:sp>
        <p:nvSpPr>
          <p:cNvPr id="21508" name="ZoneTexte 7"/>
          <p:cNvSpPr txBox="1">
            <a:spLocks noChangeArrowheads="1"/>
          </p:cNvSpPr>
          <p:nvPr/>
        </p:nvSpPr>
        <p:spPr bwMode="auto">
          <a:xfrm>
            <a:off x="285750" y="3643313"/>
            <a:ext cx="3527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49263" rtl="0" fontAlgn="base">
              <a:spcBef>
                <a:spcPct val="0"/>
              </a:spcBef>
              <a:spcAft>
                <a:spcPct val="0"/>
              </a:spcAft>
            </a:pPr>
            <a:r>
              <a:rPr lang="fr-FR" sz="1800" b="1" kern="1200" smtClean="0">
                <a:solidFill>
                  <a:srgbClr val="66AD16"/>
                </a:solidFill>
                <a:latin typeface="Comic Sans MS" pitchFamily="66" charset="0"/>
                <a:ea typeface="MS PGothic" pitchFamily="34" charset="-128"/>
                <a:cs typeface="+mn-cs"/>
              </a:rPr>
              <a:t>2.</a:t>
            </a:r>
            <a:r>
              <a:rPr lang="fr-FR" sz="1800" kern="1200" smtClean="0">
                <a:solidFill>
                  <a:srgbClr val="66AD16"/>
                </a:solidFill>
                <a:latin typeface="Comic Sans MS" pitchFamily="66" charset="0"/>
                <a:ea typeface="MS PGothic" pitchFamily="34" charset="-128"/>
                <a:cs typeface="+mn-cs"/>
              </a:rPr>
              <a:t> S’entraîner pour progresser</a:t>
            </a:r>
          </a:p>
        </p:txBody>
      </p:sp>
      <p:sp>
        <p:nvSpPr>
          <p:cNvPr id="21509" name="ZoneTexte 8">
            <a:hlinkClick r:id="rId2" action="ppaction://hlinksldjump"/>
          </p:cNvPr>
          <p:cNvSpPr txBox="1">
            <a:spLocks noChangeArrowheads="1"/>
          </p:cNvSpPr>
          <p:nvPr/>
        </p:nvSpPr>
        <p:spPr bwMode="auto">
          <a:xfrm>
            <a:off x="928688" y="4929188"/>
            <a:ext cx="2214562" cy="369887"/>
          </a:xfrm>
          <a:prstGeom prst="rect">
            <a:avLst/>
          </a:prstGeom>
          <a:noFill/>
          <a:ln w="25400">
            <a:solidFill>
              <a:srgbClr val="66AD16">
                <a:alpha val="0"/>
              </a:srgb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defTabSz="449263" rtl="0" fontAlgn="base">
              <a:spcBef>
                <a:spcPct val="0"/>
              </a:spcBef>
              <a:spcAft>
                <a:spcPct val="0"/>
              </a:spcAft>
            </a:pPr>
            <a:r>
              <a:rPr lang="fr-FR" sz="1800" b="1" kern="1200" smtClean="0">
                <a:solidFill>
                  <a:srgbClr val="66AD16"/>
                </a:solidFill>
                <a:latin typeface="Comic Sans MS" pitchFamily="66" charset="0"/>
                <a:ea typeface="MS PGothic" pitchFamily="34" charset="-128"/>
                <a:cs typeface="+mn-cs"/>
              </a:rPr>
              <a:t>3. Se préparer</a:t>
            </a:r>
          </a:p>
        </p:txBody>
      </p:sp>
      <p:sp>
        <p:nvSpPr>
          <p:cNvPr id="21510" name="ZoneTexte 9"/>
          <p:cNvSpPr>
            <a:spLocks noChangeArrowheads="1"/>
          </p:cNvSpPr>
          <p:nvPr/>
        </p:nvSpPr>
        <p:spPr bwMode="auto">
          <a:xfrm>
            <a:off x="571500" y="6143625"/>
            <a:ext cx="2735263" cy="4079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49263" rtl="0" fontAlgn="base">
              <a:spcBef>
                <a:spcPct val="0"/>
              </a:spcBef>
              <a:spcAft>
                <a:spcPct val="0"/>
              </a:spcAft>
            </a:pPr>
            <a:r>
              <a:rPr lang="fr-FR" sz="1800" b="1" kern="1200" smtClean="0">
                <a:solidFill>
                  <a:srgbClr val="66AD16"/>
                </a:solidFill>
                <a:latin typeface="Comic Sans MS" pitchFamily="66" charset="0"/>
                <a:ea typeface="MS PGothic" pitchFamily="34" charset="-128"/>
                <a:cs typeface="+mn-cs"/>
              </a:rPr>
              <a:t>4. Evaluer</a:t>
            </a:r>
          </a:p>
        </p:txBody>
      </p:sp>
      <p:sp>
        <p:nvSpPr>
          <p:cNvPr id="15" name="Flèche vers le bas 14"/>
          <p:cNvSpPr/>
          <p:nvPr/>
        </p:nvSpPr>
        <p:spPr>
          <a:xfrm>
            <a:off x="1928813" y="2857500"/>
            <a:ext cx="287337" cy="6477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a:defRPr/>
            </a:pPr>
            <a:endParaRPr lang="fr-FR" kern="1200">
              <a:solidFill>
                <a:srgbClr val="FFFFFF"/>
              </a:solidFill>
              <a:latin typeface="Comic Sans MS" pitchFamily="66" charset="0"/>
            </a:endParaRPr>
          </a:p>
        </p:txBody>
      </p:sp>
      <p:sp>
        <p:nvSpPr>
          <p:cNvPr id="19" name="Flèche vers le bas 18"/>
          <p:cNvSpPr/>
          <p:nvPr/>
        </p:nvSpPr>
        <p:spPr>
          <a:xfrm>
            <a:off x="1928813" y="4143375"/>
            <a:ext cx="287337" cy="6477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a:defRPr/>
            </a:pPr>
            <a:endParaRPr lang="fr-FR" kern="1200">
              <a:solidFill>
                <a:srgbClr val="FFFFFF"/>
              </a:solidFill>
              <a:latin typeface="Comic Sans MS" pitchFamily="66" charset="0"/>
            </a:endParaRPr>
          </a:p>
        </p:txBody>
      </p:sp>
      <p:sp>
        <p:nvSpPr>
          <p:cNvPr id="20" name="Flèche vers le bas 19"/>
          <p:cNvSpPr/>
          <p:nvPr/>
        </p:nvSpPr>
        <p:spPr>
          <a:xfrm>
            <a:off x="1928813" y="5357813"/>
            <a:ext cx="287337" cy="6477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a:defRPr/>
            </a:pPr>
            <a:endParaRPr lang="fr-FR" kern="1200">
              <a:solidFill>
                <a:srgbClr val="FFFFFF"/>
              </a:solidFill>
              <a:latin typeface="Comic Sans MS" pitchFamily="66" charset="0"/>
            </a:endParaRPr>
          </a:p>
        </p:txBody>
      </p:sp>
      <p:cxnSp>
        <p:nvCxnSpPr>
          <p:cNvPr id="26" name="Connecteur droit avec flèche 25"/>
          <p:cNvCxnSpPr/>
          <p:nvPr/>
        </p:nvCxnSpPr>
        <p:spPr>
          <a:xfrm>
            <a:off x="3306763" y="2357438"/>
            <a:ext cx="205105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flipV="1">
            <a:off x="4071938" y="3063240"/>
            <a:ext cx="759142" cy="7642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4071938" y="3827463"/>
            <a:ext cx="606742" cy="3159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3330" name="Picture 2"/>
          <p:cNvPicPr>
            <a:picLocks noChangeAspect="1" noChangeArrowheads="1"/>
          </p:cNvPicPr>
          <p:nvPr/>
        </p:nvPicPr>
        <p:blipFill>
          <a:blip r:embed="rId3"/>
          <a:srcRect r="12329"/>
          <a:stretch>
            <a:fillRect/>
          </a:stretch>
        </p:blipFill>
        <p:spPr bwMode="auto">
          <a:xfrm>
            <a:off x="0" y="-31750"/>
            <a:ext cx="9144000" cy="1266825"/>
          </a:xfrm>
          <a:prstGeom prst="rect">
            <a:avLst/>
          </a:prstGeom>
          <a:noFill/>
          <a:ln>
            <a:noFill/>
          </a:ln>
          <a:effectLst/>
          <a:extLst>
            <a:ext uri="{909E8E84-426E-40DD-AFC4-6F175D3DCCD1}">
              <a14:hiddenFill xmlns:a14="http://schemas.microsoft.com/office/drawing/2010/main">
                <a:blipFill dpi="0" rotWithShape="0">
                  <a:blip/>
                  <a:srcRect r="12329"/>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1521" name="Rectangle 2"/>
          <p:cNvSpPr>
            <a:spLocks noChangeArrowheads="1"/>
          </p:cNvSpPr>
          <p:nvPr/>
        </p:nvSpPr>
        <p:spPr bwMode="auto">
          <a:xfrm>
            <a:off x="2628900" y="385763"/>
            <a:ext cx="54578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49263" rtl="0" fontAlgn="base">
              <a:spcBef>
                <a:spcPct val="0"/>
              </a:spcBef>
              <a:spcAft>
                <a:spcPct val="0"/>
              </a:spcAft>
            </a:pPr>
            <a:r>
              <a:rPr lang="fr-FR" sz="1800" kern="1200" dirty="0" smtClean="0">
                <a:solidFill>
                  <a:srgbClr val="FFFFFF"/>
                </a:solidFill>
                <a:latin typeface="Comic Sans MS" pitchFamily="66" charset="0"/>
                <a:ea typeface="MS PGothic" pitchFamily="34" charset="-128"/>
                <a:cs typeface="+mn-cs"/>
              </a:rPr>
              <a:t>COURSE DE DEMI FOND NIVEAU 4</a:t>
            </a:r>
          </a:p>
          <a:p>
            <a:pPr algn="ctr" defTabSz="449263" rtl="0" fontAlgn="base">
              <a:spcBef>
                <a:spcPct val="0"/>
              </a:spcBef>
              <a:spcAft>
                <a:spcPct val="0"/>
              </a:spcAft>
            </a:pPr>
            <a:r>
              <a:rPr lang="fr-FR" sz="1800" kern="1200" dirty="0" smtClean="0">
                <a:solidFill>
                  <a:srgbClr val="FFFFFF"/>
                </a:solidFill>
                <a:latin typeface="Comic Sans MS" pitchFamily="66" charset="0"/>
                <a:ea typeface="MS PGothic" pitchFamily="34" charset="-128"/>
                <a:cs typeface="+mn-cs"/>
              </a:rPr>
              <a:t>Menu interactif (Liens en gras)</a:t>
            </a:r>
          </a:p>
        </p:txBody>
      </p:sp>
      <p:sp>
        <p:nvSpPr>
          <p:cNvPr id="3" name="Rectangle 2">
            <a:hlinkClick r:id="rId4" action="ppaction://hlinksldjump"/>
          </p:cNvPr>
          <p:cNvSpPr/>
          <p:nvPr/>
        </p:nvSpPr>
        <p:spPr>
          <a:xfrm>
            <a:off x="1071563" y="2100263"/>
            <a:ext cx="2016125" cy="514350"/>
          </a:xfrm>
          <a:prstGeom prst="rect">
            <a:avLst/>
          </a:prstGeom>
          <a:solidFill>
            <a:schemeClr val="bg1">
              <a:alpha val="0"/>
            </a:schemeClr>
          </a:solidFill>
          <a:ln>
            <a:solidFill>
              <a:srgbClr val="66AD16">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eaLnBrk="0" fontAlgn="base" hangingPunct="0">
              <a:spcBef>
                <a:spcPct val="0"/>
              </a:spcBef>
              <a:spcAft>
                <a:spcPct val="0"/>
              </a:spcAft>
              <a:defRPr/>
            </a:pPr>
            <a:r>
              <a:rPr lang="fr-FR" sz="1800" b="1" kern="1200" dirty="0">
                <a:solidFill>
                  <a:srgbClr val="66AD16"/>
                </a:solidFill>
                <a:latin typeface="Comic Sans MS" pitchFamily="66" charset="0"/>
              </a:rPr>
              <a:t>1.</a:t>
            </a:r>
            <a:r>
              <a:rPr lang="fr-FR" sz="1800" kern="1200" dirty="0">
                <a:solidFill>
                  <a:srgbClr val="66AD16"/>
                </a:solidFill>
                <a:latin typeface="Comic Sans MS" pitchFamily="66" charset="0"/>
              </a:rPr>
              <a:t> Diagnostiquer</a:t>
            </a:r>
          </a:p>
        </p:txBody>
      </p:sp>
      <p:sp>
        <p:nvSpPr>
          <p:cNvPr id="21524" name="ZoneTexte 23">
            <a:hlinkClick r:id="rId5" action="ppaction://hlinksldjump"/>
          </p:cNvPr>
          <p:cNvSpPr txBox="1">
            <a:spLocks noChangeArrowheads="1"/>
          </p:cNvSpPr>
          <p:nvPr/>
        </p:nvSpPr>
        <p:spPr bwMode="auto">
          <a:xfrm>
            <a:off x="785813" y="4929188"/>
            <a:ext cx="2428875" cy="369887"/>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defTabSz="449263" rtl="0" eaLnBrk="0" fontAlgn="base" hangingPunct="0">
              <a:spcBef>
                <a:spcPct val="0"/>
              </a:spcBef>
              <a:spcAft>
                <a:spcPct val="0"/>
              </a:spcAft>
            </a:pPr>
            <a:endParaRPr lang="fr-FR" kern="1200" smtClean="0">
              <a:solidFill>
                <a:srgbClr val="FFFFFF"/>
              </a:solidFill>
              <a:latin typeface="Arial" charset="0"/>
              <a:ea typeface="MS PGothic" pitchFamily="34" charset="-128"/>
              <a:cs typeface="+mn-cs"/>
            </a:endParaRPr>
          </a:p>
        </p:txBody>
      </p:sp>
      <p:sp>
        <p:nvSpPr>
          <p:cNvPr id="21525" name="ZoneTexte 24"/>
          <p:cNvSpPr txBox="1">
            <a:spLocks noChangeArrowheads="1"/>
          </p:cNvSpPr>
          <p:nvPr/>
        </p:nvSpPr>
        <p:spPr bwMode="auto">
          <a:xfrm>
            <a:off x="285750" y="3643313"/>
            <a:ext cx="3429000" cy="369887"/>
          </a:xfrm>
          <a:prstGeom prst="rect">
            <a:avLst/>
          </a:prstGeom>
          <a:solidFill>
            <a:schemeClr val="bg1">
              <a:alpha val="0"/>
            </a:schemeClr>
          </a:solidFill>
          <a:ln w="25400">
            <a:solidFill>
              <a:srgbClr val="66AD16">
                <a:alpha val="0"/>
              </a:srgbClr>
            </a:solidFill>
            <a:miter lim="800000"/>
            <a:headEnd/>
            <a:tailEnd/>
          </a:ln>
        </p:spPr>
        <p:txBody>
          <a:bodyPr>
            <a:spAutoFit/>
          </a:bodyPr>
          <a:lstStyle/>
          <a:p>
            <a:pPr algn="l" defTabSz="449263" rtl="0" eaLnBrk="0" fontAlgn="base" hangingPunct="0">
              <a:spcBef>
                <a:spcPct val="0"/>
              </a:spcBef>
              <a:spcAft>
                <a:spcPct val="0"/>
              </a:spcAft>
            </a:pPr>
            <a:endParaRPr lang="fr-FR" kern="1200" smtClean="0">
              <a:solidFill>
                <a:srgbClr val="FFFFFF"/>
              </a:solidFill>
              <a:latin typeface="Arial" charset="0"/>
              <a:ea typeface="MS PGothic" pitchFamily="34" charset="-128"/>
              <a:cs typeface="+mn-cs"/>
            </a:endParaRPr>
          </a:p>
        </p:txBody>
      </p:sp>
      <p:sp>
        <p:nvSpPr>
          <p:cNvPr id="21526" name="ZoneTexte 27">
            <a:hlinkClick r:id="rId6" action="ppaction://hlinksldjump"/>
          </p:cNvPr>
          <p:cNvSpPr txBox="1">
            <a:spLocks noChangeArrowheads="1"/>
          </p:cNvSpPr>
          <p:nvPr/>
        </p:nvSpPr>
        <p:spPr bwMode="auto">
          <a:xfrm>
            <a:off x="1143000" y="6143625"/>
            <a:ext cx="1643063" cy="369888"/>
          </a:xfrm>
          <a:prstGeom prst="rect">
            <a:avLst/>
          </a:prstGeom>
          <a:solidFill>
            <a:schemeClr val="bg1">
              <a:alpha val="0"/>
            </a:schemeClr>
          </a:solidFill>
          <a:ln w="25400">
            <a:solidFill>
              <a:srgbClr val="66AD16">
                <a:alpha val="0"/>
              </a:srgbClr>
            </a:solidFill>
            <a:miter lim="800000"/>
            <a:headEnd/>
            <a:tailEnd/>
          </a:ln>
        </p:spPr>
        <p:txBody>
          <a:bodyPr>
            <a:spAutoFit/>
          </a:bodyPr>
          <a:lstStyle/>
          <a:p>
            <a:pPr algn="l" defTabSz="449263" rtl="0" eaLnBrk="0" fontAlgn="base" hangingPunct="0">
              <a:spcBef>
                <a:spcPct val="0"/>
              </a:spcBef>
              <a:spcAft>
                <a:spcPct val="0"/>
              </a:spcAft>
            </a:pPr>
            <a:endParaRPr lang="fr-FR" kern="1200" smtClean="0">
              <a:solidFill>
                <a:srgbClr val="FFFFFF"/>
              </a:solidFill>
              <a:latin typeface="Arial" charset="0"/>
              <a:ea typeface="MS PGothic" pitchFamily="34" charset="-128"/>
              <a:cs typeface="+mn-cs"/>
            </a:endParaRPr>
          </a:p>
        </p:txBody>
      </p:sp>
      <p:sp>
        <p:nvSpPr>
          <p:cNvPr id="21527" name="ZoneTexte 38"/>
          <p:cNvSpPr txBox="1">
            <a:spLocks noChangeArrowheads="1"/>
          </p:cNvSpPr>
          <p:nvPr/>
        </p:nvSpPr>
        <p:spPr bwMode="auto">
          <a:xfrm>
            <a:off x="5286375" y="1857375"/>
            <a:ext cx="10842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defTabSz="449263" rtl="0" eaLnBrk="0" fontAlgn="base" hangingPunct="0">
              <a:spcBef>
                <a:spcPct val="0"/>
              </a:spcBef>
              <a:spcAft>
                <a:spcPct val="0"/>
              </a:spcAft>
            </a:pPr>
            <a:r>
              <a:rPr lang="fr-FR" sz="1600" b="1" kern="1200" smtClean="0">
                <a:solidFill>
                  <a:srgbClr val="000000"/>
                </a:solidFill>
                <a:latin typeface="Comic Sans MS" pitchFamily="66" charset="0"/>
                <a:ea typeface="MS PGothic" pitchFamily="34" charset="-128"/>
                <a:cs typeface="+mn-cs"/>
              </a:rPr>
              <a:t>Protocole</a:t>
            </a:r>
          </a:p>
        </p:txBody>
      </p:sp>
      <p:sp>
        <p:nvSpPr>
          <p:cNvPr id="21528" name="ZoneTexte 39">
            <a:hlinkClick r:id="rId7" action="ppaction://hlinksldjump"/>
          </p:cNvPr>
          <p:cNvSpPr txBox="1">
            <a:spLocks noChangeArrowheads="1"/>
          </p:cNvSpPr>
          <p:nvPr/>
        </p:nvSpPr>
        <p:spPr bwMode="auto">
          <a:xfrm>
            <a:off x="7351713" y="1857375"/>
            <a:ext cx="17922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defTabSz="449263" rtl="0" eaLnBrk="0" fontAlgn="base" hangingPunct="0">
              <a:spcBef>
                <a:spcPct val="0"/>
              </a:spcBef>
              <a:spcAft>
                <a:spcPct val="0"/>
              </a:spcAft>
            </a:pPr>
            <a:r>
              <a:rPr lang="fr-FR" sz="1600" b="1" kern="1200" dirty="0" smtClean="0">
                <a:solidFill>
                  <a:srgbClr val="000000"/>
                </a:solidFill>
                <a:latin typeface="Comic Sans MS" pitchFamily="66" charset="0"/>
                <a:ea typeface="MS PGothic" pitchFamily="34" charset="-128"/>
                <a:cs typeface="+mn-cs"/>
              </a:rPr>
              <a:t>Caractéristiques</a:t>
            </a:r>
          </a:p>
        </p:txBody>
      </p:sp>
      <p:sp>
        <p:nvSpPr>
          <p:cNvPr id="21529" name="ZoneTexte 40"/>
          <p:cNvSpPr txBox="1">
            <a:spLocks noChangeArrowheads="1"/>
          </p:cNvSpPr>
          <p:nvPr/>
        </p:nvSpPr>
        <p:spPr bwMode="auto">
          <a:xfrm>
            <a:off x="5572125" y="2357438"/>
            <a:ext cx="32099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defTabSz="449263" rtl="0" eaLnBrk="0" fontAlgn="base" hangingPunct="0">
              <a:spcBef>
                <a:spcPct val="0"/>
              </a:spcBef>
              <a:spcAft>
                <a:spcPct val="0"/>
              </a:spcAft>
            </a:pPr>
            <a:r>
              <a:rPr lang="fr-FR" sz="1600" b="1" kern="1200" smtClean="0">
                <a:solidFill>
                  <a:srgbClr val="000000"/>
                </a:solidFill>
                <a:latin typeface="Comic Sans MS" pitchFamily="66" charset="0"/>
                <a:ea typeface="MS PGothic" pitchFamily="34" charset="-128"/>
                <a:cs typeface="+mn-cs"/>
              </a:rPr>
              <a:t>Hypothèses et axes de travail</a:t>
            </a:r>
          </a:p>
        </p:txBody>
      </p:sp>
      <p:cxnSp>
        <p:nvCxnSpPr>
          <p:cNvPr id="47" name="Connecteur droit avec flèche 46"/>
          <p:cNvCxnSpPr/>
          <p:nvPr/>
        </p:nvCxnSpPr>
        <p:spPr>
          <a:xfrm>
            <a:off x="4071938" y="3827463"/>
            <a:ext cx="759142" cy="14716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a:off x="4071938" y="3827463"/>
            <a:ext cx="896302" cy="27292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532" name="ZoneTexte 55"/>
          <p:cNvSpPr txBox="1">
            <a:spLocks noChangeArrowheads="1"/>
          </p:cNvSpPr>
          <p:nvPr/>
        </p:nvSpPr>
        <p:spPr bwMode="auto">
          <a:xfrm>
            <a:off x="5378291" y="6221413"/>
            <a:ext cx="3786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49263" rtl="0" eaLnBrk="0" fontAlgn="base" hangingPunct="0">
              <a:spcBef>
                <a:spcPct val="0"/>
              </a:spcBef>
              <a:spcAft>
                <a:spcPct val="0"/>
              </a:spcAft>
            </a:pPr>
            <a:r>
              <a:rPr lang="fr-FR" sz="1600" kern="1200" dirty="0" smtClean="0">
                <a:solidFill>
                  <a:srgbClr val="000000"/>
                </a:solidFill>
                <a:latin typeface="Comic Sans MS" pitchFamily="66" charset="0"/>
                <a:ea typeface="MS PGothic" pitchFamily="34" charset="-128"/>
                <a:cs typeface="+mn-cs"/>
              </a:rPr>
              <a:t>Situations de soutien</a:t>
            </a:r>
          </a:p>
          <a:p>
            <a:pPr algn="l" defTabSz="449263" rtl="0" eaLnBrk="0" fontAlgn="base" hangingPunct="0">
              <a:spcBef>
                <a:spcPct val="0"/>
              </a:spcBef>
              <a:spcAft>
                <a:spcPct val="0"/>
              </a:spcAft>
            </a:pPr>
            <a:r>
              <a:rPr lang="fr-FR" sz="1600" b="1" kern="1200" dirty="0" smtClean="0">
                <a:solidFill>
                  <a:srgbClr val="000000"/>
                </a:solidFill>
                <a:latin typeface="Comic Sans MS" pitchFamily="66" charset="0"/>
                <a:ea typeface="MS PGothic" pitchFamily="34" charset="-128"/>
                <a:cs typeface="+mn-cs"/>
              </a:rPr>
              <a:t>Gammes</a:t>
            </a:r>
            <a:r>
              <a:rPr lang="fr-FR" sz="1600" kern="1200" dirty="0" smtClean="0">
                <a:solidFill>
                  <a:srgbClr val="000000"/>
                </a:solidFill>
                <a:latin typeface="Comic Sans MS" pitchFamily="66" charset="0"/>
                <a:ea typeface="MS PGothic" pitchFamily="34" charset="-128"/>
                <a:cs typeface="+mn-cs"/>
              </a:rPr>
              <a:t>       </a:t>
            </a:r>
            <a:r>
              <a:rPr lang="fr-FR" sz="1600" b="1" kern="1200" dirty="0" smtClean="0">
                <a:solidFill>
                  <a:srgbClr val="000000"/>
                </a:solidFill>
                <a:latin typeface="Comic Sans MS" pitchFamily="66" charset="0"/>
                <a:ea typeface="MS PGothic" pitchFamily="34" charset="-128"/>
                <a:cs typeface="+mn-cs"/>
              </a:rPr>
              <a:t>Développement Aérobie</a:t>
            </a:r>
          </a:p>
        </p:txBody>
      </p:sp>
      <p:sp>
        <p:nvSpPr>
          <p:cNvPr id="57" name="Organigramme : Processus 56">
            <a:hlinkClick r:id="rId4" action="ppaction://hlinksldjump"/>
          </p:cNvPr>
          <p:cNvSpPr/>
          <p:nvPr/>
        </p:nvSpPr>
        <p:spPr>
          <a:xfrm>
            <a:off x="5364163" y="1919288"/>
            <a:ext cx="928687" cy="214312"/>
          </a:xfrm>
          <a:prstGeom prst="flowChartProcess">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eaLnBrk="0" fontAlgn="base" hangingPunct="0">
              <a:spcBef>
                <a:spcPct val="0"/>
              </a:spcBef>
              <a:spcAft>
                <a:spcPct val="0"/>
              </a:spcAft>
              <a:defRPr/>
            </a:pPr>
            <a:endParaRPr lang="fr-FR" kern="1200">
              <a:solidFill>
                <a:srgbClr val="000000"/>
              </a:solidFill>
            </a:endParaRPr>
          </a:p>
        </p:txBody>
      </p:sp>
      <p:sp>
        <p:nvSpPr>
          <p:cNvPr id="59" name="Organigramme : Processus 58">
            <a:hlinkClick r:id="rId8" action="ppaction://hlinksldjump"/>
          </p:cNvPr>
          <p:cNvSpPr/>
          <p:nvPr/>
        </p:nvSpPr>
        <p:spPr>
          <a:xfrm>
            <a:off x="5715000" y="2428875"/>
            <a:ext cx="2928938" cy="214313"/>
          </a:xfrm>
          <a:prstGeom prst="flowChartProcess">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eaLnBrk="0" fontAlgn="base" hangingPunct="0">
              <a:spcBef>
                <a:spcPct val="0"/>
              </a:spcBef>
              <a:spcAft>
                <a:spcPct val="0"/>
              </a:spcAft>
              <a:defRPr/>
            </a:pPr>
            <a:endParaRPr lang="fr-FR" kern="1200">
              <a:solidFill>
                <a:srgbClr val="FFFFFF"/>
              </a:solidFill>
            </a:endParaRPr>
          </a:p>
        </p:txBody>
      </p:sp>
      <p:sp>
        <p:nvSpPr>
          <p:cNvPr id="60" name="Organigramme : Processus 59">
            <a:hlinkClick r:id="rId9" action="ppaction://hlinksldjump"/>
          </p:cNvPr>
          <p:cNvSpPr/>
          <p:nvPr/>
        </p:nvSpPr>
        <p:spPr>
          <a:xfrm>
            <a:off x="5454016" y="6547168"/>
            <a:ext cx="785812" cy="214312"/>
          </a:xfrm>
          <a:prstGeom prst="flowChartProcess">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eaLnBrk="0" fontAlgn="base" hangingPunct="0">
              <a:spcBef>
                <a:spcPct val="0"/>
              </a:spcBef>
              <a:spcAft>
                <a:spcPct val="0"/>
              </a:spcAft>
              <a:defRPr/>
            </a:pPr>
            <a:endParaRPr lang="fr-FR" kern="1200">
              <a:solidFill>
                <a:srgbClr val="FFFFFF"/>
              </a:solidFill>
            </a:endParaRPr>
          </a:p>
        </p:txBody>
      </p:sp>
      <p:sp>
        <p:nvSpPr>
          <p:cNvPr id="61" name="Organigramme : Processus 60">
            <a:hlinkClick r:id="rId10" action="ppaction://hlinksldjump"/>
          </p:cNvPr>
          <p:cNvSpPr/>
          <p:nvPr/>
        </p:nvSpPr>
        <p:spPr>
          <a:xfrm>
            <a:off x="6659563" y="6556693"/>
            <a:ext cx="2233612" cy="204787"/>
          </a:xfrm>
          <a:prstGeom prst="flowChartProcess">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eaLnBrk="0" fontAlgn="base" hangingPunct="0">
              <a:spcBef>
                <a:spcPct val="0"/>
              </a:spcBef>
              <a:spcAft>
                <a:spcPct val="0"/>
              </a:spcAft>
              <a:defRPr/>
            </a:pPr>
            <a:endParaRPr lang="fr-FR" kern="1200">
              <a:solidFill>
                <a:srgbClr val="FFFFFF"/>
              </a:solidFill>
            </a:endParaRPr>
          </a:p>
        </p:txBody>
      </p:sp>
      <p:sp>
        <p:nvSpPr>
          <p:cNvPr id="35" name="Shape 52">
            <a:hlinkClick r:id="rId11" action="ppaction://hlinksldjump"/>
          </p:cNvPr>
          <p:cNvSpPr/>
          <p:nvPr/>
        </p:nvSpPr>
        <p:spPr>
          <a:xfrm>
            <a:off x="4831080" y="2784864"/>
            <a:ext cx="4312921" cy="749812"/>
          </a:xfrm>
          <a:prstGeom prst="rect">
            <a:avLst/>
          </a:prstGeom>
          <a:ln w="12700">
            <a:miter lim="400000"/>
          </a:ln>
          <a:extLst>
            <a:ext uri="{C572A759-6A51-4108-AA02-DFA0A04FC94B}">
              <ma14:wrappingTextBoxFlag xmlns="" xmlns:ma14="http://schemas.microsoft.com/office/mac/drawingml/2011/main" val="1"/>
            </a:ext>
          </a:extLst>
        </p:spPr>
        <p:txBody>
          <a:bodyPr wrap="square" lIns="36000" tIns="36000" rIns="36000" bIns="36000">
            <a:spAutoFit/>
          </a:bodyPr>
          <a:lstStyle/>
          <a:p>
            <a:pPr lvl="0" algn="just" defTabSz="914400">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lang="fr-FR" sz="1600" b="1" dirty="0" smtClean="0">
                <a:latin typeface="Comic Sans MS"/>
                <a:ea typeface="Comic Sans MS"/>
                <a:cs typeface="Comic Sans MS"/>
                <a:sym typeface="Comic Sans MS"/>
              </a:rPr>
              <a:t>Etape </a:t>
            </a:r>
            <a:r>
              <a:rPr sz="1600" b="1" dirty="0" smtClean="0">
                <a:latin typeface="Comic Sans MS"/>
                <a:ea typeface="Comic Sans MS"/>
                <a:cs typeface="Comic Sans MS"/>
                <a:sym typeface="Comic Sans MS"/>
              </a:rPr>
              <a:t>1</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S’engager</a:t>
            </a:r>
            <a:r>
              <a:rPr sz="1400" dirty="0">
                <a:latin typeface="Comic Sans MS"/>
                <a:ea typeface="Comic Sans MS"/>
                <a:cs typeface="Comic Sans MS"/>
                <a:sym typeface="Comic Sans MS"/>
              </a:rPr>
              <a:t> et </a:t>
            </a:r>
            <a:r>
              <a:rPr sz="1400" dirty="0" err="1">
                <a:latin typeface="Comic Sans MS"/>
                <a:ea typeface="Comic Sans MS"/>
                <a:cs typeface="Comic Sans MS"/>
                <a:sym typeface="Comic Sans MS"/>
              </a:rPr>
              <a:t>travailler</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sur</a:t>
            </a:r>
            <a:r>
              <a:rPr sz="1400" dirty="0">
                <a:latin typeface="Comic Sans MS"/>
                <a:ea typeface="Comic Sans MS"/>
                <a:cs typeface="Comic Sans MS"/>
                <a:sym typeface="Comic Sans MS"/>
              </a:rPr>
              <a:t> des efforts </a:t>
            </a:r>
            <a:r>
              <a:rPr sz="1400" dirty="0" err="1">
                <a:latin typeface="Comic Sans MS"/>
                <a:ea typeface="Comic Sans MS"/>
                <a:cs typeface="Comic Sans MS"/>
                <a:sym typeface="Comic Sans MS"/>
              </a:rPr>
              <a:t>sollicitant</a:t>
            </a:r>
            <a:r>
              <a:rPr sz="1400" dirty="0">
                <a:latin typeface="Comic Sans MS"/>
                <a:ea typeface="Comic Sans MS"/>
                <a:cs typeface="Comic Sans MS"/>
                <a:sym typeface="Comic Sans MS"/>
              </a:rPr>
              <a:t> la puissance </a:t>
            </a:r>
            <a:r>
              <a:rPr sz="1400" dirty="0" err="1">
                <a:latin typeface="Comic Sans MS"/>
                <a:ea typeface="Comic Sans MS"/>
                <a:cs typeface="Comic Sans MS"/>
                <a:sym typeface="Comic Sans MS"/>
              </a:rPr>
              <a:t>aérobie</a:t>
            </a:r>
            <a:r>
              <a:rPr sz="1400" dirty="0">
                <a:latin typeface="Comic Sans MS"/>
                <a:ea typeface="Comic Sans MS"/>
                <a:cs typeface="Comic Sans MS"/>
                <a:sym typeface="Comic Sans MS"/>
              </a:rPr>
              <a:t> et la </a:t>
            </a:r>
            <a:r>
              <a:rPr sz="1400" dirty="0" err="1">
                <a:latin typeface="Comic Sans MS"/>
                <a:ea typeface="Comic Sans MS"/>
                <a:cs typeface="Comic Sans MS"/>
                <a:sym typeface="Comic Sans MS"/>
              </a:rPr>
              <a:t>capacité</a:t>
            </a:r>
            <a:r>
              <a:rPr sz="1400" dirty="0">
                <a:latin typeface="Comic Sans MS"/>
                <a:ea typeface="Comic Sans MS"/>
                <a:cs typeface="Comic Sans MS"/>
                <a:sym typeface="Comic Sans MS"/>
              </a:rPr>
              <a:t> </a:t>
            </a:r>
            <a:r>
              <a:rPr sz="1400" dirty="0" err="1">
                <a:latin typeface="Comic Sans MS"/>
                <a:ea typeface="Comic Sans MS"/>
                <a:cs typeface="Comic Sans MS"/>
                <a:sym typeface="Comic Sans MS"/>
              </a:rPr>
              <a:t>lactique</a:t>
            </a:r>
            <a:r>
              <a:rPr sz="1400" dirty="0">
                <a:latin typeface="Comic Sans MS"/>
                <a:ea typeface="Comic Sans MS"/>
                <a:cs typeface="Comic Sans MS"/>
                <a:sym typeface="Comic Sans MS"/>
              </a:rPr>
              <a:t> de </a:t>
            </a:r>
            <a:r>
              <a:rPr sz="1400" dirty="0" err="1">
                <a:latin typeface="Comic Sans MS"/>
                <a:ea typeface="Comic Sans MS"/>
                <a:cs typeface="Comic Sans MS"/>
                <a:sym typeface="Comic Sans MS"/>
              </a:rPr>
              <a:t>l’élève</a:t>
            </a:r>
            <a:r>
              <a:rPr sz="1400" dirty="0">
                <a:latin typeface="Comic Sans MS"/>
                <a:ea typeface="Comic Sans MS"/>
                <a:cs typeface="Comic Sans MS"/>
                <a:sym typeface="Comic Sans MS"/>
              </a:rPr>
              <a:t> (allure </a:t>
            </a:r>
            <a:r>
              <a:rPr sz="1400" dirty="0" err="1">
                <a:latin typeface="Comic Sans MS"/>
                <a:ea typeface="Comic Sans MS"/>
                <a:cs typeface="Comic Sans MS"/>
                <a:sym typeface="Comic Sans MS"/>
              </a:rPr>
              <a:t>supérieure</a:t>
            </a:r>
            <a:r>
              <a:rPr sz="1400" dirty="0">
                <a:latin typeface="Comic Sans MS"/>
                <a:ea typeface="Comic Sans MS"/>
                <a:cs typeface="Comic Sans MS"/>
                <a:sym typeface="Comic Sans MS"/>
              </a:rPr>
              <a:t> à la VMA)</a:t>
            </a:r>
          </a:p>
        </p:txBody>
      </p:sp>
      <p:sp>
        <p:nvSpPr>
          <p:cNvPr id="4" name="Rectangle 3">
            <a:hlinkClick r:id="rId12" action="ppaction://hlinksldjump"/>
          </p:cNvPr>
          <p:cNvSpPr/>
          <p:nvPr/>
        </p:nvSpPr>
        <p:spPr>
          <a:xfrm>
            <a:off x="4831080" y="3960009"/>
            <a:ext cx="4312921" cy="769441"/>
          </a:xfrm>
          <a:prstGeom prst="rect">
            <a:avLst/>
          </a:prstGeom>
        </p:spPr>
        <p:txBody>
          <a:bodyPr wrap="square">
            <a:spAutoFit/>
          </a:bodyPr>
          <a:lstStyle/>
          <a:p>
            <a:pPr lvl="0" algn="just"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lang="fr-FR" sz="1600" b="1" dirty="0" smtClean="0">
                <a:latin typeface="Comic Sans MS"/>
                <a:ea typeface="Comic Sans MS"/>
                <a:cs typeface="Comic Sans MS"/>
                <a:sym typeface="Comic Sans MS"/>
              </a:rPr>
              <a:t>Etape 2</a:t>
            </a:r>
            <a:r>
              <a:rPr lang="fr-FR" sz="1400" dirty="0">
                <a:latin typeface="Comic Sans MS"/>
                <a:ea typeface="Comic Sans MS"/>
                <a:cs typeface="Comic Sans MS"/>
                <a:sym typeface="Comic Sans MS"/>
              </a:rPr>
              <a:t>. Identifier et intégrer son allure spécifique de course pour gagner en régularité. Gérer une récupération active efficace</a:t>
            </a:r>
          </a:p>
        </p:txBody>
      </p:sp>
      <p:sp>
        <p:nvSpPr>
          <p:cNvPr id="7" name="Rectangle 6">
            <a:hlinkClick r:id="rId13" action="ppaction://hlinksldjump"/>
          </p:cNvPr>
          <p:cNvSpPr/>
          <p:nvPr/>
        </p:nvSpPr>
        <p:spPr>
          <a:xfrm>
            <a:off x="4831080" y="5021084"/>
            <a:ext cx="4312921" cy="984885"/>
          </a:xfrm>
          <a:prstGeom prst="rect">
            <a:avLst/>
          </a:prstGeom>
        </p:spPr>
        <p:txBody>
          <a:bodyPr wrap="square">
            <a:spAutoFit/>
          </a:bodyPr>
          <a:lstStyle/>
          <a:p>
            <a:pPr lvl="0" algn="just"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lang="fr-FR" sz="1600" b="1" dirty="0" smtClean="0">
                <a:latin typeface="Comic Sans MS"/>
                <a:ea typeface="Comic Sans MS"/>
                <a:cs typeface="Comic Sans MS"/>
                <a:sym typeface="Comic Sans MS"/>
              </a:rPr>
              <a:t>Etape 3.</a:t>
            </a:r>
            <a:r>
              <a:rPr lang="fr-FR" sz="1400" dirty="0" smtClean="0">
                <a:latin typeface="Comic Sans MS"/>
                <a:ea typeface="Comic Sans MS"/>
                <a:cs typeface="Comic Sans MS"/>
                <a:sym typeface="Comic Sans MS"/>
              </a:rPr>
              <a:t> Elaborer </a:t>
            </a:r>
            <a:r>
              <a:rPr lang="fr-FR" sz="1400" dirty="0">
                <a:latin typeface="Comic Sans MS"/>
                <a:ea typeface="Comic Sans MS"/>
                <a:cs typeface="Comic Sans MS"/>
                <a:sym typeface="Comic Sans MS"/>
              </a:rPr>
              <a:t>un projet de course en tenant compte de ses capacités. Le mener à bien en étant capable d’ajuster son allure de course par rapport aux temps de </a:t>
            </a:r>
            <a:r>
              <a:rPr lang="fr-FR" sz="1400" dirty="0" smtClean="0">
                <a:latin typeface="Comic Sans MS"/>
                <a:ea typeface="Comic Sans MS"/>
                <a:cs typeface="Comic Sans MS"/>
                <a:sym typeface="Comic Sans MS"/>
              </a:rPr>
              <a:t>passage.…</a:t>
            </a:r>
            <a:endParaRPr lang="fr-FR" sz="1400" dirty="0">
              <a:latin typeface="Comic Sans MS"/>
              <a:ea typeface="Comic Sans MS"/>
              <a:cs typeface="Comic Sans MS"/>
              <a:sym typeface="Comic Sans MS"/>
            </a:endParaRPr>
          </a:p>
        </p:txBody>
      </p:sp>
    </p:spTree>
    <p:extLst>
      <p:ext uri="{BB962C8B-B14F-4D97-AF65-F5344CB8AC3E}">
        <p14:creationId xmlns:p14="http://schemas.microsoft.com/office/powerpoint/2010/main" val="2353368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p:nvPr/>
        </p:nvSpPr>
        <p:spPr>
          <a:xfrm>
            <a:off x="215106" y="1549082"/>
            <a:ext cx="8713788" cy="4526495"/>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u="sng" dirty="0">
                <a:latin typeface="Comic Sans MS"/>
                <a:ea typeface="Comic Sans MS"/>
                <a:cs typeface="Comic Sans MS"/>
                <a:sym typeface="Comic Sans MS"/>
              </a:rPr>
              <a:t>Contenu: </a:t>
            </a:r>
            <a:endParaRPr lang="fr-FR" u="sng" dirty="0" smtClean="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u="sng"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dirty="0">
                <a:latin typeface="Comic Sans MS"/>
                <a:ea typeface="Comic Sans MS"/>
                <a:cs typeface="Comic Sans MS"/>
                <a:sym typeface="Comic Sans MS"/>
              </a:rPr>
              <a:t>Enchainer deux efforts de 500m . Récupération: 8mn</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dirty="0">
                <a:latin typeface="Comic Sans MS"/>
                <a:ea typeface="Comic Sans MS"/>
                <a:cs typeface="Comic Sans MS"/>
                <a:sym typeface="Comic Sans MS"/>
              </a:rPr>
              <a:t>Temps de passage au 250m </a:t>
            </a:r>
            <a:r>
              <a:rPr dirty="0" smtClean="0">
                <a:latin typeface="Comic Sans MS"/>
                <a:ea typeface="Comic Sans MS"/>
                <a:cs typeface="Comic Sans MS"/>
                <a:sym typeface="Comic Sans MS"/>
              </a:rPr>
              <a:t>donné </a:t>
            </a:r>
            <a:r>
              <a:rPr dirty="0">
                <a:latin typeface="Comic Sans MS"/>
                <a:ea typeface="Comic Sans MS"/>
                <a:cs typeface="Comic Sans MS"/>
                <a:sym typeface="Comic Sans MS"/>
              </a:rPr>
              <a:t>aux élèves</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u="sng" dirty="0">
                <a:latin typeface="Comic Sans MS"/>
                <a:ea typeface="Comic Sans MS"/>
                <a:cs typeface="Comic Sans MS"/>
                <a:sym typeface="Comic Sans MS"/>
              </a:rPr>
              <a:t>But: </a:t>
            </a:r>
            <a:endParaRPr lang="fr-FR" u="sng" dirty="0" smtClean="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u="sng"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dirty="0">
                <a:latin typeface="Comic Sans MS"/>
                <a:ea typeface="Comic Sans MS"/>
                <a:cs typeface="Comic Sans MS"/>
                <a:sym typeface="Comic Sans MS"/>
              </a:rPr>
              <a:t>Obtenir la meilleure performance possible en additionnant les temps des 2 courses.</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u="sng" dirty="0">
                <a:latin typeface="Comic Sans MS"/>
                <a:ea typeface="Comic Sans MS"/>
                <a:cs typeface="Comic Sans MS"/>
                <a:sym typeface="Comic Sans MS"/>
              </a:rPr>
              <a:t>Objectif: </a:t>
            </a:r>
            <a:endParaRPr lang="fr-FR" u="sng" dirty="0" smtClean="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u="sng" dirty="0">
              <a:latin typeface="Comic Sans MS"/>
              <a:ea typeface="Comic Sans MS"/>
              <a:cs typeface="Comic Sans MS"/>
              <a:sym typeface="Comic Sans MS"/>
            </a:endParaRP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dirty="0">
                <a:latin typeface="Comic Sans MS"/>
                <a:ea typeface="Comic Sans MS"/>
                <a:cs typeface="Comic Sans MS"/>
                <a:sym typeface="Comic Sans MS"/>
              </a:rPr>
              <a:t>Identifier le gain ou la perte de vitesse entre la première et la deuxième course et les mettre en relation afin d’estimer une vitesse spécifique de travail. Observer les comportements des élèves durant la récupération</a:t>
            </a:r>
          </a:p>
          <a:p>
            <a:pPr lvl="0"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dirty="0">
              <a:latin typeface="Comic Sans MS"/>
              <a:ea typeface="Comic Sans MS"/>
              <a:cs typeface="Comic Sans MS"/>
              <a:sym typeface="Comic Sans MS"/>
            </a:endParaRPr>
          </a:p>
        </p:txBody>
      </p:sp>
      <p:sp>
        <p:nvSpPr>
          <p:cNvPr id="82" name="Shape 82"/>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chemeClr val="bg1"/>
                </a:solidFill>
              </a:rPr>
              <a:t>COURSE DE DEMI FOND NIVEAU </a:t>
            </a:r>
            <a:r>
              <a:rPr dirty="0" smtClean="0">
                <a:solidFill>
                  <a:schemeClr val="bg1"/>
                </a:solidFill>
              </a:rPr>
              <a:t>4</a:t>
            </a:r>
            <a:endParaRPr lang="fr-FR" dirty="0" smtClean="0">
              <a:solidFill>
                <a:schemeClr val="bg1"/>
              </a:solidFill>
            </a:endParaRPr>
          </a:p>
          <a:p>
            <a:pPr lvl="0">
              <a:defRPr>
                <a:solidFill>
                  <a:srgbClr val="000000"/>
                </a:solidFill>
              </a:defRPr>
            </a:pPr>
            <a:r>
              <a:rPr lang="fr-FR" dirty="0" smtClean="0">
                <a:solidFill>
                  <a:schemeClr val="bg1"/>
                </a:solidFill>
              </a:rPr>
              <a:t>Protocole de l’évaluation diagnostique</a:t>
            </a:r>
            <a:endParaRPr dirty="0">
              <a:solidFill>
                <a:schemeClr val="bg1"/>
              </a:solidFill>
            </a:endParaRPr>
          </a:p>
        </p:txBody>
      </p:sp>
      <p:sp>
        <p:nvSpPr>
          <p:cNvPr id="4" name="Bouton d'action : Accueil 3">
            <a:hlinkClick r:id="rId2" action="ppaction://hlinksldjump" highlightClick="1"/>
          </p:cNvPr>
          <p:cNvSpPr/>
          <p:nvPr/>
        </p:nvSpPr>
        <p:spPr>
          <a:xfrm>
            <a:off x="7992416" y="58180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6"/>
          <p:cNvGrpSpPr/>
          <p:nvPr/>
        </p:nvGrpSpPr>
        <p:grpSpPr>
          <a:xfrm>
            <a:off x="2904331" y="3547085"/>
            <a:ext cx="3335338" cy="1008063"/>
            <a:chOff x="0" y="0"/>
            <a:chExt cx="3335337" cy="1008062"/>
          </a:xfrm>
        </p:grpSpPr>
        <p:sp>
          <p:nvSpPr>
            <p:cNvPr id="84" name="Shape 84"/>
            <p:cNvSpPr/>
            <p:nvPr/>
          </p:nvSpPr>
          <p:spPr>
            <a:xfrm>
              <a:off x="0" y="0"/>
              <a:ext cx="3335338" cy="1008063"/>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Comic Sans MS"/>
                  <a:ea typeface="Comic Sans MS"/>
                  <a:cs typeface="Comic Sans MS"/>
                  <a:sym typeface="Comic Sans MS"/>
                </a:defRPr>
              </a:pPr>
              <a:endParaRPr/>
            </a:p>
          </p:txBody>
        </p:sp>
        <p:sp>
          <p:nvSpPr>
            <p:cNvPr id="85" name="Shape 85"/>
            <p:cNvSpPr/>
            <p:nvPr/>
          </p:nvSpPr>
          <p:spPr>
            <a:xfrm>
              <a:off x="49189" y="139731"/>
              <a:ext cx="3236959" cy="7286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sp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a:latin typeface="Comic Sans MS"/>
                  <a:ea typeface="Comic Sans MS"/>
                  <a:cs typeface="Comic Sans MS"/>
                  <a:sym typeface="Comic Sans MS"/>
                </a:rPr>
                <a:t>Début de Niveau 4</a:t>
              </a:r>
            </a:p>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Comic Sans MS"/>
                  <a:ea typeface="Comic Sans MS"/>
                  <a:cs typeface="Comic Sans MS"/>
                  <a:sym typeface="Comic Sans MS"/>
                </a:rPr>
                <a:t>« l’élève qui tâtonne »</a:t>
              </a:r>
            </a:p>
          </p:txBody>
        </p:sp>
      </p:grpSp>
      <p:grpSp>
        <p:nvGrpSpPr>
          <p:cNvPr id="89" name="Group 89"/>
          <p:cNvGrpSpPr/>
          <p:nvPr/>
        </p:nvGrpSpPr>
        <p:grpSpPr>
          <a:xfrm>
            <a:off x="2969220" y="4898951"/>
            <a:ext cx="3205560" cy="1735538"/>
            <a:chOff x="-696432" y="-20225"/>
            <a:chExt cx="3205559" cy="1735536"/>
          </a:xfrm>
        </p:grpSpPr>
        <p:sp>
          <p:nvSpPr>
            <p:cNvPr id="87" name="Shape 87"/>
            <p:cNvSpPr/>
            <p:nvPr/>
          </p:nvSpPr>
          <p:spPr>
            <a:xfrm>
              <a:off x="-696433" y="0"/>
              <a:ext cx="3205560" cy="1715311"/>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88" name="Shape 88"/>
            <p:cNvSpPr/>
            <p:nvPr/>
          </p:nvSpPr>
          <p:spPr>
            <a:xfrm>
              <a:off x="-445428" y="-20226"/>
              <a:ext cx="2857197" cy="168322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lvl1pPr>
            </a:lstStyle>
            <a:p>
              <a:pPr lvl="0">
                <a:defRPr sz="1800"/>
              </a:pPr>
              <a:r>
                <a:rPr sz="1600"/>
                <a:t>Le temps de récupération est un temps d’attente , pas d’organisation, de remise en action progressive</a:t>
              </a:r>
            </a:p>
          </p:txBody>
        </p:sp>
      </p:grpSp>
      <p:sp>
        <p:nvSpPr>
          <p:cNvPr id="90" name="Shape 90"/>
          <p:cNvSpPr/>
          <p:nvPr/>
        </p:nvSpPr>
        <p:spPr>
          <a:xfrm flipV="1">
            <a:off x="4572000" y="4542057"/>
            <a:ext cx="1" cy="401021"/>
          </a:xfrm>
          <a:prstGeom prst="line">
            <a:avLst/>
          </a:prstGeom>
          <a:ln w="10080" cap="sq">
            <a:solidFill/>
            <a:miter/>
          </a:ln>
        </p:spPr>
        <p:txBody>
          <a:bodyPr lIns="0" tIns="0" rIns="0" bIns="0"/>
          <a:lstStyle/>
          <a:p>
            <a:pPr lvl="0" defTabSz="457200">
              <a:defRPr sz="1200">
                <a:latin typeface="+mn-lt"/>
                <a:ea typeface="+mn-ea"/>
                <a:cs typeface="+mn-cs"/>
                <a:sym typeface="Helvetica"/>
              </a:defRPr>
            </a:pPr>
            <a:endParaRPr/>
          </a:p>
        </p:txBody>
      </p:sp>
      <p:pic>
        <p:nvPicPr>
          <p:cNvPr id="91" name="image.png"/>
          <p:cNvPicPr/>
          <p:nvPr/>
        </p:nvPicPr>
        <p:blipFill>
          <a:blip r:embed="rId2">
            <a:extLst/>
          </a:blip>
          <a:srcRect r="12329"/>
          <a:stretch>
            <a:fillRect/>
          </a:stretch>
        </p:blipFill>
        <p:spPr>
          <a:xfrm>
            <a:off x="0" y="0"/>
            <a:ext cx="9144001" cy="1266825"/>
          </a:xfrm>
          <a:prstGeom prst="rect">
            <a:avLst/>
          </a:prstGeom>
          <a:ln w="12700">
            <a:miter lim="400000"/>
          </a:ln>
        </p:spPr>
      </p:pic>
      <p:grpSp>
        <p:nvGrpSpPr>
          <p:cNvPr id="94" name="Group 94"/>
          <p:cNvGrpSpPr/>
          <p:nvPr/>
        </p:nvGrpSpPr>
        <p:grpSpPr>
          <a:xfrm>
            <a:off x="609600" y="1204638"/>
            <a:ext cx="3205560" cy="2122974"/>
            <a:chOff x="0" y="-194378"/>
            <a:chExt cx="3205559" cy="2122972"/>
          </a:xfrm>
        </p:grpSpPr>
        <p:sp>
          <p:nvSpPr>
            <p:cNvPr id="92" name="Shape 92"/>
            <p:cNvSpPr/>
            <p:nvPr/>
          </p:nvSpPr>
          <p:spPr>
            <a:xfrm>
              <a:off x="0" y="0"/>
              <a:ext cx="3205560" cy="1734215"/>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93" name="Shape 93"/>
            <p:cNvSpPr/>
            <p:nvPr/>
          </p:nvSpPr>
          <p:spPr>
            <a:xfrm>
              <a:off x="84622" y="-194379"/>
              <a:ext cx="3036315" cy="212297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lvl1pPr>
            </a:lstStyle>
            <a:p>
              <a:pPr lvl="0">
                <a:defRPr sz="1800"/>
              </a:pPr>
              <a:r>
                <a:rPr sz="1600"/>
                <a:t>Projet de course encore inadapté à l’effort total. Ajuste son allure de course en fonction des temps de passage mais de manière imprécise </a:t>
              </a:r>
            </a:p>
          </p:txBody>
        </p:sp>
      </p:grpSp>
      <p:sp>
        <p:nvSpPr>
          <p:cNvPr id="95" name="Shape 95"/>
          <p:cNvSpPr/>
          <p:nvPr/>
        </p:nvSpPr>
        <p:spPr>
          <a:xfrm flipH="1" flipV="1">
            <a:off x="3476624" y="3136205"/>
            <a:ext cx="396846" cy="396846"/>
          </a:xfrm>
          <a:prstGeom prst="line">
            <a:avLst/>
          </a:prstGeom>
          <a:ln w="10080" cap="sq">
            <a:solidFill/>
            <a:miter/>
          </a:ln>
        </p:spPr>
        <p:txBody>
          <a:bodyPr lIns="0" tIns="0" rIns="0" bIns="0"/>
          <a:lstStyle/>
          <a:p>
            <a:pPr lvl="0" defTabSz="457200">
              <a:defRPr sz="1200">
                <a:latin typeface="+mn-lt"/>
                <a:ea typeface="+mn-ea"/>
                <a:cs typeface="+mn-cs"/>
                <a:sym typeface="Helvetica"/>
              </a:defRPr>
            </a:pPr>
            <a:endParaRPr/>
          </a:p>
        </p:txBody>
      </p:sp>
      <p:sp>
        <p:nvSpPr>
          <p:cNvPr id="96" name="Shape 96"/>
          <p:cNvSpPr/>
          <p:nvPr/>
        </p:nvSpPr>
        <p:spPr>
          <a:xfrm>
            <a:off x="3132137" y="404812"/>
            <a:ext cx="4103688" cy="648510"/>
          </a:xfrm>
          <a:prstGeom prst="rect">
            <a:avLst/>
          </a:prstGeom>
          <a:ln w="12700">
            <a:miter lim="400000"/>
          </a:ln>
          <a:extLst>
            <a:ext uri="{C572A759-6A51-4108-AA02-DFA0A04FC94B}">
              <ma14:wrappingTextBoxFlag xmlns="" xmlns:ma14="http://schemas.microsoft.com/office/mac/drawingml/2011/main" val="1"/>
            </a:ext>
          </a:extLst>
        </p:spPr>
        <p:txBody>
          <a:bodyPr lIns="46799" tIns="46799" rIns="46799" bIns="46799">
            <a:spAutoFit/>
          </a:bodyPr>
          <a:lstStyle>
            <a:lvl1pPr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FFFFFF"/>
                </a:solidFill>
                <a:latin typeface="Comic Sans MS"/>
                <a:ea typeface="Comic Sans MS"/>
                <a:cs typeface="Comic Sans MS"/>
                <a:sym typeface="Comic Sans MS"/>
              </a:defRPr>
            </a:lvl1pPr>
          </a:lstStyle>
          <a:p>
            <a:pPr lvl="0">
              <a:defRPr>
                <a:solidFill>
                  <a:srgbClr val="000000"/>
                </a:solidFill>
              </a:defRPr>
            </a:pPr>
            <a:r>
              <a:rPr dirty="0">
                <a:solidFill>
                  <a:schemeClr val="bg1"/>
                </a:solidFill>
              </a:rPr>
              <a:t>COURSE DE DEMI FOND NIVEAU </a:t>
            </a:r>
            <a:r>
              <a:rPr dirty="0" smtClean="0">
                <a:solidFill>
                  <a:schemeClr val="bg1"/>
                </a:solidFill>
              </a:rPr>
              <a:t>4</a:t>
            </a:r>
            <a:endParaRPr lang="fr-FR" dirty="0" smtClean="0">
              <a:solidFill>
                <a:schemeClr val="bg1"/>
              </a:solidFill>
            </a:endParaRPr>
          </a:p>
          <a:p>
            <a:pPr lvl="0">
              <a:defRPr>
                <a:solidFill>
                  <a:srgbClr val="000000"/>
                </a:solidFill>
              </a:defRPr>
            </a:pPr>
            <a:r>
              <a:rPr lang="fr-FR" dirty="0" smtClean="0">
                <a:solidFill>
                  <a:schemeClr val="bg1"/>
                </a:solidFill>
              </a:rPr>
              <a:t>Caractéristiques élèves</a:t>
            </a:r>
            <a:endParaRPr dirty="0">
              <a:solidFill>
                <a:schemeClr val="bg1"/>
              </a:solidFill>
            </a:endParaRPr>
          </a:p>
        </p:txBody>
      </p:sp>
      <p:grpSp>
        <p:nvGrpSpPr>
          <p:cNvPr id="99" name="Group 99"/>
          <p:cNvGrpSpPr/>
          <p:nvPr/>
        </p:nvGrpSpPr>
        <p:grpSpPr>
          <a:xfrm>
            <a:off x="5309790" y="1204638"/>
            <a:ext cx="3205560" cy="2122974"/>
            <a:chOff x="0" y="-194378"/>
            <a:chExt cx="3205559" cy="2122972"/>
          </a:xfrm>
        </p:grpSpPr>
        <p:sp>
          <p:nvSpPr>
            <p:cNvPr id="97" name="Shape 97"/>
            <p:cNvSpPr/>
            <p:nvPr/>
          </p:nvSpPr>
          <p:spPr>
            <a:xfrm>
              <a:off x="0" y="0"/>
              <a:ext cx="3205560" cy="1734215"/>
            </a:xfrm>
            <a:prstGeom prst="roundRect">
              <a:avLst>
                <a:gd name="adj" fmla="val 16667"/>
              </a:avLst>
            </a:prstGeom>
            <a:solidFill>
              <a:srgbClr val="D2D2F4"/>
            </a:solidFill>
            <a:ln w="25560" cap="sq">
              <a:solidFill>
                <a:srgbClr val="000000"/>
              </a:solidFill>
              <a:prstDash val="solid"/>
              <a:miter lim="800000"/>
            </a:ln>
            <a:effectLst/>
          </p:spPr>
          <p:txBody>
            <a:bodyPr wrap="square" lIns="0" tIns="0" rIns="0" bIns="0" numCol="1" anchor="ctr">
              <a:noAutofit/>
            </a:bodyPr>
            <a:lstStyle/>
            <a:p>
              <a:pPr lvl="0" algn="ctr" defTabSz="91440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pPr>
              <a:endParaRPr/>
            </a:p>
          </p:txBody>
        </p:sp>
        <p:sp>
          <p:nvSpPr>
            <p:cNvPr id="98" name="Shape 98"/>
            <p:cNvSpPr/>
            <p:nvPr/>
          </p:nvSpPr>
          <p:spPr>
            <a:xfrm>
              <a:off x="84622" y="-194379"/>
              <a:ext cx="3036315" cy="212297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6799" tIns="46799" rIns="46799" bIns="46799" numCol="1" anchor="ctr">
              <a:no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Comic Sans MS"/>
                  <a:ea typeface="Comic Sans MS"/>
                  <a:cs typeface="Comic Sans MS"/>
                  <a:sym typeface="Comic Sans MS"/>
                </a:defRPr>
              </a:lvl1pPr>
            </a:lstStyle>
            <a:p>
              <a:pPr lvl="0">
                <a:defRPr sz="1800"/>
              </a:pPr>
              <a:r>
                <a:rPr sz="1600"/>
                <a:t>A des difficultés à équilibrer les 3 efforts de 500m (termine beaucoup plus vite ou beaucoup moins vite le dernier 500m)</a:t>
              </a:r>
            </a:p>
          </p:txBody>
        </p:sp>
      </p:grpSp>
      <p:sp>
        <p:nvSpPr>
          <p:cNvPr id="100" name="Shape 100"/>
          <p:cNvSpPr/>
          <p:nvPr/>
        </p:nvSpPr>
        <p:spPr>
          <a:xfrm flipV="1">
            <a:off x="5376495" y="3091836"/>
            <a:ext cx="485583" cy="485583"/>
          </a:xfrm>
          <a:prstGeom prst="line">
            <a:avLst/>
          </a:prstGeom>
          <a:ln w="10080" cap="sq">
            <a:solidFill/>
            <a:miter/>
          </a:ln>
        </p:spPr>
        <p:txBody>
          <a:bodyPr lIns="0" tIns="0" rIns="0" bIns="0"/>
          <a:lstStyle/>
          <a:p>
            <a:pPr lvl="0" defTabSz="457200">
              <a:defRPr sz="1200">
                <a:latin typeface="+mn-lt"/>
                <a:ea typeface="+mn-ea"/>
                <a:cs typeface="+mn-cs"/>
                <a:sym typeface="Helvetica"/>
              </a:defRPr>
            </a:pPr>
            <a:endParaRPr/>
          </a:p>
        </p:txBody>
      </p:sp>
      <p:sp>
        <p:nvSpPr>
          <p:cNvPr id="19" name="Bouton d'action : Accueil 18">
            <a:hlinkClick r:id="rId3"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9"/>
          <p:cNvSpPr txBox="1">
            <a:spLocks noChangeArrowheads="1"/>
          </p:cNvSpPr>
          <p:nvPr/>
        </p:nvSpPr>
        <p:spPr bwMode="auto">
          <a:xfrm>
            <a:off x="2555875" y="404813"/>
            <a:ext cx="5111750"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9pPr>
          </a:lstStyle>
          <a:p>
            <a:pPr algn="ctr" defTabSz="449263" rtl="0" fontAlgn="base">
              <a:spcBef>
                <a:spcPct val="0"/>
              </a:spcBef>
              <a:spcAft>
                <a:spcPct val="0"/>
              </a:spcAft>
              <a:buSzPct val="100000"/>
            </a:pPr>
            <a:r>
              <a:rPr lang="fr-FR" sz="1800" kern="1200" dirty="0" smtClean="0">
                <a:solidFill>
                  <a:srgbClr val="FFFFFF"/>
                </a:solidFill>
                <a:latin typeface="Comic Sans MS" pitchFamily="66" charset="0"/>
                <a:cs typeface="+mn-cs"/>
              </a:rPr>
              <a:t>COURSE DE DEMI FOND NIVEAU 4</a:t>
            </a:r>
          </a:p>
          <a:p>
            <a:pPr algn="ctr" defTabSz="449263" rtl="0" fontAlgn="base">
              <a:spcBef>
                <a:spcPct val="0"/>
              </a:spcBef>
              <a:spcAft>
                <a:spcPct val="0"/>
              </a:spcAft>
              <a:buSzPct val="100000"/>
            </a:pPr>
            <a:r>
              <a:rPr lang="fr-FR" sz="1800" kern="1200" dirty="0" smtClean="0">
                <a:solidFill>
                  <a:srgbClr val="FFFFFF"/>
                </a:solidFill>
                <a:latin typeface="Comic Sans MS" pitchFamily="66" charset="0"/>
                <a:cs typeface="+mn-cs"/>
              </a:rPr>
              <a:t>Hypothèses et axes de travail 1/3</a:t>
            </a:r>
          </a:p>
        </p:txBody>
      </p:sp>
      <p:graphicFrame>
        <p:nvGraphicFramePr>
          <p:cNvPr id="3" name="Tableau 2"/>
          <p:cNvGraphicFramePr>
            <a:graphicFrameLocks noGrp="1"/>
          </p:cNvGraphicFramePr>
          <p:nvPr>
            <p:extLst>
              <p:ext uri="{D42A27DB-BD31-4B8C-83A1-F6EECF244321}">
                <p14:modId xmlns:p14="http://schemas.microsoft.com/office/powerpoint/2010/main" val="2620901668"/>
              </p:ext>
            </p:extLst>
          </p:nvPr>
        </p:nvGraphicFramePr>
        <p:xfrm>
          <a:off x="0" y="1300162"/>
          <a:ext cx="9143999" cy="5557837"/>
        </p:xfrm>
        <a:graphic>
          <a:graphicData uri="http://schemas.openxmlformats.org/drawingml/2006/table">
            <a:tbl>
              <a:tblPr/>
              <a:tblGrid>
                <a:gridCol w="2068431"/>
                <a:gridCol w="3502031"/>
                <a:gridCol w="3573537"/>
              </a:tblGrid>
              <a:tr h="3906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1"/>
                          </a:solidFill>
                          <a:effectLst/>
                          <a:latin typeface="Comic Sans MS" pitchFamily="66" charset="0"/>
                          <a:ea typeface="MS PGothic" pitchFamily="34" charset="-128"/>
                        </a:rPr>
                        <a:t>Constat de départ</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bg1"/>
                          </a:solidFill>
                          <a:effectLst/>
                          <a:latin typeface="Comic Sans MS" pitchFamily="66" charset="0"/>
                          <a:ea typeface="MS PGothic" pitchFamily="34" charset="-128"/>
                        </a:rPr>
                        <a:t>Hypothèses explicatives</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bg1"/>
                          </a:solidFill>
                          <a:effectLst/>
                          <a:latin typeface="Comic Sans MS" pitchFamily="66" charset="0"/>
                          <a:ea typeface="MS PGothic" pitchFamily="34" charset="-128"/>
                        </a:rPr>
                        <a:t>Axes de travail</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r>
              <a:tr h="300156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omic Sans MS" pitchFamily="66" charset="0"/>
                        <a:ea typeface="MS PGothic" pitchFamily="34" charset="-128"/>
                        <a:cs typeface="Arial" pitchFamily="34" charset="0"/>
                      </a:endParaRPr>
                    </a:p>
                    <a:p>
                      <a:pPr marL="0" marR="0" lvl="0" indent="0" algn="ctr" defTabSz="449262" eaLnBrk="1" fontAlgn="auto" latinLnBrk="0" hangingPunct="1">
                        <a:lnSpc>
                          <a:spcPct val="100000"/>
                        </a:lnSpc>
                        <a:spcBef>
                          <a:spcPts val="0"/>
                        </a:spcBef>
                        <a:spcAft>
                          <a:spcPts val="0"/>
                        </a:spcAft>
                        <a:buClrTx/>
                        <a:buSzTx/>
                        <a:buFontTx/>
                        <a:buNone/>
                        <a:tabLst/>
                        <a:defRPr sz="1800" b="0"/>
                      </a:pPr>
                      <a:r>
                        <a:rPr kumimoji="0" lang="fr-FR" sz="1400" b="0" i="1" u="none" strike="noStrike" kern="0" cap="none" spc="0" normalizeH="0" baseline="0" noProof="0" dirty="0" smtClean="0">
                          <a:ln>
                            <a:noFill/>
                          </a:ln>
                          <a:solidFill>
                            <a:sysClr val="windowText" lastClr="000000"/>
                          </a:solidFill>
                          <a:effectLst/>
                          <a:uLnTx/>
                          <a:uFillTx/>
                          <a:latin typeface="Comic Sans MS" pitchFamily="66" charset="0"/>
                          <a:sym typeface="Franklin Gothic Book"/>
                        </a:rPr>
                        <a:t>A des difficultés à équilibrer les 3 efforts de 500m (termine beaucoup plus vite ou beaucoup moins vite le dernier 500m)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rgbClr val="000000"/>
                        </a:solidFill>
                        <a:effectLst/>
                        <a:latin typeface="Comic Sans MS" pitchFamily="66" charset="0"/>
                        <a:ea typeface="MS PGothic" pitchFamily="34" charset="-128"/>
                        <a:cs typeface="Arial" pitchFamily="34" charset="0"/>
                      </a:endParaRP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4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Méconnaissance de soi dans les efforts sollicitant la filière anaérobie lactique : </a:t>
                      </a:r>
                    </a:p>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4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Différents types de comportements au départ: « effet groupe , je surestime mes capacités » = je pars vite ou « j’ai peur de ne pas y arriver » = je pars doucement</a:t>
                      </a:r>
                    </a:p>
                  </a:txBody>
                  <a:tcPr marL="91431" marR="91431"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16999"/>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00000"/>
                        </a:lnSpc>
                        <a:spcBef>
                          <a:spcPts val="80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kumimoji="0" lang="fr-FR" sz="14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hlinkClick r:id="rId3" action="ppaction://hlinksldjump"/>
                        </a:rPr>
                        <a:t>Etape 1. S’engager et travailler sur des efforts sollicitant la puissance aérobie et la capacité lactique de l’élève (allure supérieure à la VMA)</a:t>
                      </a:r>
                      <a:endParaRPr kumimoji="0" lang="fr-FR" sz="14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16999"/>
                        </a:lnSpc>
                        <a:spcBef>
                          <a:spcPts val="0"/>
                        </a:spcBef>
                        <a:spcAft>
                          <a:spcPts val="0"/>
                        </a:spcAft>
                        <a:buClrTx/>
                        <a:buSzTx/>
                        <a:buFontTx/>
                        <a:buNone/>
                        <a:tabLst/>
                        <a:defRPr sz="1800"/>
                      </a:pPr>
                      <a:endParaRPr kumimoji="0" lang="fr-FR" sz="14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16999"/>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Effectuer des efforts intenses sollicitant la filière anaérobie lactique, accepter la quantité de travail et la répétition</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65594">
                <a:tc vMerge="1">
                  <a:txBody>
                    <a:bodyPr/>
                    <a:lstStyle/>
                    <a:p>
                      <a:endParaRPr lang="fr-FR"/>
                    </a:p>
                  </a:txBody>
                  <a:tcPr/>
                </a:tc>
                <a:tc>
                  <a:txBody>
                    <a:bodyPr/>
                    <a:lstStyle/>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4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Allure inadaptée aux capacités de l’élève</a:t>
                      </a:r>
                    </a:p>
                    <a:p>
                      <a:pPr algn="l"/>
                      <a:endParaRPr lang="fr-FR" sz="1400" dirty="0"/>
                    </a:p>
                  </a:txBody>
                  <a:tcPr marL="91431" marR="91431"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sz="1800"/>
                      </a:pPr>
                      <a:r>
                        <a:rPr kumimoji="0" lang="fr-FR" sz="14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hlinkClick r:id="rId4" action="ppaction://hlinksldjump"/>
                        </a:rPr>
                        <a:t>Etape 2. Identifier et intégrer son allure spécifique de course pour gagner en régularité.</a:t>
                      </a:r>
                      <a:endParaRPr kumimoji="0" lang="fr-FR" sz="14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20000"/>
                        </a:lnSpc>
                        <a:spcBef>
                          <a:spcPts val="0"/>
                        </a:spcBef>
                        <a:spcAft>
                          <a:spcPts val="0"/>
                        </a:spcAft>
                        <a:buClrTx/>
                        <a:buSzTx/>
                        <a:buFontTx/>
                        <a:buNone/>
                        <a:tabLst/>
                        <a:defRPr sz="1800"/>
                      </a:pPr>
                      <a:endParaRPr kumimoji="0" lang="fr-FR" sz="12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20000"/>
                        </a:lnSpc>
                        <a:spcBef>
                          <a:spcPts val="0"/>
                        </a:spcBef>
                        <a:spcAft>
                          <a:spcPts val="0"/>
                        </a:spcAft>
                        <a:buClrTx/>
                        <a:buSzTx/>
                        <a:buFontTx/>
                        <a:buNone/>
                        <a:tabLst/>
                        <a:defRPr sz="1800"/>
                      </a:pPr>
                      <a:r>
                        <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Gérer une récupération active efficace</a:t>
                      </a:r>
                    </a:p>
                    <a:p>
                      <a:pPr marL="0" marR="0" lvl="0" indent="0" algn="l" defTabSz="914400" eaLnBrk="1" fontAlgn="auto" latinLnBrk="0" hangingPunct="1">
                        <a:lnSpc>
                          <a:spcPct val="12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20000"/>
                        </a:lnSpc>
                        <a:spcBef>
                          <a:spcPts val="0"/>
                        </a:spcBef>
                        <a:spcAft>
                          <a:spcPts val="0"/>
                        </a:spcAft>
                        <a:buClrTx/>
                        <a:buSzTx/>
                        <a:buFontTx/>
                        <a:buNone/>
                        <a:tabLst/>
                        <a:defRPr sz="1800"/>
                      </a:pPr>
                      <a:r>
                        <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Identifier et intégrer une allure de course adaptée à ses capacités</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Bouton d'action : Accueil 3">
            <a:hlinkClick r:id="rId5" action="ppaction://hlinksldjump" highlightClick="1"/>
          </p:cNvPr>
          <p:cNvSpPr/>
          <p:nvPr/>
        </p:nvSpPr>
        <p:spPr>
          <a:xfrm>
            <a:off x="7993063" y="581025"/>
            <a:ext cx="469900" cy="471488"/>
          </a:xfrm>
          <a:prstGeom prst="actionButtonHom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eaLnBrk="0" fontAlgn="base" hangingPunct="0">
              <a:spcBef>
                <a:spcPct val="0"/>
              </a:spcBef>
              <a:spcAft>
                <a:spcPct val="0"/>
              </a:spcAft>
              <a:defRPr/>
            </a:pPr>
            <a:endParaRPr lang="fr-FR" kern="1200">
              <a:solidFill>
                <a:srgbClr val="FFFFFF"/>
              </a:solidFill>
            </a:endParaRPr>
          </a:p>
        </p:txBody>
      </p:sp>
      <p:sp>
        <p:nvSpPr>
          <p:cNvPr id="5" name="Flèche droite 4">
            <a:hlinkClick r:id="rId6" action="ppaction://hlinksldjump"/>
          </p:cNvPr>
          <p:cNvSpPr/>
          <p:nvPr/>
        </p:nvSpPr>
        <p:spPr>
          <a:xfrm>
            <a:off x="8640763" y="690563"/>
            <a:ext cx="323850" cy="25241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eaLnBrk="0" fontAlgn="base" hangingPunct="0">
              <a:spcBef>
                <a:spcPct val="0"/>
              </a:spcBef>
              <a:spcAft>
                <a:spcPct val="0"/>
              </a:spcAft>
              <a:defRPr/>
            </a:pPr>
            <a:endParaRPr lang="fr-FR" kern="1200">
              <a:solidFill>
                <a:srgbClr val="FFFFFF"/>
              </a:solidFill>
            </a:endParaRPr>
          </a:p>
        </p:txBody>
      </p:sp>
    </p:spTree>
    <p:extLst>
      <p:ext uri="{BB962C8B-B14F-4D97-AF65-F5344CB8AC3E}">
        <p14:creationId xmlns:p14="http://schemas.microsoft.com/office/powerpoint/2010/main" val="9175053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9"/>
          <p:cNvSpPr txBox="1">
            <a:spLocks noChangeArrowheads="1"/>
          </p:cNvSpPr>
          <p:nvPr/>
        </p:nvSpPr>
        <p:spPr bwMode="auto">
          <a:xfrm>
            <a:off x="2555875" y="404813"/>
            <a:ext cx="5111750"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9pPr>
          </a:lstStyle>
          <a:p>
            <a:pPr algn="ctr" defTabSz="449263" rtl="0" fontAlgn="base">
              <a:spcBef>
                <a:spcPct val="0"/>
              </a:spcBef>
              <a:spcAft>
                <a:spcPct val="0"/>
              </a:spcAft>
              <a:buSzPct val="100000"/>
            </a:pPr>
            <a:r>
              <a:rPr lang="fr-FR" sz="1800" kern="1200" dirty="0" smtClean="0">
                <a:solidFill>
                  <a:srgbClr val="FFFFFF"/>
                </a:solidFill>
                <a:latin typeface="Comic Sans MS" pitchFamily="66" charset="0"/>
                <a:cs typeface="+mn-cs"/>
              </a:rPr>
              <a:t>COURSE DE DEMI FOND NIVEAU 4</a:t>
            </a:r>
          </a:p>
          <a:p>
            <a:pPr algn="ctr" defTabSz="449263" rtl="0" fontAlgn="base">
              <a:spcBef>
                <a:spcPct val="0"/>
              </a:spcBef>
              <a:spcAft>
                <a:spcPct val="0"/>
              </a:spcAft>
              <a:buSzPct val="100000"/>
            </a:pPr>
            <a:r>
              <a:rPr lang="fr-FR" sz="1800" kern="1200" dirty="0" smtClean="0">
                <a:solidFill>
                  <a:srgbClr val="FFFFFF"/>
                </a:solidFill>
                <a:latin typeface="Comic Sans MS" pitchFamily="66" charset="0"/>
                <a:cs typeface="+mn-cs"/>
              </a:rPr>
              <a:t>Hypothèses et axes de travail 1/3</a:t>
            </a:r>
          </a:p>
        </p:txBody>
      </p:sp>
      <p:graphicFrame>
        <p:nvGraphicFramePr>
          <p:cNvPr id="3" name="Tableau 2"/>
          <p:cNvGraphicFramePr>
            <a:graphicFrameLocks noGrp="1"/>
          </p:cNvGraphicFramePr>
          <p:nvPr>
            <p:extLst>
              <p:ext uri="{D42A27DB-BD31-4B8C-83A1-F6EECF244321}">
                <p14:modId xmlns:p14="http://schemas.microsoft.com/office/powerpoint/2010/main" val="3187912190"/>
              </p:ext>
            </p:extLst>
          </p:nvPr>
        </p:nvGraphicFramePr>
        <p:xfrm>
          <a:off x="0" y="1300161"/>
          <a:ext cx="9143999" cy="5557838"/>
        </p:xfrm>
        <a:graphic>
          <a:graphicData uri="http://schemas.openxmlformats.org/drawingml/2006/table">
            <a:tbl>
              <a:tblPr/>
              <a:tblGrid>
                <a:gridCol w="2068431"/>
                <a:gridCol w="3502031"/>
                <a:gridCol w="3573537"/>
              </a:tblGrid>
              <a:tr h="3244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1"/>
                          </a:solidFill>
                          <a:effectLst/>
                          <a:latin typeface="Comic Sans MS" pitchFamily="66" charset="0"/>
                          <a:ea typeface="MS PGothic" pitchFamily="34" charset="-128"/>
                        </a:rPr>
                        <a:t>Constat de départ</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bg1"/>
                          </a:solidFill>
                          <a:effectLst/>
                          <a:latin typeface="Comic Sans MS" pitchFamily="66" charset="0"/>
                          <a:ea typeface="MS PGothic" pitchFamily="34" charset="-128"/>
                        </a:rPr>
                        <a:t>Hypothèses explicatives</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1"/>
                          </a:solidFill>
                          <a:effectLst/>
                          <a:latin typeface="Comic Sans MS" pitchFamily="66" charset="0"/>
                          <a:ea typeface="MS PGothic" pitchFamily="34" charset="-128"/>
                        </a:rPr>
                        <a:t>Axes de travail</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r>
              <a:tr h="2273402">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rgbClr val="000000"/>
                        </a:solidFill>
                        <a:effectLst/>
                        <a:latin typeface="Comic Sans MS" pitchFamily="66" charset="0"/>
                        <a:ea typeface="MS PGothic" pitchFamily="34" charset="-128"/>
                        <a:cs typeface="Arial" pitchFamily="34" charset="0"/>
                      </a:endParaRPr>
                    </a:p>
                    <a:p>
                      <a:pPr marL="0" marR="0" lvl="0" indent="0" algn="ctr" defTabSz="449262" eaLnBrk="1" fontAlgn="auto" latinLnBrk="0" hangingPunct="1">
                        <a:lnSpc>
                          <a:spcPct val="100000"/>
                        </a:lnSpc>
                        <a:spcBef>
                          <a:spcPts val="0"/>
                        </a:spcBef>
                        <a:spcAft>
                          <a:spcPts val="0"/>
                        </a:spcAft>
                        <a:buClrTx/>
                        <a:buSzTx/>
                        <a:buFontTx/>
                        <a:buNone/>
                        <a:tabLst/>
                        <a:defRPr sz="1800" b="0"/>
                      </a:pPr>
                      <a:r>
                        <a:rPr kumimoji="0" lang="fr-FR" sz="1400" b="0" i="1" u="none" strike="noStrike" kern="0" cap="none" spc="0" normalizeH="0" baseline="0" noProof="0" dirty="0" smtClean="0">
                          <a:ln>
                            <a:noFill/>
                          </a:ln>
                          <a:solidFill>
                            <a:sysClr val="windowText" lastClr="000000"/>
                          </a:solidFill>
                          <a:effectLst/>
                          <a:uLnTx/>
                          <a:uFillTx/>
                          <a:latin typeface="Comic Sans MS" pitchFamily="66" charset="0"/>
                          <a:sym typeface="Franklin Gothic Book"/>
                        </a:rPr>
                        <a:t>Le temps de récupération est un temps d’attente , pas d’organisation, de remise en action progressive</a:t>
                      </a:r>
                    </a:p>
                    <a:p>
                      <a:pPr marL="0" marR="0" lvl="0" indent="0" algn="ctr" defTabSz="449262" eaLnBrk="1" fontAlgn="auto" latinLnBrk="0" hangingPunct="1">
                        <a:lnSpc>
                          <a:spcPct val="100000"/>
                        </a:lnSpc>
                        <a:spcBef>
                          <a:spcPts val="0"/>
                        </a:spcBef>
                        <a:spcAft>
                          <a:spcPts val="0"/>
                        </a:spcAft>
                        <a:buClrTx/>
                        <a:buSzTx/>
                        <a:buFontTx/>
                        <a:buNone/>
                        <a:tabLst/>
                        <a:defRPr sz="1800" b="0"/>
                      </a:pPr>
                      <a:endParaRPr kumimoji="0" lang="fr-FR" sz="1400" b="1" i="1" u="none" strike="noStrike" cap="none" normalizeH="0" baseline="0" dirty="0" smtClean="0">
                        <a:ln>
                          <a:noFill/>
                        </a:ln>
                        <a:solidFill>
                          <a:srgbClr val="000000"/>
                        </a:solidFill>
                        <a:effectLst/>
                        <a:latin typeface="Comic Sans MS" pitchFamily="66" charset="0"/>
                        <a:ea typeface="MS PGothic" pitchFamily="34" charset="-128"/>
                        <a:cs typeface="Arial" pitchFamily="34" charset="0"/>
                      </a:endParaRP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4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Méconnaissance des processus de récupération</a:t>
                      </a:r>
                    </a:p>
                    <a:p>
                      <a:pPr marL="0" marR="0" lvl="0" indent="0" algn="l" defTabSz="914400" eaLnBrk="1" fontAlgn="auto" latinLnBrk="0" hangingPunct="1">
                        <a:lnSpc>
                          <a:spcPct val="116999"/>
                        </a:lnSpc>
                        <a:spcBef>
                          <a:spcPts val="0"/>
                        </a:spcBef>
                        <a:spcAft>
                          <a:spcPts val="0"/>
                        </a:spcAft>
                        <a:buClrTx/>
                        <a:buSzTx/>
                        <a:buFontTx/>
                        <a:buNone/>
                        <a:tabLst/>
                        <a:defRPr sz="1800"/>
                      </a:pPr>
                      <a:endParaRPr kumimoji="0" lang="fr-FR" sz="14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txBody>
                  <a:tcPr marL="91431" marR="91431"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4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hlinkClick r:id="rId3" action="ppaction://hlinksldjump"/>
                        </a:rPr>
                        <a:t>Etape 2. Identifier et intégrer son allure spécifique de course pour gagner en régularité. Gérer une récupération active efficace</a:t>
                      </a:r>
                      <a:endParaRPr kumimoji="0" lang="fr-FR" sz="14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16999"/>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Intégrer et appliquer les notions de récupération active et de réactivation musculaire avant la reprise de l’effort</a:t>
                      </a:r>
                    </a:p>
                    <a:p>
                      <a:pPr marL="0" marR="0" lvl="0" indent="0" algn="l" defTabSz="914400" eaLnBrk="1" fontAlgn="auto" latinLnBrk="0" hangingPunct="1">
                        <a:lnSpc>
                          <a:spcPct val="116999"/>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3237">
                <a:tc vMerge="1">
                  <a:txBody>
                    <a:bodyPr/>
                    <a:lstStyle/>
                    <a:p>
                      <a:endParaRPr lang="fr-FR"/>
                    </a:p>
                  </a:txBody>
                  <a:tcPr/>
                </a:tc>
                <a:tc>
                  <a:txBody>
                    <a:bodyPr/>
                    <a:lstStyle/>
                    <a:p>
                      <a:pPr marL="0" marR="0" lvl="0" indent="0" algn="l" defTabSz="449262" eaLnBrk="1" fontAlgn="auto" latinLnBrk="0" hangingPunct="1">
                        <a:lnSpc>
                          <a:spcPct val="100000"/>
                        </a:lnSpc>
                        <a:spcBef>
                          <a:spcPts val="0"/>
                        </a:spcBef>
                        <a:spcAft>
                          <a:spcPts val="0"/>
                        </a:spcAft>
                        <a:buClrTx/>
                        <a:buSzTx/>
                        <a:buFontTx/>
                        <a:buNone/>
                        <a:tabLst/>
                        <a:defRPr sz="1800"/>
                      </a:pPr>
                      <a:r>
                        <a:rPr kumimoji="0" lang="fr-FR" sz="1400" b="0" i="0" u="none" strike="noStrike" kern="0" cap="none" spc="0" normalizeH="0" baseline="0" noProof="0" dirty="0" smtClean="0">
                          <a:ln>
                            <a:noFill/>
                          </a:ln>
                          <a:solidFill>
                            <a:sysClr val="windowText" lastClr="000000"/>
                          </a:solidFill>
                          <a:effectLst/>
                          <a:uLnTx/>
                          <a:uFillTx/>
                          <a:latin typeface="Comic Sans MS" pitchFamily="66" charset="0"/>
                          <a:sym typeface="Franklin Gothic Book"/>
                        </a:rPr>
                        <a:t>Fatigue trop importante pour engager une récupération active </a:t>
                      </a:r>
                    </a:p>
                    <a:p>
                      <a:pPr algn="l"/>
                      <a:endParaRPr lang="fr-FR" sz="1400" dirty="0"/>
                    </a:p>
                  </a:txBody>
                  <a:tcPr marL="91431" marR="91431"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0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00000"/>
                        </a:lnSpc>
                        <a:spcBef>
                          <a:spcPts val="0"/>
                        </a:spcBef>
                        <a:spcAft>
                          <a:spcPts val="0"/>
                        </a:spcAft>
                        <a:buClrTx/>
                        <a:buSzTx/>
                        <a:buFontTx/>
                        <a:buNone/>
                        <a:tabLst/>
                        <a:defRPr sz="1800"/>
                      </a:pPr>
                      <a:r>
                        <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Répéter les efforts afin d’acquérir une meilleure connaissance de soi et donc de mieux gérer ses allures</a:t>
                      </a:r>
                    </a:p>
                    <a:p>
                      <a:pPr marL="0" marR="0" lvl="0" indent="0" algn="l" defTabSz="914400" eaLnBrk="1" fontAlgn="auto" latinLnBrk="0" hangingPunct="1">
                        <a:lnSpc>
                          <a:spcPct val="10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2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6730">
                <a:tc vMerge="1">
                  <a:txBody>
                    <a:bodyPr/>
                    <a:lstStyle/>
                    <a:p>
                      <a:pPr marL="0" marR="0" lvl="0" indent="0" defTabSz="449262" eaLnBrk="1" fontAlgn="auto" latinLnBrk="0" hangingPunct="1">
                        <a:lnSpc>
                          <a:spcPct val="100000"/>
                        </a:lnSpc>
                        <a:spcBef>
                          <a:spcPts val="0"/>
                        </a:spcBef>
                        <a:spcAft>
                          <a:spcPts val="0"/>
                        </a:spcAft>
                        <a:buClrTx/>
                        <a:buSzTx/>
                        <a:buFontTx/>
                        <a:buNone/>
                        <a:tabLst/>
                        <a:defRPr sz="1800" b="0"/>
                      </a:pPr>
                      <a:endParaRPr kumimoji="0" lang="fr-FR" sz="1400" b="1" i="0" u="none" strike="noStrike" cap="none" normalizeH="0" baseline="0" dirty="0" smtClean="0">
                        <a:ln>
                          <a:noFill/>
                        </a:ln>
                        <a:solidFill>
                          <a:srgbClr val="000000"/>
                        </a:solidFill>
                        <a:effectLst/>
                        <a:latin typeface="Comic Sans MS" pitchFamily="66" charset="0"/>
                        <a:ea typeface="MS PGothic" pitchFamily="34" charset="-128"/>
                        <a:cs typeface="Arial" pitchFamily="34" charset="0"/>
                      </a:endParaRP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4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Mauvaise récupération par le système aérobie</a:t>
                      </a:r>
                    </a:p>
                    <a:p>
                      <a:pPr algn="l"/>
                      <a:endParaRPr lang="fr-FR" sz="1400" dirty="0"/>
                    </a:p>
                  </a:txBody>
                  <a:tcPr marL="91431" marR="91431"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00000"/>
                        </a:lnSpc>
                        <a:spcBef>
                          <a:spcPts val="0"/>
                        </a:spcBef>
                        <a:spcAft>
                          <a:spcPts val="0"/>
                        </a:spcAft>
                        <a:buClrTx/>
                        <a:buSzTx/>
                        <a:buFontTx/>
                        <a:buNone/>
                        <a:tabLst/>
                        <a:defRPr sz="1800"/>
                      </a:pPr>
                      <a:r>
                        <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Travailler la filière aérobie autour de la PMA pour améliorer les capacités de récupération de l’organisme</a:t>
                      </a:r>
                    </a:p>
                    <a:p>
                      <a:pPr marL="0" marR="0" lvl="0" indent="0" algn="l" defTabSz="914400" eaLnBrk="1" fontAlgn="auto" latinLnBrk="0" hangingPunct="1">
                        <a:lnSpc>
                          <a:spcPct val="10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2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Flèche droite 5">
            <a:hlinkClick r:id="rId4" action="ppaction://hlinksldjump"/>
          </p:cNvPr>
          <p:cNvSpPr/>
          <p:nvPr/>
        </p:nvSpPr>
        <p:spPr>
          <a:xfrm>
            <a:off x="8640488" y="691268"/>
            <a:ext cx="324000" cy="252000"/>
          </a:xfrm>
          <a:prstGeom prst="righ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 name="Flèche gauche 6">
            <a:hlinkClick r:id="rId5" action="ppaction://hlinksldjump"/>
          </p:cNvPr>
          <p:cNvSpPr/>
          <p:nvPr/>
        </p:nvSpPr>
        <p:spPr>
          <a:xfrm>
            <a:off x="7524400" y="691268"/>
            <a:ext cx="324000" cy="252000"/>
          </a:xfrm>
          <a:prstGeom prst="lef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 name="Bouton d'action : Accueil 7">
            <a:hlinkClick r:id="rId6" action="ppaction://hlinksldjump" highlightClick="1"/>
          </p:cNvPr>
          <p:cNvSpPr/>
          <p:nvPr/>
        </p:nvSpPr>
        <p:spPr>
          <a:xfrm>
            <a:off x="8028384" y="548680"/>
            <a:ext cx="470912" cy="470936"/>
          </a:xfrm>
          <a:prstGeom prst="actionButtonHom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20321170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9"/>
          <p:cNvSpPr txBox="1">
            <a:spLocks noChangeArrowheads="1"/>
          </p:cNvSpPr>
          <p:nvPr/>
        </p:nvSpPr>
        <p:spPr bwMode="auto">
          <a:xfrm>
            <a:off x="2555875" y="404813"/>
            <a:ext cx="5111750"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charset="0"/>
                <a:ea typeface="MS PGothic" pitchFamily="34" charset="-128"/>
              </a:defRPr>
            </a:lvl9pPr>
          </a:lstStyle>
          <a:p>
            <a:pPr algn="ctr" defTabSz="449263" rtl="0" fontAlgn="base">
              <a:spcBef>
                <a:spcPct val="0"/>
              </a:spcBef>
              <a:spcAft>
                <a:spcPct val="0"/>
              </a:spcAft>
              <a:buSzPct val="100000"/>
            </a:pPr>
            <a:r>
              <a:rPr lang="fr-FR" sz="1800" kern="1200" dirty="0" smtClean="0">
                <a:solidFill>
                  <a:srgbClr val="FFFFFF"/>
                </a:solidFill>
                <a:latin typeface="Comic Sans MS" pitchFamily="66" charset="0"/>
                <a:cs typeface="+mn-cs"/>
              </a:rPr>
              <a:t>COURSE DE DEMI FOND NIVEAU 4</a:t>
            </a:r>
          </a:p>
          <a:p>
            <a:pPr algn="ctr" defTabSz="449263" rtl="0" fontAlgn="base">
              <a:spcBef>
                <a:spcPct val="0"/>
              </a:spcBef>
              <a:spcAft>
                <a:spcPct val="0"/>
              </a:spcAft>
              <a:buSzPct val="100000"/>
            </a:pPr>
            <a:r>
              <a:rPr lang="fr-FR" sz="1800" kern="1200" dirty="0" smtClean="0">
                <a:solidFill>
                  <a:srgbClr val="FFFFFF"/>
                </a:solidFill>
                <a:latin typeface="Comic Sans MS" pitchFamily="66" charset="0"/>
                <a:cs typeface="+mn-cs"/>
              </a:rPr>
              <a:t>Hypothèses et axes de travail 1/3</a:t>
            </a:r>
          </a:p>
        </p:txBody>
      </p:sp>
      <p:graphicFrame>
        <p:nvGraphicFramePr>
          <p:cNvPr id="3" name="Tableau 2"/>
          <p:cNvGraphicFramePr>
            <a:graphicFrameLocks noGrp="1"/>
          </p:cNvGraphicFramePr>
          <p:nvPr>
            <p:extLst>
              <p:ext uri="{D42A27DB-BD31-4B8C-83A1-F6EECF244321}">
                <p14:modId xmlns:p14="http://schemas.microsoft.com/office/powerpoint/2010/main" val="2921149026"/>
              </p:ext>
            </p:extLst>
          </p:nvPr>
        </p:nvGraphicFramePr>
        <p:xfrm>
          <a:off x="0" y="1300162"/>
          <a:ext cx="9143999" cy="5557837"/>
        </p:xfrm>
        <a:graphic>
          <a:graphicData uri="http://schemas.openxmlformats.org/drawingml/2006/table">
            <a:tbl>
              <a:tblPr/>
              <a:tblGrid>
                <a:gridCol w="2068431"/>
                <a:gridCol w="3502031"/>
                <a:gridCol w="3573537"/>
              </a:tblGrid>
              <a:tr h="3906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1"/>
                          </a:solidFill>
                          <a:effectLst/>
                          <a:latin typeface="Comic Sans MS" pitchFamily="66" charset="0"/>
                          <a:ea typeface="MS PGothic" pitchFamily="34" charset="-128"/>
                        </a:rPr>
                        <a:t>Constat de départ</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bg1"/>
                          </a:solidFill>
                          <a:effectLst/>
                          <a:latin typeface="Comic Sans MS" pitchFamily="66" charset="0"/>
                          <a:ea typeface="MS PGothic" pitchFamily="34" charset="-128"/>
                        </a:rPr>
                        <a:t>Hypothèses explicatives</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bg1"/>
                          </a:solidFill>
                          <a:effectLst/>
                          <a:latin typeface="Comic Sans MS" pitchFamily="66" charset="0"/>
                          <a:ea typeface="MS PGothic" pitchFamily="34" charset="-128"/>
                        </a:rPr>
                        <a:t>Axes de travail</a:t>
                      </a: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7B71B"/>
                    </a:solidFill>
                  </a:tcPr>
                </a:tc>
              </a:tr>
              <a:tr h="300156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Franklin Gothic Book" pitchFamily="34" charset="0"/>
                        <a:ea typeface="MS PGothic" pitchFamily="34" charset="-128"/>
                      </a:endParaRPr>
                    </a:p>
                    <a:p>
                      <a:pPr marL="0" marR="0" lvl="0" indent="0" algn="ctr" defTabSz="449262" eaLnBrk="1" fontAlgn="auto" latinLnBrk="0" hangingPunct="1">
                        <a:lnSpc>
                          <a:spcPct val="100000"/>
                        </a:lnSpc>
                        <a:spcBef>
                          <a:spcPts val="0"/>
                        </a:spcBef>
                        <a:spcAft>
                          <a:spcPts val="0"/>
                        </a:spcAft>
                        <a:buClrTx/>
                        <a:buSzTx/>
                        <a:buFontTx/>
                        <a:buNone/>
                        <a:tabLst/>
                        <a:defRPr sz="1800" b="0"/>
                      </a:pPr>
                      <a:r>
                        <a:rPr kumimoji="0" lang="fr-FR" sz="1400" b="0" i="1" u="none" strike="noStrike" kern="0" cap="none" spc="0" normalizeH="0" baseline="0" noProof="0" dirty="0" smtClean="0">
                          <a:ln>
                            <a:noFill/>
                          </a:ln>
                          <a:solidFill>
                            <a:sysClr val="windowText" lastClr="000000"/>
                          </a:solidFill>
                          <a:effectLst/>
                          <a:uLnTx/>
                          <a:uFillTx/>
                          <a:latin typeface="Comic Sans MS" pitchFamily="66" charset="0"/>
                          <a:sym typeface="Franklin Gothic Book"/>
                        </a:rPr>
                        <a:t>Projet de course encore inadapté à l’effort total. Ajuste son allure de course en fonction des temps de passage mais de manière imprécise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rgbClr val="000000"/>
                        </a:solidFill>
                        <a:effectLst/>
                        <a:latin typeface="Comic Sans MS" pitchFamily="66" charset="0"/>
                        <a:ea typeface="MS PGothic" pitchFamily="34" charset="-128"/>
                        <a:cs typeface="Arial" pitchFamily="34" charset="0"/>
                      </a:endParaRPr>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0" lang="fr-FR" sz="1400" b="0" i="0" u="none" strike="noStrike" kern="0" cap="none" spc="0" normalizeH="0" baseline="0" noProof="0" dirty="0" smtClean="0">
                          <a:ln>
                            <a:noFill/>
                          </a:ln>
                          <a:solidFill>
                            <a:sysClr val="windowText" lastClr="000000"/>
                          </a:solidFill>
                          <a:effectLst/>
                          <a:uLnTx/>
                          <a:uFillTx/>
                          <a:latin typeface="Comic Sans MS" pitchFamily="66" charset="0"/>
                          <a:ea typeface="Comic Sans MS"/>
                          <a:cs typeface="Comic Sans MS"/>
                          <a:sym typeface="Comic Sans MS"/>
                        </a:rPr>
                        <a:t>Peu de vécu autour de l’allure spécifique. L’élève ne connait pas encore bien ses capacités à réaliser un effort de type 3x500</a:t>
                      </a:r>
                      <a:endParaRPr lang="fr-FR" sz="1400" dirty="0">
                        <a:latin typeface="Comic Sans MS" pitchFamily="66" charset="0"/>
                      </a:endParaRPr>
                    </a:p>
                  </a:txBody>
                  <a:tcPr marL="91431" marR="91431"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4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hlinkClick r:id="rId3" action="ppaction://hlinksldjump"/>
                        </a:rPr>
                        <a:t>Etape 3.  Elaborer un projet de course en tenant compte de ses capacités. Le mener à bien en étant capable d’ajuster son allure de course par rapport au temps de passage</a:t>
                      </a:r>
                      <a:endParaRPr kumimoji="0" lang="fr-FR" sz="1400" b="1" i="0" u="sng"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16999"/>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16999"/>
                        </a:lnSpc>
                        <a:spcBef>
                          <a:spcPts val="0"/>
                        </a:spcBef>
                        <a:spcAft>
                          <a:spcPts val="0"/>
                        </a:spcAft>
                        <a:buClrTx/>
                        <a:buSzTx/>
                        <a:buFontTx/>
                        <a:buNone/>
                        <a:tabLst/>
                        <a:defRPr sz="1800"/>
                      </a:pPr>
                      <a:r>
                        <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Travailler sur des efforts à l’allure spécifique et sur des distances proches du 500m pour construire des repères intérieurs</a:t>
                      </a:r>
                    </a:p>
                    <a:p>
                      <a:pPr algn="l"/>
                      <a:endParaRPr lang="fr-FR" dirty="0"/>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65594">
                <a:tc vMerge="1">
                  <a:txBody>
                    <a:bodyPr/>
                    <a:lstStyle/>
                    <a:p>
                      <a:endParaRPr lang="fr-FR"/>
                    </a:p>
                  </a:txBody>
                  <a:tcPr/>
                </a:tc>
                <a:tc>
                  <a:txBody>
                    <a:bodyPr/>
                    <a:lstStyle/>
                    <a:p>
                      <a:pPr marL="0" marR="0" lvl="0" indent="0" algn="l" defTabSz="449262" eaLnBrk="1" fontAlgn="auto" latinLnBrk="0" hangingPunct="1">
                        <a:lnSpc>
                          <a:spcPct val="100000"/>
                        </a:lnSpc>
                        <a:spcBef>
                          <a:spcPts val="0"/>
                        </a:spcBef>
                        <a:spcAft>
                          <a:spcPts val="0"/>
                        </a:spcAft>
                        <a:buClrTx/>
                        <a:buSzTx/>
                        <a:buFontTx/>
                        <a:buNone/>
                        <a:tabLst/>
                        <a:defRPr sz="1800"/>
                      </a:pPr>
                      <a:r>
                        <a:rPr kumimoji="0" lang="fr-FR" sz="1400" b="0" i="0" u="none" strike="noStrike" kern="0" cap="none" spc="0" normalizeH="0" baseline="0" noProof="0" dirty="0" smtClean="0">
                          <a:ln>
                            <a:noFill/>
                          </a:ln>
                          <a:solidFill>
                            <a:sysClr val="windowText" lastClr="000000"/>
                          </a:solidFill>
                          <a:effectLst/>
                          <a:uLnTx/>
                          <a:uFillTx/>
                          <a:latin typeface="Comic Sans MS" pitchFamily="66" charset="0"/>
                          <a:sym typeface="Franklin Gothic Book"/>
                        </a:rPr>
                        <a:t>Adapte ses allures de manière brusque car cherche à compenser un retard ou une avance trop rapidement et non de manière progressive</a:t>
                      </a:r>
                    </a:p>
                    <a:p>
                      <a:pPr algn="l"/>
                      <a:endParaRPr lang="fr-FR" sz="1400" dirty="0">
                        <a:latin typeface="Comic Sans MS" pitchFamily="66" charset="0"/>
                      </a:endParaRPr>
                    </a:p>
                  </a:txBody>
                  <a:tcPr marL="91431" marR="91431"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eaLnBrk="1" fontAlgn="auto" latinLnBrk="0" hangingPunct="1">
                        <a:lnSpc>
                          <a:spcPct val="120000"/>
                        </a:lnSpc>
                        <a:spcBef>
                          <a:spcPts val="0"/>
                        </a:spcBef>
                        <a:spcAft>
                          <a:spcPts val="0"/>
                        </a:spcAft>
                        <a:buClrTx/>
                        <a:buSzTx/>
                        <a:buFontTx/>
                        <a:buNone/>
                        <a:tabLst/>
                        <a:defRPr sz="1800"/>
                      </a:pPr>
                      <a:endPar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endParaRPr>
                    </a:p>
                    <a:p>
                      <a:pPr marL="0" marR="0" lvl="0" indent="0" algn="l" defTabSz="914400" eaLnBrk="1" fontAlgn="auto" latinLnBrk="0" hangingPunct="1">
                        <a:lnSpc>
                          <a:spcPct val="120000"/>
                        </a:lnSpc>
                        <a:spcBef>
                          <a:spcPts val="0"/>
                        </a:spcBef>
                        <a:spcAft>
                          <a:spcPts val="0"/>
                        </a:spcAft>
                        <a:buClrTx/>
                        <a:buSzTx/>
                        <a:buFontTx/>
                        <a:buNone/>
                        <a:tabLst/>
                        <a:defRPr sz="1800"/>
                      </a:pPr>
                      <a:r>
                        <a:rPr kumimoji="0" lang="fr-FR" sz="1200" b="0" i="0" u="none" strike="noStrike" kern="0" cap="none" spc="0" normalizeH="0" baseline="0" noProof="0" dirty="0" smtClean="0">
                          <a:ln>
                            <a:noFill/>
                          </a:ln>
                          <a:solidFill>
                            <a:sysClr val="windowText" lastClr="000000"/>
                          </a:solidFill>
                          <a:effectLst/>
                          <a:uLnTx/>
                          <a:uFillTx/>
                          <a:latin typeface="Comic Sans MS"/>
                          <a:ea typeface="Comic Sans MS"/>
                          <a:cs typeface="Comic Sans MS"/>
                          <a:sym typeface="Comic Sans MS"/>
                        </a:rPr>
                        <a:t>Travailler sur des efforts répéter avec des repères extérieurs sur l’allure (type intermittent) ou sur des efforts spécifiques avec temps de passage afin que l’élève puisse tâtonner et mettre en relation l’ajustement de l’allure avec le respect du projet de course.</a:t>
                      </a:r>
                    </a:p>
                    <a:p>
                      <a:pPr algn="l"/>
                      <a:endParaRPr lang="fr-FR" dirty="0"/>
                    </a:p>
                  </a:txBody>
                  <a:tcPr marL="91431" marR="91431"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Bouton d'action : Accueil 3">
            <a:hlinkClick r:id="rId4" action="ppaction://hlinksldjump" highlightClick="1"/>
          </p:cNvPr>
          <p:cNvSpPr/>
          <p:nvPr/>
        </p:nvSpPr>
        <p:spPr>
          <a:xfrm>
            <a:off x="7993063" y="581025"/>
            <a:ext cx="469900" cy="471488"/>
          </a:xfrm>
          <a:prstGeom prst="actionButtonHom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rtl="0" eaLnBrk="0" fontAlgn="base" hangingPunct="0">
              <a:spcBef>
                <a:spcPct val="0"/>
              </a:spcBef>
              <a:spcAft>
                <a:spcPct val="0"/>
              </a:spcAft>
              <a:defRPr/>
            </a:pPr>
            <a:endParaRPr lang="fr-FR" kern="1200">
              <a:solidFill>
                <a:srgbClr val="FFFFFF"/>
              </a:solidFill>
            </a:endParaRPr>
          </a:p>
        </p:txBody>
      </p:sp>
      <p:sp>
        <p:nvSpPr>
          <p:cNvPr id="6" name="Flèche gauche 5">
            <a:hlinkClick r:id="rId5" action="ppaction://hlinksldjump"/>
          </p:cNvPr>
          <p:cNvSpPr/>
          <p:nvPr/>
        </p:nvSpPr>
        <p:spPr>
          <a:xfrm>
            <a:off x="7524400" y="691268"/>
            <a:ext cx="324000" cy="252000"/>
          </a:xfrm>
          <a:prstGeom prst="leftArrow">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3648214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Créteil">
  <a:themeElements>
    <a:clrScheme name="Personnalisée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AD15"/>
      </a:hlink>
      <a:folHlink>
        <a:srgbClr val="66AD15"/>
      </a:folHlink>
    </a:clrScheme>
    <a:fontScheme name="Modèle par défaut">
      <a:majorFont>
        <a:latin typeface="Arial"/>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Franklin Gothic Medium"/>
        <a:ea typeface="ＭＳ Ｐゴシック"/>
        <a:cs typeface=""/>
      </a:majorFont>
      <a:minorFont>
        <a:latin typeface="Franklin Gothic Book"/>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Thème Office">
  <a:themeElements>
    <a:clrScheme name="Personnalisé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Thème Office">
      <a:majorFont>
        <a:latin typeface="Franklin Gothic Medium"/>
        <a:ea typeface="ＭＳ Ｐゴシック"/>
        <a:cs typeface=""/>
      </a:majorFont>
      <a:minorFont>
        <a:latin typeface="Franklin Gothic Book"/>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réteil">
  <a:themeElements>
    <a:clrScheme name="Personnalisée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AD15"/>
      </a:hlink>
      <a:folHlink>
        <a:srgbClr val="66AD15"/>
      </a:folHlink>
    </a:clrScheme>
    <a:fontScheme name="Modèle par défaut">
      <a:majorFont>
        <a:latin typeface="Arial"/>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124</TotalTime>
  <Words>2264</Words>
  <Application>Microsoft Office PowerPoint</Application>
  <PresentationFormat>Affichage à l'écran (4:3)</PresentationFormat>
  <Paragraphs>348</Paragraphs>
  <Slides>21</Slides>
  <Notes>3</Notes>
  <HiddenSlides>0</HiddenSlides>
  <MMClips>0</MMClips>
  <ScaleCrop>false</ScaleCrop>
  <HeadingPairs>
    <vt:vector size="4" baseType="variant">
      <vt:variant>
        <vt:lpstr>Thème</vt:lpstr>
      </vt:variant>
      <vt:variant>
        <vt:i4>5</vt:i4>
      </vt:variant>
      <vt:variant>
        <vt:lpstr>Titres des diapositives</vt:lpstr>
      </vt:variant>
      <vt:variant>
        <vt:i4>21</vt:i4>
      </vt:variant>
    </vt:vector>
  </HeadingPairs>
  <TitlesOfParts>
    <vt:vector size="26" baseType="lpstr">
      <vt:lpstr>Default</vt:lpstr>
      <vt:lpstr>1_Créteil</vt:lpstr>
      <vt:lpstr>Thème Office</vt:lpstr>
      <vt:lpstr>2_Thème Office</vt:lpstr>
      <vt:lpstr>2_Créteil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fabrice bruchon</dc:creator>
  <cp:lastModifiedBy>fabrice bruchon</cp:lastModifiedBy>
  <cp:revision>16</cp:revision>
  <dcterms:modified xsi:type="dcterms:W3CDTF">2015-05-31T20:03:02Z</dcterms:modified>
</cp:coreProperties>
</file>