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05" r:id="rId2"/>
  </p:sldMasterIdLst>
  <p:notesMasterIdLst>
    <p:notesMasterId r:id="rId22"/>
  </p:notesMasterIdLst>
  <p:sldIdLst>
    <p:sldId id="297" r:id="rId3"/>
    <p:sldId id="264" r:id="rId4"/>
    <p:sldId id="295" r:id="rId5"/>
    <p:sldId id="266" r:id="rId6"/>
    <p:sldId id="258" r:id="rId7"/>
    <p:sldId id="283" r:id="rId8"/>
    <p:sldId id="284" r:id="rId9"/>
    <p:sldId id="294" r:id="rId10"/>
    <p:sldId id="259" r:id="rId11"/>
    <p:sldId id="273" r:id="rId12"/>
    <p:sldId id="260" r:id="rId13"/>
    <p:sldId id="281" r:id="rId14"/>
    <p:sldId id="261" r:id="rId15"/>
    <p:sldId id="275" r:id="rId16"/>
    <p:sldId id="277" r:id="rId17"/>
    <p:sldId id="278" r:id="rId18"/>
    <p:sldId id="279" r:id="rId19"/>
    <p:sldId id="280" r:id="rId20"/>
    <p:sldId id="262" r:id="rId2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modifyVerifier cryptProviderType="rsaFull" cryptAlgorithmClass="hash" cryptAlgorithmType="typeAny" cryptAlgorithmSid="4" spinCount="100000" saltData="oy6WrZzUTzkgzMjmjL3pdA==" hashData="3mde0c3pEoSPSCe8Z5S+qLXKjcE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AD16"/>
    <a:srgbClr val="D2D2F4"/>
    <a:srgbClr val="074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93642" autoAdjust="0"/>
  </p:normalViewPr>
  <p:slideViewPr>
    <p:cSldViewPr>
      <p:cViewPr>
        <p:scale>
          <a:sx n="50" d="100"/>
          <a:sy n="50" d="100"/>
        </p:scale>
        <p:origin x="-3384" y="-14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9AFE88F2-F929-4456-A1EA-A68044DCA9E7}" type="datetimeFigureOut">
              <a:rPr lang="fr-FR"/>
              <a:pPr>
                <a:defRPr/>
              </a:pPr>
              <a:t>31/05/2015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344FFE32-6C6D-4416-80C4-7EE7A711AD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897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5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A7839-6721-4B5E-85C6-7072591864CE}" type="datetimeFigureOut">
              <a:rPr lang="fr-FR"/>
              <a:pPr>
                <a:defRPr/>
              </a:pPr>
              <a:t>31/05/2015</a:t>
            </a:fld>
            <a:endParaRPr lang="fr-FR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9892D-244A-4258-AE8E-8EC5BA9372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12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A5711-4370-4EAB-AC7D-C04D3634CEC5}" type="datetimeFigureOut">
              <a:rPr lang="fr-FR"/>
              <a:pPr>
                <a:defRPr/>
              </a:pPr>
              <a:t>31/05/2015</a:t>
            </a:fld>
            <a:endParaRPr lang="fr-FR"/>
          </a:p>
        </p:txBody>
      </p:sp>
      <p:sp>
        <p:nvSpPr>
          <p:cNvPr id="5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95CC7-19C4-48E6-A8C0-60010049DF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87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181EE-0E1A-451D-93AA-031CAA8F753A}" type="datetimeFigureOut">
              <a:rPr lang="fr-FR"/>
              <a:pPr>
                <a:defRPr/>
              </a:pPr>
              <a:t>31/05/2015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240D1-B26D-48AD-9A43-F660C0E67C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4953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B2B30C1-D03D-7F42-9EC2-353A608015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96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C321DC0-6776-2B4A-BBEB-0C1AA83BD4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893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C6A7C11-A8EA-EF4A-BADC-31EB504FD7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543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FF02BFA-3AB1-EA42-9E8E-45E1BF98AA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149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7DC4D29-7DB9-344D-BBF7-76811F0CF4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640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64C8F88-2614-564B-A7B8-6423A93CD1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66223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9352A88-F479-FC47-9AF0-0645BD88DE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159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CD0F2EF-12A7-FE4F-982D-F26C1D651B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0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B7886-7052-49B2-8E65-B75160F7DDA5}" type="datetimeFigureOut">
              <a:rPr lang="fr-FR"/>
              <a:pPr>
                <a:defRPr/>
              </a:pPr>
              <a:t>31/05/2015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3B14C-EE7D-4E64-BE3C-F4267F0472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9146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BC929D1-1D85-A144-AACC-E077603B58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795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C59466-004A-E64F-B400-FAE5280CF4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782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97B022C-B6E5-764D-BB7B-4C1AC5E602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65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037D-87C8-4FDF-96E2-10FD326FB96B}" type="datetimeFigureOut">
              <a:rPr lang="fr-FR"/>
              <a:pPr>
                <a:defRPr/>
              </a:pPr>
              <a:t>31/05/2015</a:t>
            </a:fld>
            <a:endParaRPr lang="fr-FR"/>
          </a:p>
        </p:txBody>
      </p:sp>
      <p:sp>
        <p:nvSpPr>
          <p:cNvPr id="7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692A0-1E4B-47E3-B40E-867276C273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946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598A1-AA2C-4425-A26F-B378BED827E9}" type="datetimeFigureOut">
              <a:rPr lang="fr-FR"/>
              <a:pPr>
                <a:defRPr/>
              </a:pPr>
              <a:t>31/05/2015</a:t>
            </a:fld>
            <a:endParaRPr lang="fr-FR"/>
          </a:p>
        </p:txBody>
      </p:sp>
      <p:sp>
        <p:nvSpPr>
          <p:cNvPr id="6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B60CA-11F2-4659-B0B4-19D3D41BD8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03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B7BE9-6AAD-44EE-94DB-A506EC44148E}" type="datetimeFigureOut">
              <a:rPr lang="fr-FR"/>
              <a:pPr>
                <a:defRPr/>
              </a:pPr>
              <a:t>31/05/2015</a:t>
            </a:fld>
            <a:endParaRPr lang="fr-FR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1101A-1C14-44D1-8D9E-9909B4A312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50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82FB2-B9DA-4CBC-A20A-808A40FA2FB3}" type="datetimeFigureOut">
              <a:rPr lang="fr-FR"/>
              <a:pPr>
                <a:defRPr/>
              </a:pPr>
              <a:t>31/05/2015</a:t>
            </a:fld>
            <a:endParaRPr lang="fr-FR"/>
          </a:p>
        </p:txBody>
      </p:sp>
      <p:sp>
        <p:nvSpPr>
          <p:cNvPr id="4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16AE8-CC8B-409E-B8A3-86455A975F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5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EC912-B81D-447E-8854-6AE5B2D60B4B}" type="datetimeFigureOut">
              <a:rPr lang="fr-FR"/>
              <a:pPr>
                <a:defRPr/>
              </a:pPr>
              <a:t>31/05/2015</a:t>
            </a:fld>
            <a:endParaRPr lang="fr-FR"/>
          </a:p>
        </p:txBody>
      </p:sp>
      <p:sp>
        <p:nvSpPr>
          <p:cNvPr id="3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1A52-52F4-41B7-9E66-204CE53B82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40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9B385-A455-4292-9893-22E40AAFDE06}" type="datetimeFigureOut">
              <a:rPr lang="fr-FR"/>
              <a:pPr>
                <a:defRPr/>
              </a:pPr>
              <a:t>31/05/2015</a:t>
            </a:fld>
            <a:endParaRPr lang="fr-FR"/>
          </a:p>
        </p:txBody>
      </p:sp>
      <p:sp>
        <p:nvSpPr>
          <p:cNvPr id="7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D945D-B409-42DB-B5D5-91742C03268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860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8028B-29E3-4EED-8D1F-96EBED65BF23}" type="datetimeFigureOut">
              <a:rPr lang="fr-FR"/>
              <a:pPr>
                <a:defRPr/>
              </a:pPr>
              <a:t>31/05/2015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60344-2D85-4FE4-921A-8E902C7330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16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9" name="Espace réservé du texte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D38E27"/>
                </a:solidFill>
                <a:latin typeface="Franklin Gothic Book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8E49436C-8F8E-4CA0-ACDC-FCCFBB37E1AE}" type="datetimeFigureOut">
              <a:rPr lang="fr-FR"/>
              <a:pPr>
                <a:defRPr/>
              </a:pPr>
              <a:t>31/05/2015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38E27"/>
                </a:solidFill>
                <a:latin typeface="Franklin Gothic Book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BA9C5D4E-38C8-4DFD-962C-A73C306BE0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794" r:id="rId4"/>
    <p:sldLayoutId id="2147483800" r:id="rId5"/>
    <p:sldLayoutId id="2147483795" r:id="rId6"/>
    <p:sldLayoutId id="2147483801" r:id="rId7"/>
    <p:sldLayoutId id="2147483802" r:id="rId8"/>
    <p:sldLayoutId id="2147483803" r:id="rId9"/>
    <p:sldLayoutId id="2147483796" r:id="rId10"/>
    <p:sldLayoutId id="21474838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fld id="{BC744343-3FA5-E947-A806-3D16B40F419F}" type="datetimeFigureOut">
              <a:rPr lang="fr-FR">
                <a:solidFill>
                  <a:srgbClr val="000000"/>
                </a:solidFill>
                <a:latin typeface="Arial" charset="0"/>
              </a:rPr>
              <a:pPr>
                <a:defRPr/>
              </a:pPr>
              <a:t>31/05/2015</a:t>
            </a:fld>
            <a:endParaRPr lang="fr-FR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5448D406-FF91-5748-9A94-A705A8ABB871}" type="slidenum">
              <a:rPr lang="fr-FR">
                <a:solidFill>
                  <a:srgbClr val="000000"/>
                </a:solidFill>
                <a:latin typeface="Arial" charset="0"/>
                <a:ea typeface="ＭＳ Ｐゴシック" charset="0"/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5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12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14.x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ps.ac-creteil.fr/IMG/pptx/les_gammes_d_echauffement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9.xml"/><Relationship Id="rId7" Type="http://schemas.openxmlformats.org/officeDocument/2006/relationships/slide" Target="slide18.xml"/><Relationship Id="rId12" Type="http://schemas.openxmlformats.org/officeDocument/2006/relationships/slide" Target="slide16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slide" Target="slide15.xml"/><Relationship Id="rId5" Type="http://schemas.openxmlformats.org/officeDocument/2006/relationships/slide" Target="slide13.xml"/><Relationship Id="rId10" Type="http://schemas.openxmlformats.org/officeDocument/2006/relationships/slide" Target="slide6.xml"/><Relationship Id="rId4" Type="http://schemas.openxmlformats.org/officeDocument/2006/relationships/slide" Target="slide11.xml"/><Relationship Id="rId9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3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10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ZoneTexte 2"/>
          <p:cNvSpPr txBox="1">
            <a:spLocks noChangeArrowheads="1"/>
          </p:cNvSpPr>
          <p:nvPr/>
        </p:nvSpPr>
        <p:spPr bwMode="auto">
          <a:xfrm>
            <a:off x="179388" y="1052513"/>
            <a:ext cx="8785225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 dirty="0">
                <a:solidFill>
                  <a:srgbClr val="000000"/>
                </a:solidFill>
                <a:latin typeface="Comic Sans MS" charset="0"/>
                <a:cs typeface="Comic Sans MS" charset="0"/>
              </a:rPr>
              <a:t>Programmes EPS, Compétences attendues dans les</a:t>
            </a:r>
          </a:p>
          <a:p>
            <a:pPr eaLnBrk="1" hangingPunct="1"/>
            <a:r>
              <a:rPr lang="fr-FR" sz="1800" dirty="0">
                <a:solidFill>
                  <a:srgbClr val="000000"/>
                </a:solidFill>
                <a:latin typeface="Comic Sans MS" charset="0"/>
                <a:cs typeface="Comic Sans MS" charset="0"/>
              </a:rPr>
              <a:t>APSA et socle commun de connaissances et de</a:t>
            </a:r>
          </a:p>
          <a:p>
            <a:pPr eaLnBrk="1" hangingPunct="1"/>
            <a:r>
              <a:rPr lang="fr-FR" sz="1800" dirty="0">
                <a:solidFill>
                  <a:srgbClr val="000000"/>
                </a:solidFill>
                <a:latin typeface="Comic Sans MS" charset="0"/>
                <a:cs typeface="Comic Sans MS" charset="0"/>
              </a:rPr>
              <a:t>Compétences</a:t>
            </a:r>
          </a:p>
          <a:p>
            <a:pPr eaLnBrk="1" hangingPunct="1"/>
            <a:endParaRPr lang="fr-FR" sz="1800" dirty="0">
              <a:solidFill>
                <a:srgbClr val="000000"/>
              </a:solidFill>
              <a:latin typeface="Comic Sans MS" charset="0"/>
              <a:cs typeface="Comic Sans MS" charset="0"/>
            </a:endParaRPr>
          </a:p>
          <a:p>
            <a:pPr eaLnBrk="1" hangingPunct="1"/>
            <a:endParaRPr lang="fr-FR" sz="1800" dirty="0">
              <a:solidFill>
                <a:srgbClr val="000000"/>
              </a:solidFill>
              <a:latin typeface="Comic Sans MS" charset="0"/>
              <a:cs typeface="Comic Sans MS" charset="0"/>
            </a:endParaRPr>
          </a:p>
          <a:p>
            <a:pPr eaLnBrk="1" hangingPunct="1"/>
            <a:endParaRPr lang="fr-FR" sz="1800" dirty="0">
              <a:solidFill>
                <a:srgbClr val="000000"/>
              </a:solidFill>
              <a:latin typeface="Comic Sans MS" charset="0"/>
              <a:cs typeface="Comic Sans MS" charset="0"/>
            </a:endParaRPr>
          </a:p>
          <a:p>
            <a:pPr algn="ctr" eaLnBrk="1" hangingPunct="1"/>
            <a:endParaRPr lang="fr-FR" sz="1800" dirty="0">
              <a:solidFill>
                <a:srgbClr val="000000"/>
              </a:solidFill>
              <a:latin typeface="Comic Sans MS" charset="0"/>
              <a:cs typeface="Comic Sans MS" charset="0"/>
            </a:endParaRPr>
          </a:p>
          <a:p>
            <a:pPr algn="ctr" eaLnBrk="1" hangingPunct="1"/>
            <a:endParaRPr lang="fr-FR" sz="1800" dirty="0">
              <a:solidFill>
                <a:srgbClr val="000000"/>
              </a:solidFill>
              <a:latin typeface="Comic Sans MS" charset="0"/>
              <a:cs typeface="Comic Sans MS" charset="0"/>
            </a:endParaRPr>
          </a:p>
          <a:p>
            <a:pPr algn="ctr" eaLnBrk="1" hangingPunct="1"/>
            <a:r>
              <a:rPr lang="fr-FR" sz="4000" dirty="0">
                <a:solidFill>
                  <a:srgbClr val="000000"/>
                </a:solidFill>
                <a:latin typeface="Comic Sans MS" charset="0"/>
                <a:cs typeface="Comic Sans MS" charset="0"/>
              </a:rPr>
              <a:t>Activité </a:t>
            </a:r>
            <a:r>
              <a:rPr lang="fr-FR" sz="4000" dirty="0" smtClean="0">
                <a:solidFill>
                  <a:srgbClr val="000000"/>
                </a:solidFill>
                <a:latin typeface="Comic Sans MS" charset="0"/>
                <a:cs typeface="Comic Sans MS" charset="0"/>
              </a:rPr>
              <a:t>demi-fond</a:t>
            </a:r>
            <a:endParaRPr lang="fr-FR" sz="4000" dirty="0">
              <a:solidFill>
                <a:srgbClr val="000000"/>
              </a:solidFill>
              <a:latin typeface="Comic Sans MS" charset="0"/>
              <a:cs typeface="Comic Sans MS" charset="0"/>
            </a:endParaRPr>
          </a:p>
          <a:p>
            <a:pPr eaLnBrk="1" hangingPunct="1"/>
            <a:endParaRPr lang="fr-FR" sz="1800" dirty="0">
              <a:solidFill>
                <a:srgbClr val="000000"/>
              </a:solidFill>
              <a:latin typeface="Comic Sans MS" charset="0"/>
              <a:cs typeface="Comic Sans MS" charset="0"/>
            </a:endParaRPr>
          </a:p>
          <a:p>
            <a:pPr algn="r" eaLnBrk="1" hangingPunct="1"/>
            <a:endParaRPr lang="fr-FR" sz="1800" dirty="0">
              <a:solidFill>
                <a:srgbClr val="000000"/>
              </a:solidFill>
              <a:latin typeface="Comic Sans MS" charset="0"/>
              <a:cs typeface="Comic Sans MS" charset="0"/>
            </a:endParaRPr>
          </a:p>
          <a:p>
            <a:pPr algn="r" eaLnBrk="1" hangingPunct="1"/>
            <a:endParaRPr lang="fr-FR" sz="1800" dirty="0">
              <a:solidFill>
                <a:srgbClr val="000000"/>
              </a:solidFill>
              <a:latin typeface="Comic Sans MS" charset="0"/>
              <a:cs typeface="Comic Sans MS" charset="0"/>
            </a:endParaRPr>
          </a:p>
          <a:p>
            <a:pPr algn="r" eaLnBrk="1" hangingPunct="1"/>
            <a:endParaRPr lang="fr-FR" sz="1800" dirty="0">
              <a:solidFill>
                <a:srgbClr val="000000"/>
              </a:solidFill>
              <a:latin typeface="Comic Sans MS" charset="0"/>
              <a:cs typeface="Comic Sans MS" charset="0"/>
            </a:endParaRPr>
          </a:p>
          <a:p>
            <a:pPr algn="r" eaLnBrk="1" hangingPunct="1"/>
            <a:endParaRPr lang="fr-FR" sz="1800" dirty="0">
              <a:solidFill>
                <a:srgbClr val="000000"/>
              </a:solidFill>
              <a:latin typeface="Comic Sans MS" charset="0"/>
              <a:cs typeface="Comic Sans MS" charset="0"/>
            </a:endParaRPr>
          </a:p>
          <a:p>
            <a:pPr algn="r" eaLnBrk="1" hangingPunct="1"/>
            <a:endParaRPr lang="fr-FR" sz="1800" dirty="0">
              <a:solidFill>
                <a:srgbClr val="000000"/>
              </a:solidFill>
              <a:latin typeface="Comic Sans MS" charset="0"/>
              <a:cs typeface="Comic Sans MS" charset="0"/>
            </a:endParaRPr>
          </a:p>
          <a:p>
            <a:pPr algn="r" eaLnBrk="1" hangingPunct="1"/>
            <a:endParaRPr lang="fr-FR" sz="1800" dirty="0">
              <a:solidFill>
                <a:srgbClr val="000000"/>
              </a:solidFill>
              <a:latin typeface="Comic Sans MS" charset="0"/>
              <a:cs typeface="Comic Sans MS" charset="0"/>
            </a:endParaRPr>
          </a:p>
          <a:p>
            <a:pPr algn="r" eaLnBrk="1" hangingPunct="1"/>
            <a:r>
              <a:rPr lang="fr-FR" sz="1200" dirty="0">
                <a:solidFill>
                  <a:srgbClr val="000000"/>
                </a:solidFill>
                <a:latin typeface="Comic Sans MS" charset="0"/>
                <a:cs typeface="Comic Sans MS" charset="0"/>
              </a:rPr>
              <a:t>                                                                                                           Auteurs : </a:t>
            </a:r>
            <a:r>
              <a:rPr lang="fr-FR" sz="1200" dirty="0" smtClean="0">
                <a:solidFill>
                  <a:srgbClr val="000000"/>
                </a:solidFill>
                <a:latin typeface="Comic Sans MS" charset="0"/>
                <a:cs typeface="Comic Sans MS" charset="0"/>
              </a:rPr>
              <a:t>Aurélie </a:t>
            </a:r>
            <a:r>
              <a:rPr lang="fr-FR" sz="12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</a:rPr>
              <a:t>Fenrich</a:t>
            </a:r>
            <a:r>
              <a:rPr lang="fr-FR" sz="1200" dirty="0" smtClean="0">
                <a:solidFill>
                  <a:srgbClr val="000000"/>
                </a:solidFill>
                <a:latin typeface="Comic Sans MS" charset="0"/>
                <a:cs typeface="Comic Sans MS" charset="0"/>
              </a:rPr>
              <a:t>, Valériane </a:t>
            </a:r>
            <a:r>
              <a:rPr lang="fr-FR" sz="12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</a:rPr>
              <a:t>Germack</a:t>
            </a:r>
            <a:r>
              <a:rPr lang="fr-FR" sz="1200" dirty="0" smtClean="0">
                <a:solidFill>
                  <a:srgbClr val="000000"/>
                </a:solidFill>
                <a:latin typeface="Comic Sans MS" charset="0"/>
                <a:cs typeface="Comic Sans MS" charset="0"/>
              </a:rPr>
              <a:t>, Nicolas </a:t>
            </a:r>
            <a:r>
              <a:rPr lang="fr-FR" sz="12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</a:rPr>
              <a:t>Hugueny</a:t>
            </a:r>
            <a:r>
              <a:rPr lang="fr-FR" sz="1200" dirty="0" smtClean="0">
                <a:solidFill>
                  <a:srgbClr val="000000"/>
                </a:solidFill>
                <a:latin typeface="Comic Sans MS" charset="0"/>
                <a:cs typeface="Comic Sans MS" charset="0"/>
              </a:rPr>
              <a:t>, Antoine </a:t>
            </a:r>
            <a:r>
              <a:rPr lang="fr-FR" sz="12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</a:rPr>
              <a:t>Laneyrie</a:t>
            </a:r>
            <a:r>
              <a:rPr lang="fr-FR" sz="1200" dirty="0" smtClean="0">
                <a:solidFill>
                  <a:srgbClr val="000000"/>
                </a:solidFill>
                <a:latin typeface="Comic Sans MS" charset="0"/>
                <a:cs typeface="Comic Sans MS" charset="0"/>
              </a:rPr>
              <a:t>, </a:t>
            </a:r>
            <a:r>
              <a:rPr lang="fr-FR" sz="12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</a:rPr>
              <a:t>Cedric</a:t>
            </a:r>
            <a:r>
              <a:rPr lang="fr-FR" sz="1200" dirty="0" smtClean="0">
                <a:solidFill>
                  <a:srgbClr val="000000"/>
                </a:solidFill>
                <a:latin typeface="Comic Sans MS" charset="0"/>
                <a:cs typeface="Comic Sans MS" charset="0"/>
              </a:rPr>
              <a:t> Martin, Kristell </a:t>
            </a:r>
            <a:r>
              <a:rPr lang="fr-FR" sz="12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</a:rPr>
              <a:t>Sanquer</a:t>
            </a:r>
            <a:endParaRPr lang="fr-FR" sz="1200" dirty="0">
              <a:solidFill>
                <a:srgbClr val="000000"/>
              </a:solidFill>
              <a:latin typeface="Comic Sans MS" charset="0"/>
              <a:cs typeface="Comic Sans MS" charset="0"/>
            </a:endParaRPr>
          </a:p>
          <a:p>
            <a:pPr eaLnBrk="1" hangingPunct="1"/>
            <a:endParaRPr lang="fr-FR" sz="1200" dirty="0">
              <a:solidFill>
                <a:srgbClr val="000000"/>
              </a:solidFill>
              <a:latin typeface="Comic Sans MS" charset="0"/>
              <a:cs typeface="Comic Sans MS" charset="0"/>
            </a:endParaRPr>
          </a:p>
          <a:p>
            <a:pPr eaLnBrk="1" hangingPunct="1"/>
            <a:r>
              <a:rPr lang="fr-FR" sz="1200" dirty="0">
                <a:solidFill>
                  <a:srgbClr val="000000"/>
                </a:solidFill>
                <a:latin typeface="Comic Sans MS" charset="0"/>
                <a:cs typeface="Comic Sans MS" charset="0"/>
              </a:rPr>
              <a:t>					       </a:t>
            </a:r>
            <a:r>
              <a:rPr lang="fr-FR" sz="1000" dirty="0">
                <a:solidFill>
                  <a:srgbClr val="000000"/>
                </a:solidFill>
                <a:latin typeface="Comic Sans MS" charset="0"/>
                <a:cs typeface="Comic Sans MS" charset="0"/>
              </a:rPr>
              <a:t>Inspection Pédagogique Régionale - Groupe Ressources CP1</a:t>
            </a:r>
          </a:p>
          <a:p>
            <a:pPr eaLnBrk="1" hangingPunct="1"/>
            <a:endParaRPr lang="fr-FR" sz="1800" dirty="0">
              <a:solidFill>
                <a:srgbClr val="000000"/>
              </a:solidFill>
            </a:endParaRPr>
          </a:p>
        </p:txBody>
      </p:sp>
      <p:sp>
        <p:nvSpPr>
          <p:cNvPr id="13314" name="ZoneTexte 5"/>
          <p:cNvSpPr txBox="1">
            <a:spLocks noChangeArrowheads="1"/>
          </p:cNvSpPr>
          <p:nvPr/>
        </p:nvSpPr>
        <p:spPr bwMode="auto">
          <a:xfrm>
            <a:off x="2267744" y="260648"/>
            <a:ext cx="56886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2000" dirty="0" smtClean="0">
                <a:solidFill>
                  <a:srgbClr val="FFFFFF"/>
                </a:solidFill>
                <a:latin typeface="Comic Sans MS" charset="0"/>
              </a:rPr>
              <a:t>COURSE DE DEMI-FOND </a:t>
            </a:r>
            <a:r>
              <a:rPr lang="fr-FR" sz="2000" dirty="0">
                <a:solidFill>
                  <a:srgbClr val="FFFFFF"/>
                </a:solidFill>
                <a:latin typeface="Comic Sans MS" charset="0"/>
              </a:rPr>
              <a:t>NIVEAU 1</a:t>
            </a:r>
          </a:p>
        </p:txBody>
      </p:sp>
    </p:spTree>
    <p:extLst>
      <p:ext uri="{BB962C8B-B14F-4D97-AF65-F5344CB8AC3E}">
        <p14:creationId xmlns:p14="http://schemas.microsoft.com/office/powerpoint/2010/main" val="297365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76306"/>
              </p:ext>
            </p:extLst>
          </p:nvPr>
        </p:nvGraphicFramePr>
        <p:xfrm>
          <a:off x="684213" y="1457325"/>
          <a:ext cx="7921625" cy="5208588"/>
        </p:xfrm>
        <a:graphic>
          <a:graphicData uri="http://schemas.openxmlformats.org/drawingml/2006/table">
            <a:tbl>
              <a:tblPr/>
              <a:tblGrid>
                <a:gridCol w="2370883"/>
                <a:gridCol w="5550742"/>
              </a:tblGrid>
              <a:tr h="75971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omic Sans MS" pitchFamily="66" charset="0"/>
                          <a:ea typeface="ＭＳ Ｐゴシック" charset="0"/>
                          <a:cs typeface="ＭＳ Ｐゴシック" charset="0"/>
                        </a:rPr>
                        <a:t>Objectif</a:t>
                      </a:r>
                    </a:p>
                  </a:txBody>
                  <a:tcPr marL="81728" marR="81728" marT="105776" marB="424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Reproduire des allures différentes sur un même temps de course.</a:t>
                      </a:r>
                    </a:p>
                  </a:txBody>
                  <a:tcPr marL="81728" marR="81728" marT="83108" marB="424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7151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omic Sans MS" pitchFamily="66" charset="0"/>
                          <a:ea typeface="ＭＳ Ｐゴシック" charset="0"/>
                          <a:cs typeface="ＭＳ Ｐゴシック" charset="0"/>
                        </a:rPr>
                        <a:t>Dispositif</a:t>
                      </a:r>
                    </a:p>
                  </a:txBody>
                  <a:tcPr marL="81728" marR="81728" marT="105776" marB="424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Réaliser 1’30 à 7Kmh puis 1’30 à 9Kmh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Puis 3’ à mon « allure verte », soit l’allure où je me sens à l’aise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Puis 1’30 à 11kmh (6’ de récupération) puis  1’30 où je fais le maximum de plots </a:t>
                      </a: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  <a:sym typeface="Wingdings"/>
                        </a:rPr>
                        <a:t> ce sera mon « allure rouge » </a:t>
                      </a:r>
                      <a:r>
                        <a:rPr kumimoji="0" lang="fr-FR" alt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ADAPTER les vitesses proposées en fonction des profils d’élèves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Piste balisée tous les 25m.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Nombre de plots parcourus = Vitesse de course sur 1’30 (Les élèves ont donc le résultat de suite)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Coup de sifflet toutes les 45’’ pour vérifier son allure.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1728" marR="81728" marT="83108" marB="424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8524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omic Sans MS" pitchFamily="66" charset="0"/>
                          <a:ea typeface="ＭＳ Ｐゴシック" charset="0"/>
                          <a:cs typeface="ＭＳ Ｐゴシック" charset="0"/>
                        </a:rPr>
                        <a:t>Consignes</a:t>
                      </a:r>
                    </a:p>
                  </a:txBody>
                  <a:tcPr marL="81728" marR="81728" marT="105776" marB="424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Connaître le nombre de plots à parcourir en 1’30’ en fonction des allures.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Réguler son allure si on est en avance ou en retard.</a:t>
                      </a:r>
                    </a:p>
                  </a:txBody>
                  <a:tcPr marL="81728" marR="81728" marT="83108" marB="424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92111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omic Sans MS" pitchFamily="66" charset="0"/>
                          <a:ea typeface="ＭＳ Ｐゴシック" charset="0"/>
                          <a:cs typeface="ＭＳ Ｐゴシック" charset="0"/>
                        </a:rPr>
                        <a:t>Intérêts</a:t>
                      </a:r>
                    </a:p>
                  </a:txBody>
                  <a:tcPr marL="81728" marR="81728" marT="105776" marB="424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Etre capable de courir à différentes allures grâce à des repères extérieurs.</a:t>
                      </a:r>
                    </a:p>
                  </a:txBody>
                  <a:tcPr marL="81728" marR="81728" marT="83108" marB="424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15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29"/>
          <a:stretch>
            <a:fillRect/>
          </a:stretch>
        </p:blipFill>
        <p:spPr bwMode="auto">
          <a:xfrm>
            <a:off x="0" y="9525"/>
            <a:ext cx="914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6" name="ZoneTexte 4"/>
          <p:cNvSpPr txBox="1">
            <a:spLocks noChangeArrowheads="1"/>
          </p:cNvSpPr>
          <p:nvPr/>
        </p:nvSpPr>
        <p:spPr bwMode="auto">
          <a:xfrm>
            <a:off x="2915817" y="404813"/>
            <a:ext cx="50405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COURSE DE DEMI </a:t>
            </a:r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FOND NIVEAU </a:t>
            </a:r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1</a:t>
            </a:r>
          </a:p>
          <a:p>
            <a:pPr algn="ctr" eaLnBrk="1" hangingPunct="1"/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Variation d’allure sur des </a:t>
            </a:r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courses de 1’30 à 3’</a:t>
            </a:r>
            <a:endParaRPr lang="fr-FR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5" name="Bouton d'action : Accueil 4">
            <a:hlinkClick r:id="rId3" action="ppaction://hlinksldjump" highlightClick="1"/>
          </p:cNvPr>
          <p:cNvSpPr/>
          <p:nvPr/>
        </p:nvSpPr>
        <p:spPr bwMode="auto">
          <a:xfrm>
            <a:off x="8392984" y="548680"/>
            <a:ext cx="571504" cy="470912"/>
          </a:xfrm>
          <a:prstGeom prst="actionButtonHom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Flèche gauche 5"/>
          <p:cNvSpPr/>
          <p:nvPr/>
        </p:nvSpPr>
        <p:spPr>
          <a:xfrm>
            <a:off x="7956377" y="767592"/>
            <a:ext cx="324000" cy="252000"/>
          </a:xfrm>
          <a:prstGeom prst="lef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79388" y="1484313"/>
            <a:ext cx="2160587" cy="1008583"/>
          </a:xfrm>
          <a:prstGeom prst="roundRect">
            <a:avLst/>
          </a:prstGeom>
          <a:solidFill>
            <a:srgbClr val="D2D2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074241"/>
                </a:solidFill>
                <a:latin typeface="Comic Sans MS" pitchFamily="66" charset="0"/>
              </a:rPr>
              <a:t>Etape 2</a:t>
            </a:r>
          </a:p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altLang="fr-FR" sz="140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Adapter la vitesse aux temps de course proposés</a:t>
            </a:r>
            <a:endParaRPr lang="fr-FR" altLang="fr-FR" sz="1400" dirty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92500" y="1412875"/>
            <a:ext cx="5040313" cy="936625"/>
          </a:xfrm>
          <a:prstGeom prst="rect">
            <a:avLst/>
          </a:prstGeom>
          <a:solidFill>
            <a:srgbClr val="D2D2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600" b="1" dirty="0">
              <a:solidFill>
                <a:schemeClr val="tx1"/>
              </a:solidFill>
              <a:latin typeface="Comic Sans MS" charset="0"/>
              <a:ea typeface="ＭＳ Ｐゴシック" charset="0"/>
              <a:cs typeface="Arial" charset="0"/>
            </a:endParaRPr>
          </a:p>
          <a:p>
            <a:pPr algn="ctr">
              <a:defRPr/>
            </a:pPr>
            <a:endParaRPr lang="fr-FR" sz="1600" b="1" dirty="0">
              <a:solidFill>
                <a:schemeClr val="tx1"/>
              </a:solidFill>
              <a:latin typeface="Comic Sans MS" charset="0"/>
              <a:ea typeface="ＭＳ Ｐゴシック" charset="0"/>
              <a:cs typeface="Arial" charset="0"/>
            </a:endParaRPr>
          </a:p>
          <a:p>
            <a:pPr algn="ctr">
              <a:defRPr/>
            </a:pPr>
            <a:r>
              <a:rPr lang="fr-FR" sz="1600" b="1" dirty="0">
                <a:solidFill>
                  <a:srgbClr val="074241"/>
                </a:solidFill>
                <a:latin typeface="Comic Sans MS" charset="0"/>
                <a:ea typeface="ＭＳ Ｐゴシック" charset="0"/>
                <a:cs typeface="Arial" charset="0"/>
              </a:rPr>
              <a:t>Situation Clé </a:t>
            </a:r>
          </a:p>
          <a:p>
            <a:pPr algn="ctr">
              <a:defRPr/>
            </a:pPr>
            <a:r>
              <a:rPr lang="fr-FR" sz="1600" dirty="0">
                <a:solidFill>
                  <a:srgbClr val="074241"/>
                </a:solidFill>
                <a:latin typeface="Comic Sans MS" charset="0"/>
                <a:ea typeface="ＭＳ Ｐゴシック" charset="0"/>
                <a:cs typeface="Arial" charset="0"/>
              </a:rPr>
              <a:t> « séance décroissante »</a:t>
            </a:r>
          </a:p>
          <a:p>
            <a:pPr algn="ctr">
              <a:defRPr/>
            </a:pPr>
            <a:endParaRPr lang="fr-FR" sz="1600" dirty="0">
              <a:solidFill>
                <a:schemeClr val="tx1"/>
              </a:solidFill>
              <a:latin typeface="Comic Sans MS" charset="0"/>
              <a:ea typeface="ＭＳ Ｐゴシック" charset="0"/>
              <a:cs typeface="Arial" charset="0"/>
            </a:endParaRPr>
          </a:p>
          <a:p>
            <a:pPr algn="ctr">
              <a:defRPr/>
            </a:pPr>
            <a:endParaRPr lang="fr-FR" sz="1600" dirty="0">
              <a:solidFill>
                <a:schemeClr val="tx1"/>
              </a:solidFill>
              <a:latin typeface="Comic Sans MS" charset="0"/>
              <a:ea typeface="ＭＳ Ｐゴシック" charset="0"/>
              <a:cs typeface="Arial" charset="0"/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24633" y="2780928"/>
            <a:ext cx="2808287" cy="378565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FR" sz="1600" u="sng" dirty="0">
                <a:latin typeface="Comic Sans MS" charset="0"/>
              </a:rPr>
              <a:t>L’élève doit apprendre à:</a:t>
            </a:r>
          </a:p>
          <a:p>
            <a:pPr>
              <a:defRPr/>
            </a:pPr>
            <a:endParaRPr lang="fr-FR" sz="1600" u="sng" dirty="0">
              <a:latin typeface="Comic Sans MS" charset="0"/>
            </a:endParaRPr>
          </a:p>
          <a:p>
            <a:pPr>
              <a:buClr>
                <a:srgbClr val="000000"/>
              </a:buClr>
              <a:buSzPct val="100000"/>
              <a:buFont typeface="Wingdings" pitchFamily="2" charset="2"/>
              <a:buChar char="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altLang="fr-FR" sz="1600" dirty="0" smtClean="0">
                <a:solidFill>
                  <a:srgbClr val="000000"/>
                </a:solidFill>
                <a:latin typeface="Comic Sans MS" pitchFamily="66" charset="0"/>
              </a:rPr>
              <a:t>A identifier et adapter ses allures aux temps de course</a:t>
            </a:r>
          </a:p>
          <a:p>
            <a:pPr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fr-FR" altLang="fr-FR" sz="1600" strike="sngStrike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>
              <a:buClr>
                <a:srgbClr val="000000"/>
              </a:buClr>
              <a:buSzPct val="100000"/>
              <a:buFont typeface="Wingdings" pitchFamily="2" charset="2"/>
              <a:buChar char="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altLang="fr-FR" sz="1600" dirty="0" smtClean="0">
                <a:solidFill>
                  <a:srgbClr val="000000"/>
                </a:solidFill>
                <a:latin typeface="Comic Sans MS" pitchFamily="66" charset="0"/>
              </a:rPr>
              <a:t>Vérifier son allure de course avec des repères extéroceptifs</a:t>
            </a:r>
            <a:endParaRPr lang="fr-FR" altLang="fr-FR" sz="1600" strike="sngStrike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fr-FR" altLang="fr-FR" sz="1600" strike="sngStrike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>
              <a:buClr>
                <a:srgbClr val="000000"/>
              </a:buClr>
              <a:buSzPct val="100000"/>
              <a:buFont typeface="Wingdings" pitchFamily="2" charset="2"/>
              <a:buChar char="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altLang="fr-FR" sz="1600" dirty="0" smtClean="0">
                <a:solidFill>
                  <a:srgbClr val="000000"/>
                </a:solidFill>
                <a:latin typeface="Comic Sans MS" pitchFamily="66" charset="0"/>
              </a:rPr>
              <a:t>Rechercher ses limites en vitesse « rouge » pour courir à un fort pourcentage de VMA</a:t>
            </a:r>
          </a:p>
          <a:p>
            <a:pPr>
              <a:defRPr/>
            </a:pPr>
            <a:endParaRPr lang="fr-FR" sz="1600" dirty="0">
              <a:latin typeface="Comic Sans MS" charset="0"/>
            </a:endParaRPr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29"/>
          <a:stretch>
            <a:fillRect/>
          </a:stretch>
        </p:blipFill>
        <p:spPr bwMode="auto">
          <a:xfrm>
            <a:off x="0" y="9525"/>
            <a:ext cx="914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Rectangle 2"/>
          <p:cNvSpPr>
            <a:spLocks noChangeArrowheads="1"/>
          </p:cNvSpPr>
          <p:nvPr/>
        </p:nvSpPr>
        <p:spPr bwMode="auto">
          <a:xfrm>
            <a:off x="2768055" y="458787"/>
            <a:ext cx="41472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COURSE DE DEMI </a:t>
            </a:r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FOND NIVEAU 1</a:t>
            </a:r>
          </a:p>
          <a:p>
            <a:pPr algn="ctr"/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S’entraîner pour progresser</a:t>
            </a:r>
            <a:endParaRPr lang="fr-FR" dirty="0">
              <a:solidFill>
                <a:srgbClr val="FFFFFF"/>
              </a:solidFill>
              <a:latin typeface="Comic Sans MS" pitchFamily="66" charset="0"/>
            </a:endParaRPr>
          </a:p>
        </p:txBody>
      </p:sp>
      <p:pic>
        <p:nvPicPr>
          <p:cNvPr id="22535" name="Image 7" descr="dispo N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81300"/>
            <a:ext cx="5076825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ZoneTexte 8"/>
          <p:cNvSpPr txBox="1">
            <a:spLocks noChangeArrowheads="1"/>
          </p:cNvSpPr>
          <p:nvPr/>
        </p:nvSpPr>
        <p:spPr bwMode="auto">
          <a:xfrm>
            <a:off x="6300788" y="3860800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fr-FR" sz="1400"/>
              <a:t>25 m</a:t>
            </a:r>
          </a:p>
        </p:txBody>
      </p:sp>
      <p:sp>
        <p:nvSpPr>
          <p:cNvPr id="11" name="Bouton d'action : Accueil 10">
            <a:hlinkClick r:id="rId4" action="ppaction://hlinksldjump" highlightClick="1"/>
          </p:cNvPr>
          <p:cNvSpPr/>
          <p:nvPr/>
        </p:nvSpPr>
        <p:spPr>
          <a:xfrm>
            <a:off x="7848400" y="476672"/>
            <a:ext cx="470912" cy="470936"/>
          </a:xfrm>
          <a:prstGeom prst="actionButtonHo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>
            <a:hlinkClick r:id="rId5" action="ppaction://hlinksldjump"/>
          </p:cNvPr>
          <p:cNvSpPr/>
          <p:nvPr/>
        </p:nvSpPr>
        <p:spPr>
          <a:xfrm>
            <a:off x="8496472" y="586140"/>
            <a:ext cx="324000" cy="252000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gauche 12">
            <a:hlinkClick r:id="rId6" action="ppaction://hlinksldjump"/>
          </p:cNvPr>
          <p:cNvSpPr/>
          <p:nvPr/>
        </p:nvSpPr>
        <p:spPr>
          <a:xfrm>
            <a:off x="7380384" y="586140"/>
            <a:ext cx="324000" cy="252000"/>
          </a:xfrm>
          <a:prstGeom prst="lef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7579"/>
              </p:ext>
            </p:extLst>
          </p:nvPr>
        </p:nvGraphicFramePr>
        <p:xfrm>
          <a:off x="827584" y="1238133"/>
          <a:ext cx="7777162" cy="5604069"/>
        </p:xfrm>
        <a:graphic>
          <a:graphicData uri="http://schemas.openxmlformats.org/drawingml/2006/table">
            <a:tbl>
              <a:tblPr/>
              <a:tblGrid>
                <a:gridCol w="2327646"/>
                <a:gridCol w="5449516"/>
              </a:tblGrid>
              <a:tr h="79829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omic Sans MS" pitchFamily="66" charset="0"/>
                          <a:ea typeface="ＭＳ Ｐゴシック" charset="0"/>
                          <a:cs typeface="ＭＳ Ｐゴシック" charset="0"/>
                        </a:rPr>
                        <a:t>Objectif</a:t>
                      </a:r>
                      <a:endParaRPr kumimoji="0" lang="fr-FR" sz="2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Comic Sans MS" pitchFamily="66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1723" marR="81723" marT="105761" marB="4248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Augmenter les temps de course et adapter son allure.</a:t>
                      </a:r>
                    </a:p>
                  </a:txBody>
                  <a:tcPr marL="81723" marR="81723" marT="83097" marB="4248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443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omic Sans MS" pitchFamily="66" charset="0"/>
                          <a:ea typeface="ＭＳ Ｐゴシック" charset="0"/>
                          <a:cs typeface="ＭＳ Ｐゴシック" charset="0"/>
                        </a:rPr>
                        <a:t>Dispositif</a:t>
                      </a:r>
                    </a:p>
                  </a:txBody>
                  <a:tcPr marL="81723" marR="81723" marT="105761" marB="4248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Réaliser 7’30 à allure verte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Puis 4’30 1kmh au-dessus de l’allure verte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Puis 2 séries de 10X(18 secondes d’effort pour 18 sec de récupération) en aller retour à allure rouge avec 6’ de récupération entre les séries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Piste balisée tous les 25m pour les courses en continu. Coups de sifflet toutes les 1’30’’ pour vérifier son allure + Information du professeur toutes les 45 sec.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Piste balisée tous les 5m de 50m à 85m pour l’intermittent.</a:t>
                      </a:r>
                    </a:p>
                  </a:txBody>
                  <a:tcPr marL="81723" marR="81723" marT="83097" marB="4248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17760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r-FR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Comic Sans MS" pitchFamily="66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omic Sans MS" pitchFamily="66" charset="0"/>
                          <a:ea typeface="ＭＳ Ｐゴシック" charset="0"/>
                          <a:cs typeface="ＭＳ Ｐゴシック" charset="0"/>
                        </a:rPr>
                        <a:t>Consignes</a:t>
                      </a:r>
                      <a:endParaRPr kumimoji="0" lang="fr-FR" sz="2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Comic Sans MS" pitchFamily="66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1723" marR="81723" marT="105761" marB="4248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Ne pas s’arrêter au plot à atteindre mais au coup de sifflet.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Revenir au départ après chaque course en marchant.</a:t>
                      </a:r>
                    </a:p>
                  </a:txBody>
                  <a:tcPr marL="81723" marR="81723" marT="83097" marB="4248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160151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r-FR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Comic Sans MS" pitchFamily="66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omic Sans MS" pitchFamily="66" charset="0"/>
                          <a:ea typeface="ＭＳ Ｐゴシック" charset="0"/>
                          <a:cs typeface="ＭＳ Ｐゴシック" charset="0"/>
                        </a:rPr>
                        <a:t>Intérêts</a:t>
                      </a:r>
                      <a:endParaRPr kumimoji="0" lang="fr-FR" sz="2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Comic Sans MS" pitchFamily="66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1723" marR="81723" marT="105761" marB="4248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Choisir une allure cohérente avec le temps de course et la réaliser.</a:t>
                      </a:r>
                    </a:p>
                  </a:txBody>
                  <a:tcPr marL="81723" marR="81723" marT="83097" marB="4248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35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29"/>
          <a:stretch>
            <a:fillRect/>
          </a:stretch>
        </p:blipFill>
        <p:spPr bwMode="auto">
          <a:xfrm>
            <a:off x="0" y="9525"/>
            <a:ext cx="914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4" name="ZoneTexte 4"/>
          <p:cNvSpPr txBox="1">
            <a:spLocks noChangeArrowheads="1"/>
          </p:cNvSpPr>
          <p:nvPr/>
        </p:nvSpPr>
        <p:spPr bwMode="auto">
          <a:xfrm>
            <a:off x="2987825" y="404813"/>
            <a:ext cx="43210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COURSE DE DEMI </a:t>
            </a:r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FOND NIVEAU </a:t>
            </a:r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1</a:t>
            </a:r>
          </a:p>
          <a:p>
            <a:pPr algn="ctr" eaLnBrk="1" hangingPunct="1"/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Séance décroissante</a:t>
            </a:r>
          </a:p>
        </p:txBody>
      </p:sp>
      <p:sp>
        <p:nvSpPr>
          <p:cNvPr id="5" name="Bouton d'action : Accueil 4">
            <a:hlinkClick r:id="rId3" action="ppaction://hlinksldjump" highlightClick="1"/>
          </p:cNvPr>
          <p:cNvSpPr/>
          <p:nvPr/>
        </p:nvSpPr>
        <p:spPr bwMode="auto">
          <a:xfrm>
            <a:off x="8248968" y="581824"/>
            <a:ext cx="571504" cy="470912"/>
          </a:xfrm>
          <a:prstGeom prst="actionButtonHom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Flèche gauche 5">
            <a:hlinkClick r:id="rId4" action="ppaction://hlinksldjump"/>
          </p:cNvPr>
          <p:cNvSpPr/>
          <p:nvPr/>
        </p:nvSpPr>
        <p:spPr>
          <a:xfrm>
            <a:off x="7848400" y="728728"/>
            <a:ext cx="324000" cy="252000"/>
          </a:xfrm>
          <a:prstGeom prst="lef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79388" y="1462088"/>
            <a:ext cx="2160587" cy="1174750"/>
          </a:xfrm>
          <a:prstGeom prst="roundRect">
            <a:avLst/>
          </a:prstGeom>
          <a:solidFill>
            <a:srgbClr val="D2D2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rgbClr val="074241"/>
                </a:solidFill>
                <a:latin typeface="Comic Sans MS" charset="0"/>
                <a:ea typeface="ＭＳ Ｐゴシック" charset="0"/>
                <a:cs typeface="Arial" charset="0"/>
              </a:rPr>
              <a:t>Etape 3</a:t>
            </a:r>
          </a:p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altLang="fr-FR" sz="1400" dirty="0">
                <a:solidFill>
                  <a:srgbClr val="000000"/>
                </a:solidFill>
                <a:latin typeface="Comic Sans MS" pitchFamily="66" charset="0"/>
              </a:rPr>
              <a:t>Choisir, s’engager et réaliser un projet de course en fonction de ses capacités</a:t>
            </a:r>
          </a:p>
        </p:txBody>
      </p:sp>
      <p:sp>
        <p:nvSpPr>
          <p:cNvPr id="5" name="Rectangle 4"/>
          <p:cNvSpPr/>
          <p:nvPr/>
        </p:nvSpPr>
        <p:spPr>
          <a:xfrm>
            <a:off x="3419475" y="1484313"/>
            <a:ext cx="5256213" cy="1152525"/>
          </a:xfrm>
          <a:prstGeom prst="rect">
            <a:avLst/>
          </a:prstGeom>
          <a:solidFill>
            <a:srgbClr val="D2D2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>
                <a:solidFill>
                  <a:srgbClr val="074241"/>
                </a:solidFill>
                <a:latin typeface="Comic Sans MS" charset="0"/>
                <a:ea typeface="ＭＳ Ｐゴシック" charset="0"/>
                <a:cs typeface="Arial" charset="0"/>
              </a:rPr>
              <a:t>Situation Clé</a:t>
            </a:r>
          </a:p>
          <a:p>
            <a:pPr algn="ctr">
              <a:defRPr/>
            </a:pPr>
            <a:r>
              <a:rPr lang="fr-FR" sz="1600" dirty="0">
                <a:solidFill>
                  <a:srgbClr val="074241"/>
                </a:solidFill>
                <a:latin typeface="Comic Sans MS" charset="0"/>
                <a:ea typeface="ＭＳ Ｐゴシック" charset="0"/>
                <a:cs typeface="Arial" charset="0"/>
              </a:rPr>
              <a:t>«  Prévision d’allure »</a:t>
            </a:r>
          </a:p>
        </p:txBody>
      </p:sp>
      <p:sp>
        <p:nvSpPr>
          <p:cNvPr id="24580" name="ZoneTexte 5"/>
          <p:cNvSpPr txBox="1">
            <a:spLocks noChangeArrowheads="1"/>
          </p:cNvSpPr>
          <p:nvPr/>
        </p:nvSpPr>
        <p:spPr bwMode="auto">
          <a:xfrm>
            <a:off x="15875" y="2781300"/>
            <a:ext cx="2808288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600" u="sng">
                <a:latin typeface="Comic Sans MS" pitchFamily="66" charset="0"/>
              </a:rPr>
              <a:t>L’élève doit apprendre à:</a:t>
            </a:r>
          </a:p>
          <a:p>
            <a:pPr eaLnBrk="1" hangingPunct="1"/>
            <a:endParaRPr lang="fr-FR" sz="1600">
              <a:latin typeface="Comic Sans MS" pitchFamily="66" charset="0"/>
            </a:endParaRPr>
          </a:p>
          <a:p>
            <a:pPr eaLnBrk="1" hangingPunct="1">
              <a:buSzPct val="100000"/>
            </a:pPr>
            <a:r>
              <a:rPr lang="fr-FR" altLang="fr-FR" sz="1600">
                <a:solidFill>
                  <a:srgbClr val="000000"/>
                </a:solidFill>
                <a:latin typeface="Wingdings" pitchFamily="2" charset="2"/>
              </a:rPr>
              <a:t></a:t>
            </a:r>
            <a:r>
              <a:rPr lang="fr-FR" altLang="fr-FR" sz="1600">
                <a:solidFill>
                  <a:srgbClr val="000000"/>
                </a:solidFill>
                <a:latin typeface="Comic Sans MS" pitchFamily="66" charset="0"/>
              </a:rPr>
              <a:t> Faire un choix pertinent en fonction de ses capacités</a:t>
            </a:r>
          </a:p>
          <a:p>
            <a:pPr eaLnBrk="1" hangingPunct="1"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fr-FR" altLang="fr-FR" sz="1600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>
              <a:buSzPct val="100000"/>
            </a:pPr>
            <a:r>
              <a:rPr lang="fr-FR" altLang="fr-FR" sz="1600">
                <a:solidFill>
                  <a:srgbClr val="000000"/>
                </a:solidFill>
                <a:latin typeface="Wingdings" pitchFamily="2" charset="2"/>
              </a:rPr>
              <a:t></a:t>
            </a:r>
            <a:r>
              <a:rPr lang="fr-FR" altLang="fr-FR" sz="1600">
                <a:solidFill>
                  <a:srgbClr val="000000"/>
                </a:solidFill>
                <a:latin typeface="Comic Sans MS" pitchFamily="66" charset="0"/>
              </a:rPr>
              <a:t> Réguler son allure en fonction des temps de passage</a:t>
            </a:r>
          </a:p>
          <a:p>
            <a:pPr eaLnBrk="1" hangingPunct="1">
              <a:buSzPct val="100000"/>
            </a:pPr>
            <a:endParaRPr lang="fr-FR" altLang="fr-FR" sz="1600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fr-FR" altLang="fr-FR" sz="1600">
                <a:solidFill>
                  <a:srgbClr val="000000"/>
                </a:solidFill>
                <a:latin typeface="Comic Sans MS" pitchFamily="66" charset="0"/>
              </a:rPr>
              <a:t> Réguler son projet en fonction de son état de fatigue</a:t>
            </a:r>
          </a:p>
          <a:p>
            <a:pPr eaLnBrk="1" hangingPunct="1"/>
            <a:endParaRPr lang="fr-FR" sz="1600">
              <a:latin typeface="Comic Sans MS" pitchFamily="66" charset="0"/>
            </a:endParaRPr>
          </a:p>
        </p:txBody>
      </p:sp>
      <p:pic>
        <p:nvPicPr>
          <p:cNvPr id="2458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29"/>
          <a:stretch>
            <a:fillRect/>
          </a:stretch>
        </p:blipFill>
        <p:spPr bwMode="auto">
          <a:xfrm>
            <a:off x="0" y="9525"/>
            <a:ext cx="914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Rectangle 2"/>
          <p:cNvSpPr>
            <a:spLocks noChangeArrowheads="1"/>
          </p:cNvSpPr>
          <p:nvPr/>
        </p:nvSpPr>
        <p:spPr bwMode="auto">
          <a:xfrm>
            <a:off x="2806259" y="382906"/>
            <a:ext cx="41472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COURSE DE DEMI </a:t>
            </a:r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FOND NIVEAU 1</a:t>
            </a:r>
          </a:p>
          <a:p>
            <a:pPr algn="ctr"/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S’entraîner pour progresser</a:t>
            </a:r>
            <a:endParaRPr lang="fr-FR" dirty="0">
              <a:solidFill>
                <a:srgbClr val="FFFFFF"/>
              </a:solidFill>
              <a:latin typeface="Comic Sans MS" pitchFamily="66" charset="0"/>
            </a:endParaRPr>
          </a:p>
        </p:txBody>
      </p:sp>
      <p:pic>
        <p:nvPicPr>
          <p:cNvPr id="245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924175"/>
            <a:ext cx="5256213" cy="3362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outon d'action : Accueil 9">
            <a:hlinkClick r:id="rId4" action="ppaction://hlinksldjump" highlightClick="1"/>
          </p:cNvPr>
          <p:cNvSpPr/>
          <p:nvPr/>
        </p:nvSpPr>
        <p:spPr>
          <a:xfrm>
            <a:off x="7992416" y="509792"/>
            <a:ext cx="470912" cy="470936"/>
          </a:xfrm>
          <a:prstGeom prst="actionButtonHo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droite 10">
            <a:hlinkClick r:id="rId5" action="ppaction://hlinksldjump"/>
          </p:cNvPr>
          <p:cNvSpPr/>
          <p:nvPr/>
        </p:nvSpPr>
        <p:spPr>
          <a:xfrm>
            <a:off x="8640488" y="619260"/>
            <a:ext cx="324000" cy="252000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gauche 11">
            <a:hlinkClick r:id="rId6" action="ppaction://hlinksldjump"/>
          </p:cNvPr>
          <p:cNvSpPr/>
          <p:nvPr/>
        </p:nvSpPr>
        <p:spPr>
          <a:xfrm>
            <a:off x="7524400" y="619260"/>
            <a:ext cx="324000" cy="252000"/>
          </a:xfrm>
          <a:prstGeom prst="lef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396678"/>
              </p:ext>
            </p:extLst>
          </p:nvPr>
        </p:nvGraphicFramePr>
        <p:xfrm>
          <a:off x="539750" y="1352550"/>
          <a:ext cx="8026400" cy="5505451"/>
        </p:xfrm>
        <a:graphic>
          <a:graphicData uri="http://schemas.openxmlformats.org/drawingml/2006/table">
            <a:tbl>
              <a:tblPr/>
              <a:tblGrid>
                <a:gridCol w="2402242"/>
                <a:gridCol w="5624158"/>
              </a:tblGrid>
              <a:tr h="80933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omic Sans MS" pitchFamily="66" charset="0"/>
                          <a:ea typeface="ＭＳ Ｐゴシック" charset="0"/>
                          <a:cs typeface="ＭＳ Ｐゴシック" charset="0"/>
                        </a:rPr>
                        <a:t>Objectif</a:t>
                      </a:r>
                    </a:p>
                  </a:txBody>
                  <a:tcPr marL="81718" marR="81718" marT="105745" marB="424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Prévoir son allure sur un temps de course fixe.</a:t>
                      </a:r>
                    </a:p>
                  </a:txBody>
                  <a:tcPr marL="81718" marR="81718" marT="83084" marB="424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7106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omic Sans MS" pitchFamily="66" charset="0"/>
                          <a:ea typeface="ＭＳ Ｐゴシック" charset="0"/>
                          <a:cs typeface="ＭＳ Ｐゴシック" charset="0"/>
                        </a:rPr>
                        <a:t>Dispositif</a:t>
                      </a:r>
                    </a:p>
                  </a:txBody>
                  <a:tcPr marL="81718" marR="81718" marT="105745" marB="424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Réaliser  1x6’ + 1x3’ à allure verte,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Finir au choix par 3’ ou 2x1’45 à allure rouge(avec 1’45 de récupération.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r-FR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Piste balisée tous les 50m. Nombre de plots parcouru en 3’ = Vitesse de course.</a:t>
                      </a:r>
                    </a:p>
                  </a:txBody>
                  <a:tcPr marL="81718" marR="81718" marT="83084" marB="424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27621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r-FR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Comic Sans MS" pitchFamily="66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omic Sans MS" pitchFamily="66" charset="0"/>
                          <a:ea typeface="ＭＳ Ｐゴシック" charset="0"/>
                          <a:cs typeface="ＭＳ Ｐゴシック" charset="0"/>
                        </a:rPr>
                        <a:t>Consignes</a:t>
                      </a:r>
                      <a:endParaRPr kumimoji="0" lang="fr-FR" sz="2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Comic Sans MS" pitchFamily="66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1718" marR="81718" marT="105745" marB="424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r-FR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r-FR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Réaliser son projet à 1 Km/h près en limitant les variations d’allure</a:t>
                      </a:r>
                    </a:p>
                  </a:txBody>
                  <a:tcPr marL="81718" marR="81718" marT="83084" marB="424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5788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r-FR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Comic Sans MS" pitchFamily="66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r-FR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Comic Sans MS" pitchFamily="66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Comic Sans MS" pitchFamily="66" charset="0"/>
                          <a:ea typeface="ＭＳ Ｐゴシック" charset="0"/>
                          <a:cs typeface="ＭＳ Ｐゴシック" charset="0"/>
                        </a:rPr>
                        <a:t>Intérêts</a:t>
                      </a:r>
                      <a:endParaRPr kumimoji="0" lang="fr-FR" sz="2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Comic Sans MS" pitchFamily="66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1718" marR="81718" marT="105745" marB="424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r-FR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r-FR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fr-FR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Se projeter en fonction de la connaissance de soi.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 panose="020B0600070205080204" pitchFamily="34" charset="-128"/>
                        </a:rPr>
                        <a:t>Réguler son allure en fonction des temps de passage.</a:t>
                      </a:r>
                    </a:p>
                  </a:txBody>
                  <a:tcPr marL="81718" marR="81718" marT="83084" marB="4247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56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29"/>
          <a:stretch>
            <a:fillRect/>
          </a:stretch>
        </p:blipFill>
        <p:spPr bwMode="auto">
          <a:xfrm>
            <a:off x="0" y="9525"/>
            <a:ext cx="914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2" name="ZoneTexte 2"/>
          <p:cNvSpPr txBox="1">
            <a:spLocks noChangeArrowheads="1"/>
          </p:cNvSpPr>
          <p:nvPr/>
        </p:nvSpPr>
        <p:spPr bwMode="auto">
          <a:xfrm>
            <a:off x="2987825" y="404813"/>
            <a:ext cx="43210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COURSE DE DEMI </a:t>
            </a:r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FOND NIVEAU </a:t>
            </a:r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1</a:t>
            </a:r>
          </a:p>
          <a:p>
            <a:pPr algn="ctr" eaLnBrk="1" hangingPunct="1"/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Prévision d’allure</a:t>
            </a:r>
          </a:p>
        </p:txBody>
      </p:sp>
      <p:sp>
        <p:nvSpPr>
          <p:cNvPr id="5" name="Bouton d'action : Accueil 4">
            <a:hlinkClick r:id="rId3" action="ppaction://hlinksldjump" highlightClick="1"/>
          </p:cNvPr>
          <p:cNvSpPr/>
          <p:nvPr/>
        </p:nvSpPr>
        <p:spPr bwMode="auto">
          <a:xfrm>
            <a:off x="8248968" y="571480"/>
            <a:ext cx="571504" cy="470912"/>
          </a:xfrm>
          <a:prstGeom prst="actionButtonHom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Flèche gauche 5">
            <a:hlinkClick r:id="rId4" action="ppaction://hlinksldjump"/>
          </p:cNvPr>
          <p:cNvSpPr/>
          <p:nvPr/>
        </p:nvSpPr>
        <p:spPr>
          <a:xfrm>
            <a:off x="7848400" y="728728"/>
            <a:ext cx="324000" cy="252000"/>
          </a:xfrm>
          <a:prstGeom prst="lef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1"/>
          <p:cNvSpPr>
            <a:spLocks noChangeArrowheads="1"/>
          </p:cNvSpPr>
          <p:nvPr/>
        </p:nvSpPr>
        <p:spPr bwMode="auto">
          <a:xfrm>
            <a:off x="323850" y="1528763"/>
            <a:ext cx="8640763" cy="1127125"/>
          </a:xfrm>
          <a:prstGeom prst="roundRect">
            <a:avLst>
              <a:gd name="adj" fmla="val 16667"/>
            </a:avLst>
          </a:prstGeom>
          <a:solidFill>
            <a:srgbClr val="D2D2F4"/>
          </a:solidFill>
          <a:ln w="25560" cap="sq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6000">
                <a:solidFill>
                  <a:srgbClr val="000000"/>
                </a:solidFill>
                <a:latin typeface="Comic Sans MS" pitchFamily="66" charset="0"/>
              </a:rPr>
              <a:t>Les gammes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827088" y="2997200"/>
            <a:ext cx="3097212" cy="936625"/>
          </a:xfrm>
          <a:prstGeom prst="roundRect">
            <a:avLst>
              <a:gd name="adj" fmla="val 16667"/>
            </a:avLst>
          </a:prstGeom>
          <a:solidFill>
            <a:srgbClr val="D2D2F4"/>
          </a:solidFill>
          <a:ln w="25560" cap="sq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Atelier de travail de la foulée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827088" y="4292600"/>
            <a:ext cx="3097212" cy="2160588"/>
          </a:xfrm>
          <a:prstGeom prst="rect">
            <a:avLst/>
          </a:prstGeom>
          <a:solidFill>
            <a:srgbClr val="D2D2F4"/>
          </a:solidFill>
          <a:ln w="25560" cap="sq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Améliorer la foulée en différenciant l’amplitude et la fréquence pour</a:t>
            </a:r>
          </a:p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être capable de réduire l’amplitude de la foulée quand on fatigue.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5435600" y="2997200"/>
            <a:ext cx="3097213" cy="936625"/>
          </a:xfrm>
          <a:prstGeom prst="roundRect">
            <a:avLst>
              <a:gd name="adj" fmla="val 16667"/>
            </a:avLst>
          </a:prstGeom>
          <a:solidFill>
            <a:srgbClr val="D2D2F4"/>
          </a:solidFill>
          <a:ln w="25560" cap="sq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  <a:hlinkClick r:id="rId3"/>
              </a:rPr>
              <a:t>Atelier de travail des appuis</a:t>
            </a:r>
            <a:endParaRPr lang="fr-FR" altLang="fr-FR" sz="2000" b="1" dirty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435600" y="4292600"/>
            <a:ext cx="3097213" cy="2160588"/>
          </a:xfrm>
          <a:prstGeom prst="rect">
            <a:avLst/>
          </a:prstGeom>
          <a:solidFill>
            <a:srgbClr val="D2D2F4"/>
          </a:solidFill>
          <a:ln w="25560" cap="sq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Développer un appui solide au sol avec des travail de déroulé du pied et des gammes.</a:t>
            </a:r>
          </a:p>
        </p:txBody>
      </p:sp>
      <p:pic>
        <p:nvPicPr>
          <p:cNvPr id="2765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29"/>
          <a:stretch>
            <a:fillRect/>
          </a:stretch>
        </p:blipFill>
        <p:spPr bwMode="auto">
          <a:xfrm>
            <a:off x="0" y="44624"/>
            <a:ext cx="9144000" cy="1266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2557094" y="460375"/>
            <a:ext cx="41472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COURSE DE DEMI FOND </a:t>
            </a:r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NIVEAU 1</a:t>
            </a:r>
          </a:p>
          <a:p>
            <a:pPr algn="ctr"/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Situations de soutien</a:t>
            </a:r>
            <a:endParaRPr lang="fr-FR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9" name="Bouton d'action : Accueil 8">
            <a:hlinkClick r:id="rId5" action="ppaction://hlinksldjump" highlightClick="1"/>
          </p:cNvPr>
          <p:cNvSpPr/>
          <p:nvPr/>
        </p:nvSpPr>
        <p:spPr bwMode="auto">
          <a:xfrm>
            <a:off x="7858148" y="571480"/>
            <a:ext cx="571504" cy="470912"/>
          </a:xfrm>
          <a:prstGeom prst="actionButtonHom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3176375" y="1556792"/>
            <a:ext cx="3527425" cy="1154113"/>
          </a:xfrm>
          <a:prstGeom prst="roundRect">
            <a:avLst>
              <a:gd name="adj" fmla="val 16667"/>
            </a:avLst>
          </a:prstGeom>
          <a:solidFill>
            <a:srgbClr val="D2D2F4"/>
          </a:solidFill>
          <a:ln w="25560" cap="sq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b="1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Récupération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176375" y="3286125"/>
            <a:ext cx="3527425" cy="2159000"/>
          </a:xfrm>
          <a:prstGeom prst="rect">
            <a:avLst/>
          </a:prstGeom>
          <a:solidFill>
            <a:srgbClr val="D2D2F4"/>
          </a:solidFill>
          <a:ln w="25560" cap="sq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Ne pas s’allonger après l’effort mais marcher </a:t>
            </a:r>
            <a:r>
              <a:rPr lang="fr-FR" altLang="fr-FR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tout de </a:t>
            </a:r>
            <a:r>
              <a:rPr lang="fr-FR" altLang="fr-FR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suite.</a:t>
            </a:r>
          </a:p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Ne pas rester assis sur la totalité du temps de récupération</a:t>
            </a:r>
            <a:endParaRPr lang="fr-FR" altLang="fr-FR" sz="1600" dirty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286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29"/>
          <a:stretch>
            <a:fillRect/>
          </a:stretch>
        </p:blipFill>
        <p:spPr bwMode="auto">
          <a:xfrm>
            <a:off x="0" y="0"/>
            <a:ext cx="914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2699792" y="460375"/>
            <a:ext cx="41472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COURSE DE DEMI </a:t>
            </a:r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FOND NIVEAU 1</a:t>
            </a:r>
          </a:p>
          <a:p>
            <a:pPr algn="ctr"/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Situations de soutien</a:t>
            </a:r>
            <a:endParaRPr lang="fr-FR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6" name="Bouton d'action : Accueil 5">
            <a:hlinkClick r:id="rId4" action="ppaction://hlinksldjump" highlightClick="1"/>
          </p:cNvPr>
          <p:cNvSpPr/>
          <p:nvPr/>
        </p:nvSpPr>
        <p:spPr bwMode="auto">
          <a:xfrm>
            <a:off x="7858148" y="571480"/>
            <a:ext cx="571504" cy="470912"/>
          </a:xfrm>
          <a:prstGeom prst="actionButtonHom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202113" y="35591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>
              <a:cs typeface="Arial" pitchFamily="34" charset="0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900113" y="2276475"/>
            <a:ext cx="7344295" cy="45815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lIns="35640" tIns="35640" rIns="35640" bIns="3564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SzPct val="100000"/>
              <a:defRPr/>
            </a:pPr>
            <a:r>
              <a:rPr lang="fr-FR" altLang="fr-FR" sz="14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Objectifs :</a:t>
            </a:r>
            <a:endParaRPr lang="fr-FR" altLang="fr-FR" sz="1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>
              <a:buSzPct val="100000"/>
              <a:defRPr/>
            </a:pPr>
            <a:r>
              <a:rPr lang="fr-FR" altLang="fr-FR" sz="1400" dirty="0" smtClean="0">
                <a:latin typeface="Comic Sans MS" panose="030F0702030302020204" pitchFamily="66" charset="0"/>
              </a:rPr>
              <a:t>Courir 9’ entre 7 et 12 </a:t>
            </a:r>
            <a:r>
              <a:rPr lang="fr-FR" altLang="fr-FR" sz="1400" dirty="0" err="1" smtClean="0">
                <a:latin typeface="Comic Sans MS" panose="030F0702030302020204" pitchFamily="66" charset="0"/>
              </a:rPr>
              <a:t>kmh</a:t>
            </a:r>
            <a:r>
              <a:rPr lang="fr-FR" altLang="fr-FR" sz="1400" dirty="0" smtClean="0">
                <a:latin typeface="Comic Sans MS" panose="030F0702030302020204" pitchFamily="66" charset="0"/>
              </a:rPr>
              <a:t>, récupérer 6’ puis courir 1’30’’ à minimum 1,5 </a:t>
            </a:r>
            <a:r>
              <a:rPr lang="fr-FR" altLang="fr-FR" sz="1400" dirty="0" err="1" smtClean="0">
                <a:latin typeface="Comic Sans MS" panose="030F0702030302020204" pitchFamily="66" charset="0"/>
              </a:rPr>
              <a:t>kmh</a:t>
            </a:r>
            <a:r>
              <a:rPr lang="fr-FR" altLang="fr-FR" sz="1400" dirty="0" smtClean="0">
                <a:latin typeface="Comic Sans MS" panose="030F0702030302020204" pitchFamily="66" charset="0"/>
              </a:rPr>
              <a:t> de plus.</a:t>
            </a:r>
          </a:p>
          <a:p>
            <a:pPr>
              <a:buSzPct val="100000"/>
              <a:defRPr/>
            </a:pPr>
            <a:r>
              <a:rPr lang="fr-FR" altLang="fr-FR" sz="1400" dirty="0" smtClean="0">
                <a:latin typeface="Comic Sans MS" panose="030F0702030302020204" pitchFamily="66" charset="0"/>
              </a:rPr>
              <a:t>Se projeter à 1 km/h près pour le 9’.</a:t>
            </a:r>
          </a:p>
          <a:p>
            <a:pPr>
              <a:buSzPct val="100000"/>
              <a:defRPr/>
            </a:pPr>
            <a:endParaRPr lang="fr-FR" altLang="fr-FR" sz="1400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>
              <a:buSzPct val="100000"/>
              <a:defRPr/>
            </a:pPr>
            <a:r>
              <a:rPr lang="fr-FR" altLang="fr-FR" sz="14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Dispositif :</a:t>
            </a:r>
          </a:p>
          <a:p>
            <a:pPr>
              <a:buSzPct val="100000"/>
              <a:defRPr/>
            </a:pPr>
            <a:r>
              <a:rPr lang="fr-FR" altLang="fr-FR" sz="1400" dirty="0" smtClean="0">
                <a:latin typeface="Comic Sans MS" panose="030F0702030302020204" pitchFamily="66" charset="0"/>
              </a:rPr>
              <a:t>Sur un parcours balisé tous les 50 mètres.</a:t>
            </a:r>
          </a:p>
          <a:p>
            <a:pPr>
              <a:buSzPct val="100000"/>
              <a:defRPr/>
            </a:pPr>
            <a:endParaRPr lang="fr-FR" altLang="fr-FR" sz="1400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>
              <a:buSzPct val="100000"/>
              <a:defRPr/>
            </a:pPr>
            <a:r>
              <a:rPr lang="fr-FR" altLang="fr-FR" sz="14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Consignes :</a:t>
            </a:r>
          </a:p>
          <a:p>
            <a:pPr>
              <a:buSzPct val="100000"/>
              <a:defRPr/>
            </a:pPr>
            <a:r>
              <a:rPr lang="fr-FR" altLang="fr-FR" sz="1400" dirty="0" smtClean="0">
                <a:latin typeface="Comic Sans MS" panose="030F0702030302020204" pitchFamily="66" charset="0"/>
              </a:rPr>
              <a:t>- Adapter son projet en fonction de ses capacités, du temps de course et de son état de fatigue.</a:t>
            </a:r>
          </a:p>
          <a:p>
            <a:pPr>
              <a:buSzPct val="100000"/>
              <a:defRPr/>
            </a:pPr>
            <a:r>
              <a:rPr lang="fr-FR" altLang="fr-FR" sz="1400" dirty="0" smtClean="0">
                <a:latin typeface="Comic Sans MS" panose="030F0702030302020204" pitchFamily="66" charset="0"/>
              </a:rPr>
              <a:t>- Respecter son projet en cherchant à réguler son allure avec les temps de passage.</a:t>
            </a:r>
            <a:endParaRPr lang="fr-FR" altLang="fr-FR" sz="1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SzPct val="100000"/>
              <a:defRPr/>
            </a:pPr>
            <a:endParaRPr lang="fr-FR" altLang="fr-FR" sz="1400" strike="sngStrike" dirty="0" smtClean="0">
              <a:latin typeface="Comic Sans MS" panose="030F0702030302020204" pitchFamily="66" charset="0"/>
            </a:endParaRPr>
          </a:p>
          <a:p>
            <a:pPr>
              <a:buSzPct val="100000"/>
              <a:defRPr/>
            </a:pPr>
            <a:r>
              <a:rPr lang="fr-FR" altLang="fr-FR" sz="1400" u="sng" dirty="0" smtClean="0">
                <a:latin typeface="Comic Sans MS" panose="030F0702030302020204" pitchFamily="66" charset="0"/>
              </a:rPr>
              <a:t>Observateur </a:t>
            </a:r>
            <a:r>
              <a:rPr lang="fr-FR" altLang="fr-FR" sz="1400" dirty="0" smtClean="0">
                <a:latin typeface="Comic Sans MS" panose="030F0702030302020204" pitchFamily="66" charset="0"/>
              </a:rPr>
              <a:t>:</a:t>
            </a:r>
          </a:p>
          <a:p>
            <a:pPr>
              <a:buSzPct val="100000"/>
              <a:defRPr/>
            </a:pPr>
            <a:r>
              <a:rPr lang="fr-FR" altLang="fr-FR" sz="1400" dirty="0" smtClean="0">
                <a:latin typeface="Comic Sans MS" panose="030F0702030302020204" pitchFamily="66" charset="0"/>
              </a:rPr>
              <a:t>-donner le temps de passage et aider en indiquant si le camarade est sur la bonne allure.</a:t>
            </a:r>
          </a:p>
          <a:p>
            <a:pPr>
              <a:buSzPct val="100000"/>
              <a:defRPr/>
            </a:pPr>
            <a:r>
              <a:rPr lang="fr-FR" altLang="fr-FR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Intérêts :</a:t>
            </a:r>
          </a:p>
          <a:p>
            <a:pPr>
              <a:buSzPct val="100000"/>
              <a:defRPr/>
            </a:pPr>
            <a:r>
              <a:rPr lang="fr-FR" altLang="fr-FR" sz="1400" dirty="0" smtClean="0">
                <a:latin typeface="Comic Sans MS" panose="030F0702030302020204" pitchFamily="66" charset="0"/>
              </a:rPr>
              <a:t>Construire la coopération entre les élèves, impliquer les élèves même quand ils ne courent pas comme aide et soutien d’un camarade.</a:t>
            </a:r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29"/>
          <a:stretch>
            <a:fillRect/>
          </a:stretch>
        </p:blipFill>
        <p:spPr bwMode="auto">
          <a:xfrm>
            <a:off x="0" y="9525"/>
            <a:ext cx="914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557093" y="460375"/>
            <a:ext cx="41472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COURSE DE DEMI </a:t>
            </a:r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FOND NIVEAU 1</a:t>
            </a:r>
          </a:p>
          <a:p>
            <a:pPr algn="ctr"/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Préparer l’épreuve</a:t>
            </a:r>
            <a:endParaRPr lang="fr-FR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7" name="Bouton d'action : Accueil 6">
            <a:hlinkClick r:id="rId4" action="ppaction://hlinksldjump" highlightClick="1"/>
          </p:cNvPr>
          <p:cNvSpPr/>
          <p:nvPr/>
        </p:nvSpPr>
        <p:spPr bwMode="auto">
          <a:xfrm>
            <a:off x="7858148" y="571480"/>
            <a:ext cx="571504" cy="470912"/>
          </a:xfrm>
          <a:prstGeom prst="actionButtonHom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042988" y="2420938"/>
            <a:ext cx="7058025" cy="41036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lIns="35640" tIns="35640" rIns="35640" bIns="3564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SzPct val="100000"/>
              <a:defRPr/>
            </a:pPr>
            <a:r>
              <a:rPr lang="fr-FR" altLang="fr-FR" sz="14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Objectifs :</a:t>
            </a:r>
          </a:p>
          <a:p>
            <a:pPr>
              <a:buSzPct val="100000"/>
              <a:defRPr/>
            </a:pPr>
            <a:r>
              <a:rPr lang="fr-FR" altLang="fr-FR" sz="1400" dirty="0" smtClean="0">
                <a:latin typeface="Comic Sans MS" panose="030F0702030302020204" pitchFamily="66" charset="0"/>
              </a:rPr>
              <a:t>Courir 9’ entre 7 et 12 </a:t>
            </a:r>
            <a:r>
              <a:rPr lang="fr-FR" altLang="fr-FR" sz="1400" dirty="0" err="1" smtClean="0">
                <a:latin typeface="Comic Sans MS" panose="030F0702030302020204" pitchFamily="66" charset="0"/>
              </a:rPr>
              <a:t>kmh</a:t>
            </a:r>
            <a:r>
              <a:rPr lang="fr-FR" altLang="fr-FR" sz="1400" dirty="0" smtClean="0">
                <a:latin typeface="Comic Sans MS" panose="030F0702030302020204" pitchFamily="66" charset="0"/>
              </a:rPr>
              <a:t>, récupérer 6’ puis courir 3’ à minimum 1,5 </a:t>
            </a:r>
            <a:r>
              <a:rPr lang="fr-FR" altLang="fr-FR" sz="1400" dirty="0" err="1" smtClean="0">
                <a:latin typeface="Comic Sans MS" panose="030F0702030302020204" pitchFamily="66" charset="0"/>
              </a:rPr>
              <a:t>kmh</a:t>
            </a:r>
            <a:r>
              <a:rPr lang="fr-FR" altLang="fr-FR" sz="1400" dirty="0" smtClean="0">
                <a:latin typeface="Comic Sans MS" panose="030F0702030302020204" pitchFamily="66" charset="0"/>
              </a:rPr>
              <a:t> de plus.</a:t>
            </a:r>
          </a:p>
          <a:p>
            <a:pPr>
              <a:buSzPct val="100000"/>
              <a:defRPr/>
            </a:pPr>
            <a:r>
              <a:rPr lang="fr-FR" altLang="fr-FR" sz="1400" dirty="0" smtClean="0">
                <a:latin typeface="Comic Sans MS" panose="030F0702030302020204" pitchFamily="66" charset="0"/>
              </a:rPr>
              <a:t>Se projeter à 1 km/h près.</a:t>
            </a:r>
          </a:p>
          <a:p>
            <a:pPr>
              <a:buSzPct val="100000"/>
              <a:defRPr/>
            </a:pPr>
            <a:endParaRPr lang="fr-FR" altLang="fr-FR" sz="1400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>
              <a:buSzPct val="100000"/>
              <a:defRPr/>
            </a:pPr>
            <a:r>
              <a:rPr lang="fr-FR" altLang="fr-FR" sz="14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Dispositif :</a:t>
            </a:r>
          </a:p>
          <a:p>
            <a:pPr>
              <a:buSzPct val="100000"/>
              <a:defRPr/>
            </a:pPr>
            <a:r>
              <a:rPr lang="fr-FR" altLang="fr-FR" sz="1400" dirty="0" smtClean="0">
                <a:latin typeface="Comic Sans MS" panose="030F0702030302020204" pitchFamily="66" charset="0"/>
              </a:rPr>
              <a:t>Sur un parcours balisé tous les 50 mètres.</a:t>
            </a:r>
          </a:p>
          <a:p>
            <a:pPr>
              <a:buSzPct val="100000"/>
              <a:defRPr/>
            </a:pPr>
            <a:endParaRPr lang="fr-FR" altLang="fr-FR" sz="1400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>
              <a:buSzPct val="100000"/>
              <a:defRPr/>
            </a:pPr>
            <a:r>
              <a:rPr lang="fr-FR" altLang="fr-FR" sz="14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Consignes :</a:t>
            </a:r>
          </a:p>
          <a:p>
            <a:pPr>
              <a:buSzPct val="100000"/>
              <a:defRPr/>
            </a:pPr>
            <a:r>
              <a:rPr lang="fr-FR" altLang="fr-FR" sz="1400" dirty="0" smtClean="0">
                <a:latin typeface="Comic Sans MS" panose="030F0702030302020204" pitchFamily="66" charset="0"/>
              </a:rPr>
              <a:t>- Adapter son projet en fonction de ses capacités et du temps de course.</a:t>
            </a:r>
          </a:p>
          <a:p>
            <a:pPr>
              <a:buSzPct val="100000"/>
              <a:defRPr/>
            </a:pPr>
            <a:r>
              <a:rPr lang="fr-FR" altLang="fr-FR" sz="1400" dirty="0" smtClean="0">
                <a:latin typeface="Comic Sans MS" panose="030F0702030302020204" pitchFamily="66" charset="0"/>
              </a:rPr>
              <a:t>- Respecter son projet en cherchant à réguler son allure avec les temps de passage.</a:t>
            </a:r>
            <a:endParaRPr lang="fr-FR" altLang="fr-FR" sz="1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SzPct val="100000"/>
              <a:defRPr/>
            </a:pPr>
            <a:endParaRPr lang="fr-FR" altLang="fr-FR" sz="1400" dirty="0" smtClean="0">
              <a:latin typeface="Comic Sans MS" panose="030F0702030302020204" pitchFamily="66" charset="0"/>
            </a:endParaRPr>
          </a:p>
          <a:p>
            <a:pPr>
              <a:buSzPct val="100000"/>
              <a:defRPr/>
            </a:pPr>
            <a:r>
              <a:rPr lang="fr-FR" altLang="fr-FR" sz="1400" u="sng" dirty="0" smtClean="0">
                <a:latin typeface="Comic Sans MS" panose="030F0702030302020204" pitchFamily="66" charset="0"/>
              </a:rPr>
              <a:t>Observateur </a:t>
            </a:r>
            <a:r>
              <a:rPr lang="fr-FR" altLang="fr-FR" sz="1400" dirty="0" smtClean="0">
                <a:latin typeface="Comic Sans MS" panose="030F0702030302020204" pitchFamily="66" charset="0"/>
              </a:rPr>
              <a:t>:</a:t>
            </a:r>
          </a:p>
          <a:p>
            <a:pPr>
              <a:buSzPct val="100000"/>
              <a:defRPr/>
            </a:pPr>
            <a:r>
              <a:rPr lang="fr-FR" altLang="fr-FR" sz="1400" dirty="0" smtClean="0">
                <a:latin typeface="Comic Sans MS" panose="030F0702030302020204" pitchFamily="66" charset="0"/>
              </a:rPr>
              <a:t>-donner le temps de passage et aider en indiquant si le camarade est sur la bonne allure.</a:t>
            </a:r>
          </a:p>
          <a:p>
            <a:pPr>
              <a:buSzPct val="100000"/>
              <a:defRPr/>
            </a:pPr>
            <a:r>
              <a:rPr lang="fr-FR" altLang="fr-FR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Intérêts :</a:t>
            </a:r>
          </a:p>
          <a:p>
            <a:pPr>
              <a:buSzPct val="100000"/>
              <a:defRPr/>
            </a:pPr>
            <a:r>
              <a:rPr lang="fr-FR" altLang="fr-FR" sz="1400" dirty="0" smtClean="0">
                <a:latin typeface="Comic Sans MS" panose="030F0702030302020204" pitchFamily="66" charset="0"/>
              </a:rPr>
              <a:t>Construire la coopération entre les élèves, impliquer les élèves même quand ils ne courent pas comme aide et soutien d’un camarade.</a:t>
            </a:r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29"/>
          <a:stretch>
            <a:fillRect/>
          </a:stretch>
        </p:blipFill>
        <p:spPr bwMode="auto">
          <a:xfrm>
            <a:off x="0" y="9525"/>
            <a:ext cx="914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771800" y="460375"/>
            <a:ext cx="41472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COURSE DE DEMI </a:t>
            </a:r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FOND NIVEAU 1</a:t>
            </a:r>
          </a:p>
          <a:p>
            <a:pPr algn="ctr"/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Evaluer</a:t>
            </a:r>
            <a:endParaRPr lang="fr-FR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6" name="Bouton d'action : Accueil 5">
            <a:hlinkClick r:id="rId4" action="ppaction://hlinksldjump" highlightClick="1"/>
          </p:cNvPr>
          <p:cNvSpPr/>
          <p:nvPr/>
        </p:nvSpPr>
        <p:spPr bwMode="auto">
          <a:xfrm>
            <a:off x="7858148" y="571480"/>
            <a:ext cx="571504" cy="470912"/>
          </a:xfrm>
          <a:prstGeom prst="actionButtonHom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2916238" y="3573463"/>
            <a:ext cx="3240087" cy="863600"/>
          </a:xfrm>
          <a:prstGeom prst="roundRect">
            <a:avLst/>
          </a:prstGeom>
          <a:solidFill>
            <a:srgbClr val="D2D2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b="1" dirty="0">
                <a:solidFill>
                  <a:srgbClr val="074241"/>
                </a:solidFill>
                <a:latin typeface="Comic Sans MS" charset="0"/>
                <a:ea typeface="ＭＳ Ｐゴシック" charset="0"/>
                <a:cs typeface="Arial" charset="0"/>
              </a:rPr>
              <a:t>Fin de niveau 1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323850" y="1412875"/>
            <a:ext cx="3168650" cy="1368425"/>
          </a:xfrm>
          <a:prstGeom prst="roundRect">
            <a:avLst/>
          </a:prstGeom>
          <a:solidFill>
            <a:srgbClr val="D2D2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altLang="fr-FR" sz="1600" dirty="0">
                <a:solidFill>
                  <a:schemeClr val="tx1"/>
                </a:solidFill>
                <a:latin typeface="Comic Sans MS" pitchFamily="66" charset="0"/>
              </a:rPr>
              <a:t>Est capable de construire un projet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altLang="fr-FR" sz="1600" dirty="0">
                <a:solidFill>
                  <a:schemeClr val="tx1"/>
                </a:solidFill>
                <a:latin typeface="Comic Sans MS" pitchFamily="66" charset="0"/>
              </a:rPr>
              <a:t>cohérent entre les temps de course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altLang="fr-FR" sz="1600" dirty="0">
                <a:solidFill>
                  <a:schemeClr val="tx1"/>
                </a:solidFill>
                <a:latin typeface="Comic Sans MS" pitchFamily="66" charset="0"/>
              </a:rPr>
              <a:t>et ses capacités.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6011863" y="4652963"/>
            <a:ext cx="2881312" cy="1296987"/>
          </a:xfrm>
          <a:prstGeom prst="roundRect">
            <a:avLst/>
          </a:prstGeom>
          <a:solidFill>
            <a:srgbClr val="D2D2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altLang="fr-FR" sz="1600" dirty="0">
                <a:solidFill>
                  <a:schemeClr val="tx1"/>
                </a:solidFill>
                <a:latin typeface="Comic Sans MS" pitchFamily="66" charset="0"/>
              </a:rPr>
              <a:t>Tient compte des </a:t>
            </a:r>
            <a:r>
              <a:rPr lang="fr-FR" altLang="fr-FR" sz="1600" dirty="0" smtClean="0">
                <a:solidFill>
                  <a:schemeClr val="tx1"/>
                </a:solidFill>
                <a:latin typeface="Comic Sans MS" pitchFamily="66" charset="0"/>
              </a:rPr>
              <a:t>repères extérieurs </a:t>
            </a:r>
            <a:endParaRPr lang="fr-FR" altLang="fr-FR" sz="16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altLang="fr-FR" sz="1600" dirty="0">
                <a:solidFill>
                  <a:schemeClr val="tx1"/>
                </a:solidFill>
                <a:latin typeface="Comic Sans MS" pitchFamily="66" charset="0"/>
              </a:rPr>
              <a:t>pour réajuster son allure.</a:t>
            </a:r>
          </a:p>
        </p:txBody>
      </p:sp>
      <p:cxnSp>
        <p:nvCxnSpPr>
          <p:cNvPr id="8" name="Connecteur droit 7"/>
          <p:cNvCxnSpPr/>
          <p:nvPr/>
        </p:nvCxnSpPr>
        <p:spPr>
          <a:xfrm flipH="1" flipV="1">
            <a:off x="2555875" y="2781300"/>
            <a:ext cx="431800" cy="7191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6084888" y="2852738"/>
            <a:ext cx="431800" cy="7191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6084888" y="4437063"/>
            <a:ext cx="142875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7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29"/>
          <a:stretch>
            <a:fillRect/>
          </a:stretch>
        </p:blipFill>
        <p:spPr bwMode="auto">
          <a:xfrm>
            <a:off x="0" y="9525"/>
            <a:ext cx="914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3" name="Rectangle 6"/>
          <p:cNvSpPr>
            <a:spLocks noChangeArrowheads="1"/>
          </p:cNvSpPr>
          <p:nvPr/>
        </p:nvSpPr>
        <p:spPr bwMode="auto">
          <a:xfrm>
            <a:off x="2557093" y="460375"/>
            <a:ext cx="41472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COURSE DE DEMI </a:t>
            </a:r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FOND NIVEAU 1</a:t>
            </a:r>
          </a:p>
          <a:p>
            <a:pPr algn="ctr"/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Caractéristiques de fin de niveau</a:t>
            </a:r>
            <a:endParaRPr lang="fr-FR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31754" name="ZoneTexte 18"/>
          <p:cNvSpPr txBox="1">
            <a:spLocks noChangeArrowheads="1"/>
          </p:cNvSpPr>
          <p:nvPr/>
        </p:nvSpPr>
        <p:spPr bwMode="auto">
          <a:xfrm>
            <a:off x="11845925" y="36877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4140200" y="3933825"/>
            <a:ext cx="936625" cy="287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5580063" y="1412875"/>
            <a:ext cx="3313112" cy="1368425"/>
          </a:xfrm>
          <a:prstGeom prst="roundRect">
            <a:avLst/>
          </a:prstGeom>
          <a:solidFill>
            <a:srgbClr val="D2D2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altLang="fr-FR" sz="1600" dirty="0">
                <a:solidFill>
                  <a:schemeClr val="tx1"/>
                </a:solidFill>
                <a:latin typeface="Comic Sans MS" pitchFamily="66" charset="0"/>
              </a:rPr>
              <a:t>Est capable de courir à des allures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altLang="fr-FR" sz="1600" dirty="0">
                <a:solidFill>
                  <a:schemeClr val="tx1"/>
                </a:solidFill>
                <a:latin typeface="Comic Sans MS" pitchFamily="66" charset="0"/>
              </a:rPr>
              <a:t> proches de VMA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altLang="fr-FR" sz="1600" dirty="0">
                <a:solidFill>
                  <a:schemeClr val="tx1"/>
                </a:solidFill>
                <a:latin typeface="Comic Sans MS" pitchFamily="66" charset="0"/>
              </a:rPr>
              <a:t>et de maintenir son allure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altLang="fr-FR" sz="1600" dirty="0">
                <a:solidFill>
                  <a:schemeClr val="tx1"/>
                </a:solidFill>
                <a:latin typeface="Comic Sans MS" pitchFamily="66" charset="0"/>
              </a:rPr>
              <a:t>en fin de course.</a:t>
            </a:r>
          </a:p>
        </p:txBody>
      </p:sp>
      <p:sp>
        <p:nvSpPr>
          <p:cNvPr id="25" name="Rectangle à coins arrondis 24"/>
          <p:cNvSpPr/>
          <p:nvPr/>
        </p:nvSpPr>
        <p:spPr>
          <a:xfrm>
            <a:off x="179388" y="4652963"/>
            <a:ext cx="2952750" cy="1368425"/>
          </a:xfrm>
          <a:prstGeom prst="roundRect">
            <a:avLst/>
          </a:prstGeom>
          <a:solidFill>
            <a:srgbClr val="D2D2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altLang="fr-FR" sz="1600" dirty="0">
                <a:solidFill>
                  <a:schemeClr val="tx1"/>
                </a:solidFill>
                <a:latin typeface="Comic Sans MS" pitchFamily="66" charset="0"/>
              </a:rPr>
              <a:t>Est capable de produire des efforts continus à allures identifiées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3492500" y="5300663"/>
            <a:ext cx="2159000" cy="1224681"/>
          </a:xfrm>
          <a:prstGeom prst="roundRect">
            <a:avLst/>
          </a:prstGeom>
          <a:solidFill>
            <a:srgbClr val="D2D2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altLang="fr-FR" sz="1600" dirty="0">
                <a:solidFill>
                  <a:schemeClr val="tx1"/>
                </a:solidFill>
                <a:latin typeface="Comic Sans MS" pitchFamily="66" charset="0"/>
              </a:rPr>
              <a:t>Est capable d’identifier 2 allures </a:t>
            </a:r>
            <a:r>
              <a:rPr lang="fr-FR" altLang="fr-FR" sz="1600" dirty="0" smtClean="0">
                <a:solidFill>
                  <a:schemeClr val="tx1"/>
                </a:solidFill>
                <a:latin typeface="Comic Sans MS" pitchFamily="66" charset="0"/>
              </a:rPr>
              <a:t>distinctes et d’y associer une vitesse en Km/h</a:t>
            </a:r>
            <a:endParaRPr lang="fr-FR" altLang="fr-FR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30" name="Connecteur droit 29"/>
          <p:cNvCxnSpPr/>
          <p:nvPr/>
        </p:nvCxnSpPr>
        <p:spPr>
          <a:xfrm flipH="1">
            <a:off x="2843213" y="4437063"/>
            <a:ext cx="144462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4500563" y="4508500"/>
            <a:ext cx="0" cy="7207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outon d'action : Accueil 16">
            <a:hlinkClick r:id="rId3" action="ppaction://hlinksldjump" highlightClick="1"/>
          </p:cNvPr>
          <p:cNvSpPr/>
          <p:nvPr/>
        </p:nvSpPr>
        <p:spPr bwMode="auto">
          <a:xfrm>
            <a:off x="7858148" y="571480"/>
            <a:ext cx="571504" cy="470912"/>
          </a:xfrm>
          <a:prstGeom prst="actionButtonHom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468313" y="1916113"/>
            <a:ext cx="8207375" cy="391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b="1" u="sng">
                <a:solidFill>
                  <a:srgbClr val="000000"/>
                </a:solidFill>
                <a:latin typeface="Comic Sans MS" pitchFamily="66" charset="0"/>
              </a:rPr>
              <a:t>COMPETENCE ATTENDUE :</a:t>
            </a:r>
          </a:p>
          <a:p>
            <a:pP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1600">
              <a:solidFill>
                <a:srgbClr val="000000"/>
              </a:solidFill>
              <a:latin typeface="Comic Sans MS" pitchFamily="66" charset="0"/>
            </a:endParaRPr>
          </a:p>
          <a:p>
            <a:pP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1600">
                <a:solidFill>
                  <a:srgbClr val="000000"/>
                </a:solidFill>
                <a:latin typeface="Comic Sans MS" pitchFamily="66" charset="0"/>
              </a:rPr>
              <a:t>Réaliser la meilleure performance possible dans un enchaînement de 2 ou 3 courses d’une durée différente (de 3 à 9’ minutes), en maîtrisant différentes allures adaptées à la durée de sa VMA, en utilisant principalement les repères extérieurs et quelques repères sur soi.</a:t>
            </a:r>
          </a:p>
          <a:p>
            <a:pP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1600">
                <a:solidFill>
                  <a:srgbClr val="000000"/>
                </a:solidFill>
                <a:latin typeface="Comic Sans MS" pitchFamily="66" charset="0"/>
              </a:rPr>
              <a:t>Etablir un projet de performance et le réussir à 1km/h près.</a:t>
            </a: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600" b="1">
              <a:solidFill>
                <a:srgbClr val="00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b="1" u="sng">
                <a:solidFill>
                  <a:srgbClr val="000000"/>
                </a:solidFill>
                <a:latin typeface="Comic Sans MS" pitchFamily="66" charset="0"/>
              </a:rPr>
              <a:t>OBJECTIF :</a:t>
            </a:r>
          </a:p>
          <a:p>
            <a:pPr>
              <a:lnSpc>
                <a:spcPct val="150000"/>
              </a:lnSpc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1600">
                <a:latin typeface="Comic Sans MS" pitchFamily="66" charset="0"/>
              </a:rPr>
              <a:t>Etre capable d’adapter son allure de course en fonction du temps de course à réaliser et de ses capacités.</a:t>
            </a:r>
          </a:p>
          <a:p>
            <a:pPr>
              <a:lnSpc>
                <a:spcPct val="150000"/>
              </a:lnSpc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1600">
                <a:latin typeface="Comic Sans MS" pitchFamily="66" charset="0"/>
              </a:rPr>
              <a:t>Courir à des intensités allant de 75 à 100% environ de sa VMA.</a:t>
            </a:r>
          </a:p>
          <a:p>
            <a:pPr>
              <a:lnSpc>
                <a:spcPct val="150000"/>
              </a:lnSpc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1600">
                <a:latin typeface="Comic Sans MS" pitchFamily="66" charset="0"/>
              </a:rPr>
              <a:t>Etablir un projet de performance et le réaliser à 1km/h près.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29"/>
          <a:stretch>
            <a:fillRect/>
          </a:stretch>
        </p:blipFill>
        <p:spPr bwMode="auto">
          <a:xfrm>
            <a:off x="0" y="-26988"/>
            <a:ext cx="9144000" cy="1266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2555776" y="393066"/>
            <a:ext cx="5112568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SzPct val="100000"/>
            </a:pPr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COURSE DE DEMI FOND NIVEAU </a:t>
            </a:r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1</a:t>
            </a:r>
          </a:p>
          <a:p>
            <a:pPr algn="ctr" eaLnBrk="1" hangingPunct="1">
              <a:buSzPct val="100000"/>
            </a:pPr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Compétences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611188" y="1322388"/>
            <a:ext cx="2808287" cy="407987"/>
          </a:xfrm>
          <a:prstGeom prst="roundRect">
            <a:avLst/>
          </a:prstGeom>
          <a:solidFill>
            <a:srgbClr val="D2D2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074241"/>
                </a:solidFill>
                <a:latin typeface="Comic Sans MS" pitchFamily="66" charset="0"/>
              </a:rPr>
              <a:t>Construction du cycle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5599113" y="1336675"/>
            <a:ext cx="2879725" cy="407988"/>
          </a:xfrm>
          <a:prstGeom prst="roundRect">
            <a:avLst/>
          </a:prstGeom>
          <a:solidFill>
            <a:srgbClr val="D2D2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 dirty="0">
                <a:solidFill>
                  <a:srgbClr val="074241"/>
                </a:solidFill>
                <a:latin typeface="Comic Sans MS" charset="0"/>
                <a:ea typeface="ＭＳ Ｐゴシック" charset="0"/>
                <a:cs typeface="Arial" charset="0"/>
              </a:rPr>
              <a:t>Etapes d</a:t>
            </a:r>
            <a:r>
              <a:rPr lang="ja-JP" altLang="fr-FR" dirty="0">
                <a:solidFill>
                  <a:srgbClr val="074241"/>
                </a:solidFill>
                <a:latin typeface="Comic Sans MS" charset="0"/>
                <a:ea typeface="ＭＳ Ｐゴシック" charset="0"/>
                <a:cs typeface="Arial" charset="0"/>
              </a:rPr>
              <a:t>’</a:t>
            </a:r>
            <a:r>
              <a:rPr lang="fr-FR" dirty="0">
                <a:solidFill>
                  <a:srgbClr val="074241"/>
                </a:solidFill>
                <a:latin typeface="Comic Sans MS" charset="0"/>
                <a:ea typeface="ＭＳ Ｐゴシック" charset="0"/>
                <a:cs typeface="Arial" charset="0"/>
              </a:rPr>
              <a:t>apprentissage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85720" y="3643314"/>
            <a:ext cx="3527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1800" b="1" dirty="0">
                <a:solidFill>
                  <a:srgbClr val="66AD16"/>
                </a:solidFill>
                <a:latin typeface="Comic Sans MS" charset="0"/>
              </a:rPr>
              <a:t>2.</a:t>
            </a:r>
            <a:r>
              <a:rPr lang="fr-FR" sz="1800" dirty="0">
                <a:solidFill>
                  <a:srgbClr val="66AD16"/>
                </a:solidFill>
                <a:latin typeface="Comic Sans MS" charset="0"/>
              </a:rPr>
              <a:t> S’entraîner pour progresser</a:t>
            </a:r>
          </a:p>
        </p:txBody>
      </p:sp>
      <p:sp>
        <p:nvSpPr>
          <p:cNvPr id="9" name="ZoneTexte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928662" y="4929198"/>
            <a:ext cx="2214578" cy="369887"/>
          </a:xfrm>
          <a:prstGeom prst="rect">
            <a:avLst/>
          </a:prstGeom>
          <a:noFill/>
          <a:ln w="25400">
            <a:solidFill>
              <a:srgbClr val="66AD16">
                <a:alpha val="0"/>
              </a:srgb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1800" b="1" dirty="0">
                <a:solidFill>
                  <a:srgbClr val="66AD16"/>
                </a:solidFill>
                <a:latin typeface="Comic Sans MS" charset="0"/>
              </a:rPr>
              <a:t>3. Se préparer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571472" y="6143644"/>
            <a:ext cx="2735262" cy="408623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1800" b="1" dirty="0">
                <a:solidFill>
                  <a:srgbClr val="66AD16"/>
                </a:solidFill>
                <a:latin typeface="Comic Sans MS" charset="0"/>
              </a:rPr>
              <a:t>4. Evaluer</a:t>
            </a:r>
          </a:p>
        </p:txBody>
      </p:sp>
      <p:sp>
        <p:nvSpPr>
          <p:cNvPr id="15" name="Flèche vers le bas 14"/>
          <p:cNvSpPr/>
          <p:nvPr/>
        </p:nvSpPr>
        <p:spPr>
          <a:xfrm>
            <a:off x="1928794" y="2857496"/>
            <a:ext cx="287338" cy="6477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Comic Sans MS" pitchFamily="66" charset="0"/>
            </a:endParaRPr>
          </a:p>
        </p:txBody>
      </p:sp>
      <p:sp>
        <p:nvSpPr>
          <p:cNvPr id="19" name="Flèche vers le bas 18"/>
          <p:cNvSpPr/>
          <p:nvPr/>
        </p:nvSpPr>
        <p:spPr>
          <a:xfrm>
            <a:off x="1928794" y="4143380"/>
            <a:ext cx="287338" cy="6477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Comic Sans MS" pitchFamily="66" charset="0"/>
            </a:endParaRPr>
          </a:p>
        </p:txBody>
      </p:sp>
      <p:sp>
        <p:nvSpPr>
          <p:cNvPr id="20" name="Flèche vers le bas 19"/>
          <p:cNvSpPr/>
          <p:nvPr/>
        </p:nvSpPr>
        <p:spPr>
          <a:xfrm>
            <a:off x="1928794" y="5357826"/>
            <a:ext cx="287338" cy="6477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Comic Sans MS" pitchFamily="66" charset="0"/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3306734" y="2357430"/>
            <a:ext cx="20510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4071934" y="3357562"/>
            <a:ext cx="1071570" cy="4704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4071934" y="3827464"/>
            <a:ext cx="1071570" cy="2444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357818" y="2928934"/>
            <a:ext cx="378618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rIns="36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</a:pPr>
            <a:r>
              <a:rPr lang="fr-FR" sz="1800" b="1" dirty="0" smtClean="0">
                <a:latin typeface="Comic Sans MS" pitchFamily="66" charset="0"/>
              </a:rPr>
              <a:t>Etape 1</a:t>
            </a:r>
            <a:r>
              <a:rPr lang="fr-FR" sz="1600" dirty="0">
                <a:latin typeface="Comic Sans MS" pitchFamily="66" charset="0"/>
              </a:rPr>
              <a:t>. Courir à différentes allures en utilisant des repères extérieurs</a:t>
            </a:r>
          </a:p>
        </p:txBody>
      </p:sp>
      <p:sp>
        <p:nvSpPr>
          <p:cNvPr id="36" name="ZoneTexte 3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357818" y="3857628"/>
            <a:ext cx="378618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rIns="36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</a:pPr>
            <a:r>
              <a:rPr lang="fr-FR" sz="1800" b="1" dirty="0" smtClean="0">
                <a:latin typeface="Comic Sans MS" pitchFamily="66" charset="0"/>
              </a:rPr>
              <a:t>Etape 2</a:t>
            </a:r>
            <a:r>
              <a:rPr lang="fr-FR" sz="1600" dirty="0" smtClean="0">
                <a:latin typeface="Comic Sans MS" pitchFamily="66" charset="0"/>
              </a:rPr>
              <a:t>. </a:t>
            </a:r>
            <a:r>
              <a:rPr lang="fr-FR" sz="1600" dirty="0">
                <a:latin typeface="Comic Sans MS" pitchFamily="66" charset="0"/>
              </a:rPr>
              <a:t>Augmenter les temps de course en adaptant la vitesse de course</a:t>
            </a:r>
          </a:p>
        </p:txBody>
      </p:sp>
      <p:sp>
        <p:nvSpPr>
          <p:cNvPr id="37" name="ZoneTexte 3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357818" y="4950093"/>
            <a:ext cx="378618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rIns="36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</a:pPr>
            <a:r>
              <a:rPr lang="fr-FR" sz="1800" b="1" dirty="0" smtClean="0">
                <a:latin typeface="Comic Sans MS" pitchFamily="66" charset="0"/>
              </a:rPr>
              <a:t>Etape 3</a:t>
            </a:r>
            <a:r>
              <a:rPr lang="fr-FR" sz="1800" dirty="0">
                <a:latin typeface="Comic Sans MS" pitchFamily="66" charset="0"/>
              </a:rPr>
              <a:t>. </a:t>
            </a:r>
            <a:r>
              <a:rPr lang="fr-FR" sz="1600" dirty="0">
                <a:latin typeface="Comic Sans MS" pitchFamily="66" charset="0"/>
              </a:rPr>
              <a:t>Choisir, s’engager et réaliser un projet en fonction de ses capacités</a:t>
            </a:r>
          </a:p>
        </p:txBody>
      </p:sp>
      <p:pic>
        <p:nvPicPr>
          <p:cNvPr id="1333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29"/>
          <a:stretch>
            <a:fillRect/>
          </a:stretch>
        </p:blipFill>
        <p:spPr bwMode="auto">
          <a:xfrm>
            <a:off x="0" y="-31750"/>
            <a:ext cx="914400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r="1232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6403" name="Rectangle 2"/>
          <p:cNvSpPr>
            <a:spLocks noChangeArrowheads="1"/>
          </p:cNvSpPr>
          <p:nvPr/>
        </p:nvSpPr>
        <p:spPr bwMode="auto">
          <a:xfrm>
            <a:off x="2786050" y="385763"/>
            <a:ext cx="464346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fr-FR" dirty="0">
                <a:solidFill>
                  <a:srgbClr val="FFFFFF"/>
                </a:solidFill>
                <a:latin typeface="Comic Sans MS" charset="0"/>
              </a:rPr>
              <a:t>COURSE DE </a:t>
            </a:r>
            <a:r>
              <a:rPr lang="fr-FR" dirty="0" smtClean="0">
                <a:solidFill>
                  <a:srgbClr val="FFFFFF"/>
                </a:solidFill>
                <a:latin typeface="Comic Sans MS" charset="0"/>
              </a:rPr>
              <a:t>DEMI FOND NIVEAU 1</a:t>
            </a:r>
          </a:p>
          <a:p>
            <a:pPr algn="ctr" eaLnBrk="1" hangingPunct="1"/>
            <a:r>
              <a:rPr lang="fr-FR" dirty="0" smtClean="0">
                <a:solidFill>
                  <a:srgbClr val="FFFFFF"/>
                </a:solidFill>
                <a:latin typeface="Comic Sans MS" charset="0"/>
              </a:rPr>
              <a:t>Menu interactif (Liens en gras)</a:t>
            </a:r>
            <a:endParaRPr lang="fr-FR" dirty="0">
              <a:solidFill>
                <a:srgbClr val="FFFFFF"/>
              </a:solidFill>
              <a:latin typeface="Comic Sans MS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0892" y="4437063"/>
            <a:ext cx="2215221" cy="369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071538" y="2099548"/>
            <a:ext cx="2015496" cy="515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66AD16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66AD16"/>
                </a:solidFill>
                <a:latin typeface="Comic Sans MS" pitchFamily="66" charset="0"/>
              </a:rPr>
              <a:t>1.</a:t>
            </a:r>
            <a:r>
              <a:rPr lang="fr-FR" dirty="0" smtClean="0">
                <a:solidFill>
                  <a:srgbClr val="66AD16"/>
                </a:solidFill>
                <a:latin typeface="Comic Sans MS" pitchFamily="66" charset="0"/>
              </a:rPr>
              <a:t> Diagnostiquer</a:t>
            </a:r>
            <a:endParaRPr lang="fr-FR" dirty="0">
              <a:solidFill>
                <a:srgbClr val="66AD16"/>
              </a:solidFill>
              <a:latin typeface="Comic Sans MS" pitchFamily="66" charset="0"/>
            </a:endParaRPr>
          </a:p>
        </p:txBody>
      </p:sp>
      <p:sp>
        <p:nvSpPr>
          <p:cNvPr id="24" name="ZoneTexte 23">
            <a:hlinkClick r:id="rId2" action="ppaction://hlinksldjump"/>
          </p:cNvPr>
          <p:cNvSpPr txBox="1"/>
          <p:nvPr/>
        </p:nvSpPr>
        <p:spPr>
          <a:xfrm>
            <a:off x="785786" y="4929198"/>
            <a:ext cx="2428892" cy="36933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285720" y="3643314"/>
            <a:ext cx="3429024" cy="369332"/>
          </a:xfrm>
          <a:prstGeom prst="rect">
            <a:avLst/>
          </a:prstGeom>
          <a:solidFill>
            <a:schemeClr val="bg1">
              <a:alpha val="0"/>
            </a:schemeClr>
          </a:solidFill>
          <a:ln w="25400">
            <a:solidFill>
              <a:srgbClr val="66AD16">
                <a:alpha val="0"/>
              </a:srgbClr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8" name="ZoneTexte 27">
            <a:hlinkClick r:id="rId7" action="ppaction://hlinksldjump"/>
          </p:cNvPr>
          <p:cNvSpPr txBox="1"/>
          <p:nvPr/>
        </p:nvSpPr>
        <p:spPr>
          <a:xfrm>
            <a:off x="1142976" y="6143644"/>
            <a:ext cx="1643074" cy="369332"/>
          </a:xfrm>
          <a:prstGeom prst="rect">
            <a:avLst/>
          </a:prstGeom>
          <a:solidFill>
            <a:schemeClr val="bg1">
              <a:alpha val="0"/>
            </a:schemeClr>
          </a:solidFill>
          <a:ln w="25400">
            <a:solidFill>
              <a:srgbClr val="66AD16">
                <a:alpha val="0"/>
              </a:srgbClr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5286380" y="1857364"/>
            <a:ext cx="1083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latin typeface="Comic Sans MS" pitchFamily="66" charset="0"/>
              </a:rPr>
              <a:t>Protocole</a:t>
            </a:r>
            <a:endParaRPr lang="fr-FR" sz="1600" b="1" dirty="0">
              <a:latin typeface="Comic Sans MS" pitchFamily="66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7351522" y="1857364"/>
            <a:ext cx="17924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latin typeface="Comic Sans MS" pitchFamily="66" charset="0"/>
              </a:rPr>
              <a:t>Caractéristiques</a:t>
            </a:r>
            <a:endParaRPr lang="fr-FR" sz="1600" b="1" dirty="0">
              <a:latin typeface="Comic Sans MS" pitchFamily="66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5572132" y="2357430"/>
            <a:ext cx="3209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latin typeface="Comic Sans MS" pitchFamily="66" charset="0"/>
              </a:rPr>
              <a:t>Hypothèses et axes de travail</a:t>
            </a:r>
            <a:endParaRPr lang="fr-FR" sz="1600" b="1" dirty="0">
              <a:latin typeface="Comic Sans MS" pitchFamily="66" charset="0"/>
            </a:endParaRPr>
          </a:p>
        </p:txBody>
      </p:sp>
      <p:cxnSp>
        <p:nvCxnSpPr>
          <p:cNvPr id="47" name="Connecteur droit avec flèche 46"/>
          <p:cNvCxnSpPr/>
          <p:nvPr/>
        </p:nvCxnSpPr>
        <p:spPr>
          <a:xfrm>
            <a:off x="4071934" y="3827980"/>
            <a:ext cx="1071570" cy="8869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>
            <a:off x="4071934" y="3827980"/>
            <a:ext cx="1285884" cy="22442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oneTexte 55"/>
          <p:cNvSpPr txBox="1"/>
          <p:nvPr/>
        </p:nvSpPr>
        <p:spPr>
          <a:xfrm>
            <a:off x="6215074" y="6072206"/>
            <a:ext cx="2784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omic Sans MS" pitchFamily="66" charset="0"/>
              </a:rPr>
              <a:t>Situations de soutien</a:t>
            </a:r>
          </a:p>
          <a:p>
            <a:r>
              <a:rPr lang="fr-FR" sz="1600" b="1" dirty="0" smtClean="0">
                <a:latin typeface="Comic Sans MS" pitchFamily="66" charset="0"/>
              </a:rPr>
              <a:t>Gammes</a:t>
            </a:r>
            <a:r>
              <a:rPr lang="fr-FR" sz="1600" dirty="0" smtClean="0">
                <a:latin typeface="Comic Sans MS" pitchFamily="66" charset="0"/>
              </a:rPr>
              <a:t>         </a:t>
            </a:r>
            <a:r>
              <a:rPr lang="fr-FR" sz="1600" b="1" dirty="0" smtClean="0">
                <a:latin typeface="Comic Sans MS" pitchFamily="66" charset="0"/>
              </a:rPr>
              <a:t>Récupération</a:t>
            </a:r>
            <a:endParaRPr lang="fr-FR" sz="1600" b="1" dirty="0">
              <a:latin typeface="Comic Sans MS" pitchFamily="66" charset="0"/>
            </a:endParaRPr>
          </a:p>
        </p:txBody>
      </p:sp>
      <p:sp>
        <p:nvSpPr>
          <p:cNvPr id="57" name="Organigramme : Processus 56">
            <a:hlinkClick r:id="rId8" action="ppaction://hlinksldjump"/>
          </p:cNvPr>
          <p:cNvSpPr/>
          <p:nvPr/>
        </p:nvSpPr>
        <p:spPr>
          <a:xfrm>
            <a:off x="5357818" y="1928802"/>
            <a:ext cx="928694" cy="214314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Organigramme : Processus 57">
            <a:hlinkClick r:id="rId9" action="ppaction://hlinksldjump"/>
          </p:cNvPr>
          <p:cNvSpPr/>
          <p:nvPr/>
        </p:nvSpPr>
        <p:spPr>
          <a:xfrm>
            <a:off x="7429520" y="1928802"/>
            <a:ext cx="1500198" cy="214314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Organigramme : Processus 58">
            <a:hlinkClick r:id="rId10" action="ppaction://hlinksldjump"/>
          </p:cNvPr>
          <p:cNvSpPr/>
          <p:nvPr/>
        </p:nvSpPr>
        <p:spPr>
          <a:xfrm>
            <a:off x="5715008" y="2428868"/>
            <a:ext cx="2928958" cy="214314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Organigramme : Processus 59">
            <a:hlinkClick r:id="rId11" action="ppaction://hlinksldjump"/>
          </p:cNvPr>
          <p:cNvSpPr/>
          <p:nvPr/>
        </p:nvSpPr>
        <p:spPr>
          <a:xfrm>
            <a:off x="6286512" y="6364593"/>
            <a:ext cx="785818" cy="214314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Organigramme : Processus 60">
            <a:hlinkClick r:id="rId12" action="ppaction://hlinksldjump"/>
          </p:cNvPr>
          <p:cNvSpPr/>
          <p:nvPr/>
        </p:nvSpPr>
        <p:spPr>
          <a:xfrm>
            <a:off x="7653052" y="6364593"/>
            <a:ext cx="1276666" cy="204570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28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684213" y="3732213"/>
            <a:ext cx="41036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SzPct val="100000"/>
            </a:pPr>
            <a:r>
              <a:rPr lang="fr-FR" sz="2400">
                <a:solidFill>
                  <a:srgbClr val="FFFFFF"/>
                </a:solidFill>
                <a:latin typeface="Comic Sans MS" pitchFamily="66" charset="0"/>
              </a:rPr>
              <a:t>COURSE DE HAIES NIVEAU 2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87386" y="1743215"/>
            <a:ext cx="8083550" cy="4803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fr-FR" altLang="fr-FR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Réaliser </a:t>
            </a:r>
            <a:r>
              <a:rPr lang="fr-FR" altLang="fr-FR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5 min de course en continu à allure libre puis </a:t>
            </a:r>
            <a:r>
              <a:rPr lang="fr-FR" altLang="fr-FR" dirty="0" smtClean="0">
                <a:latin typeface="Comic Sans MS" pitchFamily="66" charset="0"/>
                <a:cs typeface="Arial" pitchFamily="34" charset="0"/>
              </a:rPr>
              <a:t>un </a:t>
            </a:r>
            <a:r>
              <a:rPr lang="fr-FR" altLang="fr-FR" dirty="0">
                <a:latin typeface="Comic Sans MS" pitchFamily="66" charset="0"/>
                <a:cs typeface="Arial" pitchFamily="34" charset="0"/>
              </a:rPr>
              <a:t>enchaînement de courses de 18 secondes avec 18 secondes de </a:t>
            </a:r>
            <a:r>
              <a:rPr lang="fr-FR" altLang="fr-FR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récupération, en aller-retour, en augmentant progressivement la distance courue (</a:t>
            </a:r>
            <a:r>
              <a:rPr lang="fr-FR" altLang="fr-FR" dirty="0">
                <a:latin typeface="Comic Sans MS" pitchFamily="66" charset="0"/>
                <a:cs typeface="Arial" pitchFamily="34" charset="0"/>
              </a:rPr>
              <a:t>En 18sec, 5m = 1kmh, premier plot à 40m, donc 8km/h puis augmentation de 10 mètres entre chaque plots).</a:t>
            </a:r>
          </a:p>
          <a:p>
            <a:pPr eaLnBrk="1" hangingPunct="1">
              <a:buSzPct val="100000"/>
            </a:pPr>
            <a:endParaRPr lang="fr-FR" altLang="fr-FR" dirty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  <a:p>
            <a:pPr eaLnBrk="1" hangingPunct="1">
              <a:buSzPct val="100000"/>
            </a:pPr>
            <a:r>
              <a:rPr lang="fr-FR" altLang="fr-FR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Atteindre le palier maximum en fonction de ses capacités (augmentation d’1 km/h à chaque course).</a:t>
            </a:r>
          </a:p>
          <a:p>
            <a:pPr eaLnBrk="1" hangingPunct="1">
              <a:buSzPct val="100000"/>
            </a:pPr>
            <a:endParaRPr lang="fr-FR" altLang="fr-FR" dirty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  <a:p>
            <a:pPr eaLnBrk="1" hangingPunct="1">
              <a:buSzPct val="100000"/>
            </a:pPr>
            <a:r>
              <a:rPr lang="fr-FR" altLang="fr-FR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Identifier l’allure « verte » jusqu’à laquelle on peut parler sans difficultés, et l’allure </a:t>
            </a:r>
            <a:r>
              <a:rPr lang="fr-FR" altLang="fr-FR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maximale qui </a:t>
            </a:r>
            <a:r>
              <a:rPr lang="fr-FR" altLang="fr-FR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correspond au dernier palier atteint </a:t>
            </a:r>
            <a:r>
              <a:rPr lang="fr-FR" altLang="fr-FR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de la situation.</a:t>
            </a:r>
            <a:endParaRPr lang="fr-FR" altLang="fr-FR" dirty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  <a:p>
            <a:pPr eaLnBrk="1" hangingPunct="1">
              <a:buSzPct val="100000"/>
            </a:pPr>
            <a:endParaRPr lang="fr-FR" altLang="fr-FR" dirty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  <a:p>
            <a:pPr eaLnBrk="1" hangingPunct="1">
              <a:buSzPct val="100000"/>
            </a:pPr>
            <a:r>
              <a:rPr lang="fr-FR" altLang="fr-FR" dirty="0">
                <a:latin typeface="Comic Sans MS" pitchFamily="66" charset="0"/>
                <a:cs typeface="Arial" pitchFamily="34" charset="0"/>
              </a:rPr>
              <a:t>ATTENTION! Ceci n’est pas un test VMA mais permet d’apprécier le niveau des élèves et de fournir une base de travail.</a:t>
            </a:r>
          </a:p>
          <a:p>
            <a:pPr eaLnBrk="1" hangingPunct="1">
              <a:buSzPct val="100000"/>
            </a:pPr>
            <a:endParaRPr lang="fr-FR" altLang="fr-FR" dirty="0">
              <a:solidFill>
                <a:srgbClr val="000000"/>
              </a:solidFill>
              <a:cs typeface="Arial" pitchFamily="34" charset="0"/>
            </a:endParaRPr>
          </a:p>
          <a:p>
            <a:pPr eaLnBrk="1" hangingPunct="1">
              <a:buSzPct val="100000"/>
            </a:pPr>
            <a:endParaRPr lang="fr-FR" dirty="0">
              <a:solidFill>
                <a:srgbClr val="000000"/>
              </a:solidFill>
            </a:endParaRPr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29"/>
          <a:stretch>
            <a:fillRect/>
          </a:stretch>
        </p:blipFill>
        <p:spPr bwMode="auto">
          <a:xfrm>
            <a:off x="0" y="4763"/>
            <a:ext cx="914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2881353" y="385763"/>
            <a:ext cx="42162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COURSE DE DEMI </a:t>
            </a:r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FOND NIVEAU 1</a:t>
            </a:r>
          </a:p>
          <a:p>
            <a:pPr algn="ctr"/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Protocole évaluation diagnostique</a:t>
            </a:r>
            <a:endParaRPr lang="fr-FR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7" name="Bouton d'action : Accueil 6">
            <a:hlinkClick r:id="rId4" action="ppaction://hlinksldjump" highlightClick="1"/>
          </p:cNvPr>
          <p:cNvSpPr/>
          <p:nvPr/>
        </p:nvSpPr>
        <p:spPr bwMode="auto">
          <a:xfrm>
            <a:off x="8028384" y="476672"/>
            <a:ext cx="571504" cy="470912"/>
          </a:xfrm>
          <a:prstGeom prst="actionButtonHom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6217784" y="1773238"/>
            <a:ext cx="2159000" cy="1223962"/>
          </a:xfrm>
          <a:prstGeom prst="roundRect">
            <a:avLst/>
          </a:prstGeom>
          <a:solidFill>
            <a:srgbClr val="D2D2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altLang="fr-FR" sz="16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Peu motivé pour effectuer des efforts continu long</a:t>
            </a:r>
            <a:endParaRPr lang="fr-FR" altLang="fr-FR" sz="1600" dirty="0">
              <a:solidFill>
                <a:schemeClr val="tx1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68313" y="1700213"/>
            <a:ext cx="2590800" cy="1441450"/>
          </a:xfrm>
          <a:prstGeom prst="roundRect">
            <a:avLst/>
          </a:prstGeom>
          <a:solidFill>
            <a:srgbClr val="D2D2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altLang="fr-FR" sz="16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Impossibilité d’associer une allure à une vitesse de </a:t>
            </a:r>
            <a:r>
              <a:rPr lang="fr-FR" altLang="fr-FR" sz="16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course. Part donc trop </a:t>
            </a:r>
            <a:r>
              <a:rPr lang="fr-FR" altLang="fr-FR" sz="16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vite et s’épuise </a:t>
            </a:r>
            <a:r>
              <a:rPr lang="fr-FR" altLang="fr-FR" sz="16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vite (marche ou ralenti)</a:t>
            </a:r>
            <a:endParaRPr lang="fr-FR" altLang="fr-FR" sz="1600" dirty="0">
              <a:solidFill>
                <a:schemeClr val="tx1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300788" y="5300663"/>
            <a:ext cx="2374900" cy="1223962"/>
          </a:xfrm>
          <a:prstGeom prst="roundRect">
            <a:avLst/>
          </a:prstGeom>
          <a:solidFill>
            <a:srgbClr val="D2D2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altLang="fr-FR" sz="16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Reste dans une zone de confort / N’a pas conscience de ses possibilités</a:t>
            </a:r>
          </a:p>
        </p:txBody>
      </p:sp>
      <p:cxnSp>
        <p:nvCxnSpPr>
          <p:cNvPr id="14" name="Connecteur droit 13"/>
          <p:cNvCxnSpPr>
            <a:endCxn id="9" idx="2"/>
          </p:cNvCxnSpPr>
          <p:nvPr/>
        </p:nvCxnSpPr>
        <p:spPr>
          <a:xfrm flipV="1">
            <a:off x="5796136" y="2997200"/>
            <a:ext cx="1501148" cy="7921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5796136" y="4581525"/>
            <a:ext cx="750574" cy="7191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H="1" flipV="1">
            <a:off x="2699792" y="3141663"/>
            <a:ext cx="1008113" cy="647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29"/>
          <a:stretch>
            <a:fillRect/>
          </a:stretch>
        </p:blipFill>
        <p:spPr bwMode="auto">
          <a:xfrm>
            <a:off x="0" y="0"/>
            <a:ext cx="914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ZoneTexte 4"/>
          <p:cNvSpPr txBox="1">
            <a:spLocks noChangeArrowheads="1"/>
          </p:cNvSpPr>
          <p:nvPr/>
        </p:nvSpPr>
        <p:spPr bwMode="auto">
          <a:xfrm>
            <a:off x="2916238" y="333375"/>
            <a:ext cx="42480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COURSE DE DEMI </a:t>
            </a:r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FOND NIVEAU1</a:t>
            </a:r>
            <a:endParaRPr lang="fr-FR" dirty="0">
              <a:solidFill>
                <a:srgbClr val="FFFFFF"/>
              </a:solidFill>
              <a:latin typeface="Comic Sans MS" pitchFamily="66" charset="0"/>
            </a:endParaRPr>
          </a:p>
          <a:p>
            <a:pPr algn="ctr" eaLnBrk="1" hangingPunct="1"/>
            <a:r>
              <a:rPr lang="fr-FR" dirty="0" smtClean="0">
                <a:solidFill>
                  <a:schemeClr val="bg1"/>
                </a:solidFill>
                <a:latin typeface="Comic Sans MS" pitchFamily="66" charset="0"/>
              </a:rPr>
              <a:t>Caractéristiques élèves</a:t>
            </a:r>
            <a:endParaRPr lang="fr-FR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11638" y="5949950"/>
            <a:ext cx="865187" cy="361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140200" y="5949950"/>
            <a:ext cx="936625" cy="361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875463" y="5445125"/>
            <a:ext cx="792162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6875463" y="2924175"/>
            <a:ext cx="792162" cy="296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187450" y="5445125"/>
            <a:ext cx="896938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276600" y="3789363"/>
            <a:ext cx="2590800" cy="792162"/>
          </a:xfrm>
          <a:prstGeom prst="roundRect">
            <a:avLst/>
          </a:prstGeom>
          <a:solidFill>
            <a:srgbClr val="D2D2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b="1" dirty="0">
                <a:solidFill>
                  <a:srgbClr val="074241"/>
                </a:solidFill>
                <a:latin typeface="Comic Sans MS" charset="0"/>
                <a:ea typeface="ＭＳ Ｐゴシック" charset="0"/>
                <a:cs typeface="Arial" charset="0"/>
              </a:rPr>
              <a:t>Début du Niveau 1</a:t>
            </a:r>
            <a:endParaRPr lang="fr-FR" sz="2000" dirty="0">
              <a:solidFill>
                <a:schemeClr val="tx1"/>
              </a:solidFill>
              <a:latin typeface="Comic Sans MS" charset="0"/>
              <a:ea typeface="ＭＳ Ｐゴシック" charset="0"/>
              <a:cs typeface="Arial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611188" y="5373688"/>
            <a:ext cx="2374900" cy="1008062"/>
          </a:xfrm>
          <a:prstGeom prst="roundRect">
            <a:avLst/>
          </a:prstGeom>
          <a:solidFill>
            <a:srgbClr val="D2D2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altLang="fr-FR" sz="16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S’engage facilement dans du travail intermittent</a:t>
            </a:r>
          </a:p>
        </p:txBody>
      </p:sp>
      <p:cxnSp>
        <p:nvCxnSpPr>
          <p:cNvPr id="21" name="Connecteur droit 20"/>
          <p:cNvCxnSpPr/>
          <p:nvPr/>
        </p:nvCxnSpPr>
        <p:spPr>
          <a:xfrm flipV="1">
            <a:off x="2843213" y="4581525"/>
            <a:ext cx="504651" cy="792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Bouton d'action : Accueil 19">
            <a:hlinkClick r:id="rId3" action="ppaction://hlinksldjump" highlightClick="1"/>
          </p:cNvPr>
          <p:cNvSpPr/>
          <p:nvPr/>
        </p:nvSpPr>
        <p:spPr bwMode="auto">
          <a:xfrm>
            <a:off x="8072462" y="509816"/>
            <a:ext cx="571504" cy="470912"/>
          </a:xfrm>
          <a:prstGeom prst="actionButtonHom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²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0897"/>
              </p:ext>
            </p:extLst>
          </p:nvPr>
        </p:nvGraphicFramePr>
        <p:xfrm>
          <a:off x="0" y="1295400"/>
          <a:ext cx="9144000" cy="5571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1703"/>
                <a:gridCol w="3092035"/>
                <a:gridCol w="4100262"/>
              </a:tblGrid>
              <a:tr h="6038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Constat</a:t>
                      </a:r>
                      <a:r>
                        <a:rPr lang="fr-FR" sz="1400" baseline="0" dirty="0" smtClean="0">
                          <a:latin typeface="Comic Sans MS" panose="030F0702030302020204" pitchFamily="66" charset="0"/>
                        </a:rPr>
                        <a:t> de départ</a:t>
                      </a:r>
                      <a:endParaRPr lang="fr-FR" sz="1400" dirty="0" smtClean="0">
                        <a:latin typeface="Comic Sans MS" panose="030F0702030302020204" pitchFamily="66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AD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Comic Sans MS" panose="030F0702030302020204" pitchFamily="66" charset="0"/>
                        </a:rPr>
                        <a:t>Hypothèses explicatives</a:t>
                      </a:r>
                    </a:p>
                    <a:p>
                      <a:pPr algn="ctr"/>
                      <a:endParaRPr lang="fr-FR" sz="1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AD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Comic Sans MS" panose="030F0702030302020204" pitchFamily="66" charset="0"/>
                        </a:rPr>
                        <a:t>Axes</a:t>
                      </a:r>
                      <a:r>
                        <a:rPr lang="fr-FR" sz="1600" baseline="0" dirty="0" smtClean="0">
                          <a:latin typeface="Comic Sans MS" panose="030F0702030302020204" pitchFamily="66" charset="0"/>
                        </a:rPr>
                        <a:t> de travail</a:t>
                      </a:r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AD16"/>
                    </a:solidFill>
                  </a:tcPr>
                </a:tc>
              </a:tr>
              <a:tr h="2320338">
                <a:tc rowSpan="3">
                  <a:txBody>
                    <a:bodyPr/>
                    <a:lstStyle/>
                    <a:p>
                      <a:pPr algn="ctr" eaLnBrk="1" hangingPunct="1">
                        <a:buSzPct val="10000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fr-FR" altLang="fr-FR" sz="1600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Impossibilité d’associer une allure à une vitesse de course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lnSpc>
                          <a:spcPct val="117000"/>
                        </a:lnSpc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fr-FR" altLang="fr-FR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Ne prend pas en compte les repères extéroceptifs</a:t>
                      </a:r>
                    </a:p>
                    <a:p>
                      <a:pPr algn="ctr" eaLnBrk="1" hangingPunct="1">
                        <a:lnSpc>
                          <a:spcPct val="117000"/>
                        </a:lnSpc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fr-FR" altLang="fr-FR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(Temps de course total, position par rapport à l’objectif, Temps</a:t>
                      </a:r>
                      <a:r>
                        <a:rPr lang="fr-FR" altLang="fr-FR" sz="18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restant annoncé…)</a:t>
                      </a:r>
                      <a:endParaRPr lang="fr-FR" altLang="fr-FR" sz="18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0"/>
                          <a:cs typeface="ＭＳ Ｐゴシック" charset="0"/>
                          <a:sym typeface="Helvetica Light" charset="0"/>
                          <a:hlinkClick r:id="rId2" action="ppaction://hlinksldjump"/>
                        </a:rPr>
                        <a:t>Etape 1 : Courir à différentes allures en utilisant des repères extérieurs</a:t>
                      </a:r>
                      <a:endParaRPr kumimoji="0" lang="fr-FR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0"/>
                        <a:cs typeface="ＭＳ Ｐゴシック" charset="0"/>
                        <a:sym typeface="Helvetica Light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0"/>
                        <a:cs typeface="ＭＳ Ｐゴシック" charset="0"/>
                        <a:sym typeface="Helvetica Light" charset="0"/>
                      </a:endParaRPr>
                    </a:p>
                    <a:p>
                      <a:pPr algn="just" eaLnBrk="1" hangingPunct="1">
                        <a:lnSpc>
                          <a:spcPct val="117000"/>
                        </a:lnSpc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fr-FR" altLang="fr-FR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Etre capable de réaliser plusieurs</a:t>
                      </a:r>
                      <a:r>
                        <a:rPr lang="fr-FR" altLang="fr-FR" sz="14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courses de même durée, à des allures différentes en utilisant des repères extérieurs.</a:t>
                      </a:r>
                      <a:endParaRPr lang="fr-FR" altLang="fr-FR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35719" marR="35719" marT="35721" marB="3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16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>
                        <a:solidFill>
                          <a:schemeClr val="tx1"/>
                        </a:solidFill>
                        <a:latin typeface="Comic Sans MS" charset="0"/>
                      </a:endParaRPr>
                    </a:p>
                    <a:p>
                      <a:pPr algn="ctr" eaLnBrk="1" hangingPunct="1">
                        <a:lnSpc>
                          <a:spcPct val="117000"/>
                        </a:lnSpc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fr-FR" altLang="fr-FR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Veut courir avec des camarades ayant une VMA supérieure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1" hangingPunct="1">
                        <a:lnSpc>
                          <a:spcPct val="117000"/>
                        </a:lnSpc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fr-FR" altLang="fr-FR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Individualiser les allures pour courir avec un groupe de son niveau.</a:t>
                      </a:r>
                    </a:p>
                  </a:txBody>
                  <a:tcPr marL="35719" marR="35719" marT="35721" marB="3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669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lnSpc>
                          <a:spcPct val="117000"/>
                        </a:lnSpc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fr-FR" altLang="fr-FR" sz="16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 eaLnBrk="1" hangingPunct="1">
                        <a:lnSpc>
                          <a:spcPct val="117000"/>
                        </a:lnSpc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fr-FR" altLang="fr-FR" sz="1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Ne sait pas à quoi correspond</a:t>
                      </a:r>
                      <a:r>
                        <a:rPr lang="fr-FR" altLang="fr-FR" sz="18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une vitesse en Km/h</a:t>
                      </a:r>
                      <a:endParaRPr lang="fr-FR" altLang="fr-FR" sz="18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1" hangingPunct="1">
                        <a:lnSpc>
                          <a:spcPct val="117000"/>
                        </a:lnSpc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fr-FR" altLang="fr-FR" sz="12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just" eaLnBrk="1" hangingPunct="1">
                        <a:lnSpc>
                          <a:spcPct val="117000"/>
                        </a:lnSpc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fr-FR" altLang="fr-FR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Identifier</a:t>
                      </a:r>
                      <a:r>
                        <a:rPr lang="fr-FR" altLang="fr-FR" sz="14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des vitesses types: </a:t>
                      </a:r>
                    </a:p>
                    <a:p>
                      <a:pPr algn="just" eaLnBrk="1" hangingPunct="1">
                        <a:lnSpc>
                          <a:spcPct val="117000"/>
                        </a:lnSpc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fr-FR" altLang="fr-FR" sz="14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Ex: vitesse d’échauffement = 7 ou 8khm </a:t>
                      </a:r>
                    </a:p>
                    <a:p>
                      <a:pPr algn="just" eaLnBrk="1" hangingPunct="1">
                        <a:lnSpc>
                          <a:spcPct val="117000"/>
                        </a:lnSpc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fr-FR" altLang="fr-FR" sz="14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Puis identifier « ses propres» vitesses : allure verte et allure rouge</a:t>
                      </a:r>
                      <a:endParaRPr lang="fr-FR" altLang="fr-FR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5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29"/>
          <a:stretch>
            <a:fillRect/>
          </a:stretch>
        </p:blipFill>
        <p:spPr bwMode="auto">
          <a:xfrm>
            <a:off x="0" y="0"/>
            <a:ext cx="914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7" name="Rectangle 5"/>
          <p:cNvSpPr>
            <a:spLocks noChangeArrowheads="1"/>
          </p:cNvSpPr>
          <p:nvPr/>
        </p:nvSpPr>
        <p:spPr bwMode="auto">
          <a:xfrm>
            <a:off x="2627313" y="346075"/>
            <a:ext cx="457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COURSE DE DEMI </a:t>
            </a:r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FOND NIVEAU 1</a:t>
            </a:r>
            <a:endParaRPr lang="fr-FR" dirty="0">
              <a:solidFill>
                <a:srgbClr val="FFFFFF"/>
              </a:solidFill>
              <a:latin typeface="Comic Sans MS" pitchFamily="66" charset="0"/>
            </a:endParaRPr>
          </a:p>
          <a:p>
            <a:pPr algn="ctr"/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Hypothèses et axes de travail 1/3</a:t>
            </a:r>
            <a:endParaRPr lang="fr-FR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6" name="Bouton d'action : Accueil 5">
            <a:hlinkClick r:id="rId4" action="ppaction://hlinksldjump" highlightClick="1"/>
          </p:cNvPr>
          <p:cNvSpPr/>
          <p:nvPr/>
        </p:nvSpPr>
        <p:spPr bwMode="auto">
          <a:xfrm>
            <a:off x="7839124" y="509111"/>
            <a:ext cx="571504" cy="470912"/>
          </a:xfrm>
          <a:prstGeom prst="actionButtonHom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" name="Flèche droite 6">
            <a:hlinkClick r:id="rId5" action="ppaction://hlinksldjump"/>
          </p:cNvPr>
          <p:cNvSpPr/>
          <p:nvPr/>
        </p:nvSpPr>
        <p:spPr>
          <a:xfrm>
            <a:off x="8550696" y="642937"/>
            <a:ext cx="341784" cy="288593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925157"/>
              </p:ext>
            </p:extLst>
          </p:nvPr>
        </p:nvGraphicFramePr>
        <p:xfrm>
          <a:off x="0" y="1295400"/>
          <a:ext cx="9144000" cy="5562601"/>
        </p:xfrm>
        <a:graphic>
          <a:graphicData uri="http://schemas.openxmlformats.org/drawingml/2006/table">
            <a:tbl>
              <a:tblPr/>
              <a:tblGrid>
                <a:gridCol w="2081213"/>
                <a:gridCol w="2961924"/>
                <a:gridCol w="4100863"/>
              </a:tblGrid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Constat de départ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AD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Hypothèses explicatives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anklin Gothic Book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AD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Axes de travail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Franklin Gothic Book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AD16"/>
                    </a:solidFill>
                  </a:tcPr>
                </a:tc>
              </a:tr>
              <a:tr h="2636838">
                <a:tc rowSpan="2"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584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cs typeface="Arial" pitchFamily="34" charset="0"/>
                        </a:rPr>
                        <a:t>Ne régule pas son allure en fonction des temps de course </a:t>
                      </a:r>
                      <a:endParaRPr kumimoji="0" lang="fr-FR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  <a:sym typeface="Helvetica Ligh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  <a:sym typeface="Helvetica Light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  <a:sym typeface="Helvetica Ligh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N’associe pas les temps de course avec les allures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hlinkClick r:id="rId2" action="ppaction://hlinksldjump"/>
                        </a:rPr>
                        <a:t>Etape 2 : Adapter la vitesse aux temps de course proposés</a:t>
                      </a:r>
                      <a:endParaRPr kumimoji="0" lang="fr-FR" altLang="fr-FR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Etre capable d’accélérer sur des temps de course qui diminuent ou à l’inverse de d’abaisser la vitesse sur des temps de course qui augmentent</a:t>
                      </a:r>
                    </a:p>
                  </a:txBody>
                  <a:tcPr marL="35719" marR="35719" marT="35720" marB="3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40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  <a:sym typeface="Helvetica Ligh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N’a pas conscience des conséquences de la durée de course sur la fatigue et ses effets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sym typeface="Helvetica Light"/>
                        </a:rPr>
                        <a:t>Appréhender la sensation de fatigue en prenant des informations sur sa respiration</a:t>
                      </a:r>
                    </a:p>
                  </a:txBody>
                  <a:tcPr marL="35719" marR="35719" marT="35720" marB="3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4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29"/>
          <a:stretch>
            <a:fillRect/>
          </a:stretch>
        </p:blipFill>
        <p:spPr bwMode="auto">
          <a:xfrm>
            <a:off x="0" y="0"/>
            <a:ext cx="914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8" name="Rectangle 5"/>
          <p:cNvSpPr>
            <a:spLocks noChangeArrowheads="1"/>
          </p:cNvSpPr>
          <p:nvPr/>
        </p:nvSpPr>
        <p:spPr bwMode="auto">
          <a:xfrm>
            <a:off x="2627313" y="346075"/>
            <a:ext cx="457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COURSE DE DEMI </a:t>
            </a:r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FOND NIVEAU 1</a:t>
            </a:r>
          </a:p>
          <a:p>
            <a:pPr algn="ctr"/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Hypothèses et axes de travail 2/3</a:t>
            </a:r>
            <a:endParaRPr lang="fr-FR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6" name="Flèche droite 5">
            <a:hlinkClick r:id="rId4" action="ppaction://hlinksldjump"/>
          </p:cNvPr>
          <p:cNvSpPr/>
          <p:nvPr/>
        </p:nvSpPr>
        <p:spPr>
          <a:xfrm>
            <a:off x="8604448" y="669293"/>
            <a:ext cx="378000" cy="2880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Bouton d'action : Accueil 6">
            <a:hlinkClick r:id="rId5" action="ppaction://hlinksldjump" highlightClick="1"/>
          </p:cNvPr>
          <p:cNvSpPr/>
          <p:nvPr/>
        </p:nvSpPr>
        <p:spPr>
          <a:xfrm>
            <a:off x="7958740" y="521524"/>
            <a:ext cx="470912" cy="470936"/>
          </a:xfrm>
          <a:prstGeom prst="actionButtonHo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gauche 7">
            <a:hlinkClick r:id="rId6" action="ppaction://hlinksldjump"/>
          </p:cNvPr>
          <p:cNvSpPr/>
          <p:nvPr/>
        </p:nvSpPr>
        <p:spPr>
          <a:xfrm>
            <a:off x="7455170" y="668402"/>
            <a:ext cx="357190" cy="28575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²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700348"/>
              </p:ext>
            </p:extLst>
          </p:nvPr>
        </p:nvGraphicFramePr>
        <p:xfrm>
          <a:off x="0" y="1266825"/>
          <a:ext cx="9144001" cy="671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518"/>
                <a:gridCol w="2972220"/>
                <a:gridCol w="4100263"/>
              </a:tblGrid>
              <a:tr h="631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Constat</a:t>
                      </a:r>
                      <a:r>
                        <a:rPr lang="fr-FR" sz="1400" baseline="0" dirty="0" smtClean="0">
                          <a:latin typeface="Comic Sans MS" panose="030F0702030302020204" pitchFamily="66" charset="0"/>
                        </a:rPr>
                        <a:t> de départ</a:t>
                      </a:r>
                      <a:endParaRPr lang="fr-FR" sz="1400" dirty="0" smtClean="0">
                        <a:latin typeface="Comic Sans MS" panose="030F0702030302020204" pitchFamily="66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AD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Comic Sans MS" panose="030F0702030302020204" pitchFamily="66" charset="0"/>
                        </a:rPr>
                        <a:t>Hypothèses explicatives</a:t>
                      </a:r>
                    </a:p>
                    <a:p>
                      <a:pPr algn="ctr"/>
                      <a:endParaRPr lang="fr-FR" sz="1800" dirty="0"/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AD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Comic Sans MS" panose="030F0702030302020204" pitchFamily="66" charset="0"/>
                        </a:rPr>
                        <a:t>Axes</a:t>
                      </a:r>
                      <a:r>
                        <a:rPr lang="fr-FR" sz="1600" baseline="0" dirty="0" smtClean="0">
                          <a:latin typeface="Comic Sans MS" panose="030F0702030302020204" pitchFamily="66" charset="0"/>
                        </a:rPr>
                        <a:t> de travail</a:t>
                      </a:r>
                      <a:endParaRPr lang="fr-FR" sz="16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fr-FR" sz="1800" dirty="0"/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AD16"/>
                    </a:solidFill>
                  </a:tcPr>
                </a:tc>
              </a:tr>
              <a:tr h="2294371">
                <a:tc rowSpan="3">
                  <a:txBody>
                    <a:bodyPr/>
                    <a:lstStyle/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algn="ctr" eaLnBrk="1" hangingPunct="1">
                        <a:buSzPct val="10000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fr-FR" altLang="fr-FR" sz="1600" b="0" i="1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Reste dans une zone de confort</a:t>
                      </a:r>
                      <a:endParaRPr lang="fr-FR" altLang="fr-FR" sz="1600" b="0" i="1" dirty="0">
                        <a:solidFill>
                          <a:srgbClr val="000000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lnSpc>
                          <a:spcPct val="117000"/>
                        </a:lnSpc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fr-FR" altLang="fr-FR" sz="18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A peur de ne pas tenir toute la séance</a:t>
                      </a: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2000" b="1" u="sng" dirty="0" smtClean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hlinkClick r:id="rId2" action="ppaction://hlinksldjump"/>
                        </a:rPr>
                        <a:t>Etape 3 </a:t>
                      </a:r>
                      <a:r>
                        <a:rPr lang="fr-FR" altLang="fr-FR" sz="1800" b="1" u="sng" dirty="0" smtClean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hlinkClick r:id="rId2" action="ppaction://hlinksldjump"/>
                        </a:rPr>
                        <a:t>:</a:t>
                      </a:r>
                      <a:r>
                        <a:rPr lang="fr-FR" altLang="fr-FR" sz="2000" b="1" u="sng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hlinkClick r:id="rId2" action="ppaction://hlinksldjump"/>
                        </a:rPr>
                        <a:t>Choisir, s’engager et réaliser un projet de course en fonction de ses capacités</a:t>
                      </a:r>
                      <a:endParaRPr lang="fr-FR" altLang="fr-FR" sz="2000" b="1" u="sng" dirty="0" smtClean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2000" b="1" u="sng" dirty="0" smtClean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  <a:p>
                      <a:pPr eaLnBrk="1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buClrTx/>
                        <a:buFontTx/>
                        <a:buNone/>
                        <a:defRPr/>
                      </a:pPr>
                      <a:r>
                        <a:rPr lang="fr-FR" altLang="fr-FR" sz="1400" dirty="0" smtClean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Permettre de choisir le dernier temps de travail en fonction de la fatigue.</a:t>
                      </a:r>
                    </a:p>
                  </a:txBody>
                  <a:tcPr marL="35719" marR="35719" marT="35721" marB="3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50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 smtClean="0">
                        <a:latin typeface="Comic Sans MS" charset="0"/>
                      </a:endParaRPr>
                    </a:p>
                    <a:p>
                      <a:pPr algn="ctr" eaLnBrk="1" hangingPunct="1">
                        <a:lnSpc>
                          <a:spcPct val="117000"/>
                        </a:lnSpc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fr-FR" altLang="fr-FR" sz="1800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Ne connait pas ses limites et sa résistance à la fatigue.</a:t>
                      </a:r>
                    </a:p>
                    <a:p>
                      <a:endParaRPr lang="fr-FR" sz="1800" dirty="0"/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117000"/>
                        </a:lnSpc>
                        <a:spcBef>
                          <a:spcPct val="0"/>
                        </a:spcBef>
                        <a:buClrTx/>
                        <a:buFontTx/>
                        <a:buNone/>
                        <a:defRPr/>
                      </a:pPr>
                      <a:r>
                        <a:rPr lang="fr-FR" altLang="fr-FR" sz="1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Proposer d’augmenter « l’allure rouge » légèrement tout au long du cycle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0"/>
                        <a:cs typeface="ＭＳ Ｐゴシック" charset="0"/>
                        <a:sym typeface="Helvetica Light" charset="0"/>
                      </a:endParaRPr>
                    </a:p>
                  </a:txBody>
                  <a:tcPr marL="35719" marR="35719" marT="35721" marB="3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767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lnSpc>
                          <a:spcPct val="117000"/>
                        </a:lnSpc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fr-FR" altLang="fr-FR" sz="1800" dirty="0" smtClean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  <a:p>
                      <a:pPr algn="ctr" eaLnBrk="1" hangingPunct="1">
                        <a:lnSpc>
                          <a:spcPct val="117000"/>
                        </a:lnSpc>
                        <a:buSzPct val="10000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fr-FR" altLang="fr-FR" sz="180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Perception négative de la fatigue lorsqu’il court à des allures proches de VMA.</a:t>
                      </a:r>
                    </a:p>
                    <a:p>
                      <a:endParaRPr lang="fr-FR" sz="1800" dirty="0"/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Donner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des repères sur la ventilation ou l’attitude de course</a:t>
                      </a:r>
                    </a:p>
                    <a:p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Ex: « respiration bouche-bouche sur l’allure rouge à pleins poumons / nez-bouche sur l’allure verte » </a:t>
                      </a:r>
                    </a:p>
                    <a:p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« Relâche tes bras »</a:t>
                      </a:r>
                      <a:endParaRPr lang="fr-FR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fr-F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7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29"/>
          <a:stretch>
            <a:fillRect/>
          </a:stretch>
        </p:blipFill>
        <p:spPr bwMode="auto">
          <a:xfrm>
            <a:off x="0" y="0"/>
            <a:ext cx="914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5" name="Rectangle 5"/>
          <p:cNvSpPr>
            <a:spLocks noChangeArrowheads="1"/>
          </p:cNvSpPr>
          <p:nvPr/>
        </p:nvSpPr>
        <p:spPr bwMode="auto">
          <a:xfrm>
            <a:off x="2627313" y="346075"/>
            <a:ext cx="457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COURSE DE DEMI </a:t>
            </a:r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FOND NIVEAU 1</a:t>
            </a:r>
          </a:p>
          <a:p>
            <a:pPr algn="ctr"/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Hypothèses et axes de travail 3/3</a:t>
            </a:r>
            <a:endParaRPr lang="fr-FR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6" name="Bouton d'action : Accueil 5">
            <a:hlinkClick r:id="rId4" action="ppaction://hlinksldjump" highlightClick="1"/>
          </p:cNvPr>
          <p:cNvSpPr/>
          <p:nvPr/>
        </p:nvSpPr>
        <p:spPr>
          <a:xfrm>
            <a:off x="8130648" y="519272"/>
            <a:ext cx="470912" cy="470936"/>
          </a:xfrm>
          <a:prstGeom prst="actionButtonHo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gauche 6">
            <a:hlinkClick r:id="rId5" action="ppaction://hlinksldjump"/>
          </p:cNvPr>
          <p:cNvSpPr/>
          <p:nvPr/>
        </p:nvSpPr>
        <p:spPr>
          <a:xfrm>
            <a:off x="7671194" y="694976"/>
            <a:ext cx="357190" cy="28575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65100" y="1376363"/>
            <a:ext cx="2160588" cy="973137"/>
          </a:xfrm>
          <a:prstGeom prst="roundRect">
            <a:avLst/>
          </a:prstGeom>
          <a:solidFill>
            <a:srgbClr val="D2D2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rgbClr val="074241"/>
                </a:solidFill>
                <a:latin typeface="Comic Sans MS" charset="0"/>
                <a:ea typeface="ＭＳ Ｐゴシック" charset="0"/>
                <a:cs typeface="Arial" charset="0"/>
              </a:rPr>
              <a:t>Etape 1</a:t>
            </a:r>
          </a:p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altLang="fr-FR" sz="1400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Courir à différentes allures en utilisant des repères extérieurs</a:t>
            </a:r>
            <a:endParaRPr lang="fr-FR" altLang="fr-FR" sz="1400" dirty="0">
              <a:solidFill>
                <a:schemeClr val="tx1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79838" y="1463675"/>
            <a:ext cx="5102225" cy="619125"/>
          </a:xfrm>
          <a:prstGeom prst="rect">
            <a:avLst/>
          </a:prstGeom>
          <a:solidFill>
            <a:srgbClr val="D2D2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600" b="1" dirty="0">
              <a:solidFill>
                <a:schemeClr val="tx1"/>
              </a:solidFill>
              <a:latin typeface="Comic Sans MS" charset="0"/>
              <a:ea typeface="ＭＳ Ｐゴシック" charset="0"/>
              <a:cs typeface="Arial" charset="0"/>
            </a:endParaRPr>
          </a:p>
          <a:p>
            <a:pPr algn="ctr">
              <a:defRPr/>
            </a:pPr>
            <a:endParaRPr lang="fr-FR" sz="1600" b="1" dirty="0">
              <a:solidFill>
                <a:schemeClr val="tx1"/>
              </a:solidFill>
              <a:latin typeface="Comic Sans MS" charset="0"/>
              <a:ea typeface="ＭＳ Ｐゴシック" charset="0"/>
              <a:cs typeface="Arial" charset="0"/>
            </a:endParaRPr>
          </a:p>
          <a:p>
            <a:pPr algn="ctr">
              <a:defRPr/>
            </a:pPr>
            <a:r>
              <a:rPr lang="fr-FR" sz="1600" b="1" dirty="0">
                <a:solidFill>
                  <a:srgbClr val="074241"/>
                </a:solidFill>
                <a:latin typeface="Comic Sans MS" charset="0"/>
                <a:ea typeface="ＭＳ Ｐゴシック" charset="0"/>
                <a:cs typeface="Arial" charset="0"/>
              </a:rPr>
              <a:t>Situation Clé</a:t>
            </a:r>
          </a:p>
          <a:p>
            <a:pPr algn="ctr">
              <a:defRPr/>
            </a:pPr>
            <a:r>
              <a:rPr lang="fr-FR" sz="1600" dirty="0">
                <a:solidFill>
                  <a:srgbClr val="074241"/>
                </a:solidFill>
                <a:latin typeface="Comic Sans MS" charset="0"/>
                <a:ea typeface="ＭＳ Ｐゴシック" charset="0"/>
                <a:cs typeface="Arial" charset="0"/>
              </a:rPr>
              <a:t>« Variation d’allure sur des courses </a:t>
            </a:r>
            <a:r>
              <a:rPr lang="fr-FR" sz="1600" dirty="0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rPr>
              <a:t>de 1’30 à 3’ </a:t>
            </a:r>
            <a:r>
              <a:rPr lang="fr-FR" sz="1600" dirty="0">
                <a:solidFill>
                  <a:srgbClr val="074241"/>
                </a:solidFill>
                <a:latin typeface="Comic Sans MS" charset="0"/>
                <a:ea typeface="ＭＳ Ｐゴシック" charset="0"/>
                <a:cs typeface="Arial" charset="0"/>
              </a:rPr>
              <a:t>»</a:t>
            </a:r>
          </a:p>
          <a:p>
            <a:pPr algn="ctr">
              <a:defRPr/>
            </a:pPr>
            <a:endParaRPr lang="fr-FR" sz="1600" dirty="0">
              <a:solidFill>
                <a:schemeClr val="tx1"/>
              </a:solidFill>
              <a:latin typeface="Comic Sans MS" charset="0"/>
              <a:ea typeface="ＭＳ Ｐゴシック" charset="0"/>
              <a:cs typeface="Arial" charset="0"/>
            </a:endParaRPr>
          </a:p>
          <a:p>
            <a:pPr algn="ctr">
              <a:defRPr/>
            </a:pPr>
            <a:endParaRPr lang="fr-FR" sz="1600" dirty="0">
              <a:solidFill>
                <a:schemeClr val="tx1"/>
              </a:solidFill>
              <a:latin typeface="Comic Sans MS" charset="0"/>
              <a:ea typeface="ＭＳ Ｐゴシック" charset="0"/>
              <a:cs typeface="Arial" charset="0"/>
            </a:endParaRPr>
          </a:p>
        </p:txBody>
      </p:sp>
      <p:sp>
        <p:nvSpPr>
          <p:cNvPr id="20484" name="ZoneTexte 5"/>
          <p:cNvSpPr txBox="1">
            <a:spLocks noChangeArrowheads="1"/>
          </p:cNvSpPr>
          <p:nvPr/>
        </p:nvSpPr>
        <p:spPr bwMode="auto">
          <a:xfrm>
            <a:off x="149225" y="2381250"/>
            <a:ext cx="2808288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600" u="sng" dirty="0">
                <a:latin typeface="Comic Sans MS" pitchFamily="66" charset="0"/>
              </a:rPr>
              <a:t>L’élève doit apprendre à:</a:t>
            </a:r>
          </a:p>
          <a:p>
            <a:pPr eaLnBrk="1" hangingPunct="1"/>
            <a:endParaRPr lang="fr-FR" sz="1600" dirty="0">
              <a:latin typeface="Comic Sans MS" pitchFamily="66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fr-FR" altLang="fr-FR" sz="1600" dirty="0">
                <a:solidFill>
                  <a:srgbClr val="000000"/>
                </a:solidFill>
                <a:latin typeface="Comic Sans MS" pitchFamily="66" charset="0"/>
              </a:rPr>
              <a:t>À identifier ses allures de travail (verte, rouge) </a:t>
            </a:r>
            <a:r>
              <a:rPr lang="fr-FR" altLang="fr-FR" sz="1600" dirty="0" smtClean="0">
                <a:latin typeface="Comic Sans MS" pitchFamily="66" charset="0"/>
              </a:rPr>
              <a:t>et y associer une vitesse en Km/h</a:t>
            </a:r>
            <a:endParaRPr lang="fr-FR" altLang="fr-FR" sz="1600" dirty="0">
              <a:latin typeface="Comic Sans MS" pitchFamily="66" charset="0"/>
            </a:endParaRPr>
          </a:p>
          <a:p>
            <a:pPr eaLnBrk="1" hangingPunct="1"/>
            <a:endParaRPr lang="fr-FR" sz="1600" dirty="0">
              <a:latin typeface="Comic Sans MS" pitchFamily="66" charset="0"/>
            </a:endParaRPr>
          </a:p>
          <a:p>
            <a:pPr eaLnBrk="1" hangingPunct="1">
              <a:buFont typeface="Arial" pitchFamily="34" charset="0"/>
              <a:buChar char="•"/>
            </a:pPr>
            <a:endParaRPr lang="fr-FR" sz="1600" dirty="0">
              <a:latin typeface="Comic Sans MS" pitchFamily="66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fr-FR" altLang="fr-FR" sz="1600" dirty="0">
                <a:solidFill>
                  <a:srgbClr val="000000"/>
                </a:solidFill>
                <a:latin typeface="Comic Sans MS" pitchFamily="66" charset="0"/>
              </a:rPr>
              <a:t>À courir en respectant les allures identifiées.</a:t>
            </a:r>
          </a:p>
          <a:p>
            <a:pPr eaLnBrk="1" hangingPunct="1">
              <a:buFont typeface="Arial" pitchFamily="34" charset="0"/>
              <a:buChar char="•"/>
            </a:pPr>
            <a:endParaRPr lang="fr-FR" sz="1600" dirty="0">
              <a:latin typeface="Comic Sans MS" pitchFamily="66" charset="0"/>
            </a:endParaRPr>
          </a:p>
          <a:p>
            <a:pPr eaLnBrk="1" hangingPunct="1">
              <a:buFont typeface="Arial" pitchFamily="34" charset="0"/>
              <a:buChar char="•"/>
            </a:pPr>
            <a:endParaRPr lang="fr-FR" sz="1600" dirty="0">
              <a:latin typeface="Comic Sans MS" pitchFamily="66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fr-FR" altLang="fr-FR" sz="1600" dirty="0">
                <a:solidFill>
                  <a:srgbClr val="000000"/>
                </a:solidFill>
                <a:latin typeface="Comic Sans MS" pitchFamily="66" charset="0"/>
              </a:rPr>
              <a:t>À respecter les temps de course et de récupération.</a:t>
            </a:r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29"/>
          <a:stretch>
            <a:fillRect/>
          </a:stretch>
        </p:blipFill>
        <p:spPr bwMode="auto">
          <a:xfrm>
            <a:off x="0" y="9525"/>
            <a:ext cx="914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2"/>
          <p:cNvSpPr>
            <a:spLocks noChangeArrowheads="1"/>
          </p:cNvSpPr>
          <p:nvPr/>
        </p:nvSpPr>
        <p:spPr bwMode="auto">
          <a:xfrm>
            <a:off x="2778790" y="458787"/>
            <a:ext cx="41472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COURSE DE DEMI </a:t>
            </a:r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FOND NIVEAU 1</a:t>
            </a:r>
          </a:p>
          <a:p>
            <a:pPr algn="ctr"/>
            <a:r>
              <a:rPr lang="fr-FR" dirty="0" smtClean="0">
                <a:solidFill>
                  <a:srgbClr val="FFFFFF"/>
                </a:solidFill>
                <a:latin typeface="Comic Sans MS" pitchFamily="66" charset="0"/>
              </a:rPr>
              <a:t>S’entraîner pour progresser</a:t>
            </a:r>
            <a:endParaRPr lang="fr-FR" dirty="0">
              <a:solidFill>
                <a:srgbClr val="FFFFFF"/>
              </a:solidFill>
              <a:latin typeface="Comic Sans MS" pitchFamily="66" charset="0"/>
            </a:endParaRPr>
          </a:p>
        </p:txBody>
      </p:sp>
      <p:pic>
        <p:nvPicPr>
          <p:cNvPr id="20487" name="Image 8" descr="dispo N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708275"/>
            <a:ext cx="5076825" cy="321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ZoneTexte 9"/>
          <p:cNvSpPr txBox="1">
            <a:spLocks noChangeArrowheads="1"/>
          </p:cNvSpPr>
          <p:nvPr/>
        </p:nvSpPr>
        <p:spPr bwMode="auto">
          <a:xfrm>
            <a:off x="6443663" y="3860800"/>
            <a:ext cx="936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fr-FR" sz="1200"/>
              <a:t>25 Mètres</a:t>
            </a:r>
          </a:p>
        </p:txBody>
      </p:sp>
      <p:sp>
        <p:nvSpPr>
          <p:cNvPr id="14" name="Bouton d'action : Accueil 13">
            <a:hlinkClick r:id="rId4" action="ppaction://hlinksldjump" highlightClick="1"/>
          </p:cNvPr>
          <p:cNvSpPr/>
          <p:nvPr/>
        </p:nvSpPr>
        <p:spPr>
          <a:xfrm>
            <a:off x="7755120" y="546484"/>
            <a:ext cx="470912" cy="470936"/>
          </a:xfrm>
          <a:prstGeom prst="actionButtonHo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>
            <a:hlinkClick r:id="rId5" action="ppaction://hlinksldjump"/>
          </p:cNvPr>
          <p:cNvSpPr/>
          <p:nvPr/>
        </p:nvSpPr>
        <p:spPr>
          <a:xfrm>
            <a:off x="8388424" y="655952"/>
            <a:ext cx="324000" cy="252000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gauche 15">
            <a:hlinkClick r:id="rId6" action="ppaction://hlinksldjump"/>
          </p:cNvPr>
          <p:cNvSpPr/>
          <p:nvPr/>
        </p:nvSpPr>
        <p:spPr>
          <a:xfrm>
            <a:off x="7272336" y="655952"/>
            <a:ext cx="324000" cy="252000"/>
          </a:xfrm>
          <a:prstGeom prst="lef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ersonnalisé 4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002060"/>
      </a:hlink>
      <a:folHlink>
        <a:srgbClr val="7F7F7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réteil">
  <a:themeElements>
    <a:clrScheme name="Personnalisé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6AD15"/>
      </a:hlink>
      <a:folHlink>
        <a:srgbClr val="66AD15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1381</TotalTime>
  <Words>1408</Words>
  <Application>Microsoft Office PowerPoint</Application>
  <PresentationFormat>Affichage à l'écran (4:3)</PresentationFormat>
  <Paragraphs>305</Paragraphs>
  <Slides>19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19</vt:i4>
      </vt:variant>
    </vt:vector>
  </HeadingPairs>
  <TitlesOfParts>
    <vt:vector size="21" baseType="lpstr">
      <vt:lpstr>Promenade</vt:lpstr>
      <vt:lpstr>1_Créteil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²</vt:lpstr>
      <vt:lpstr>Présentation PowerPoint</vt:lpstr>
      <vt:lpstr>²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valie</dc:creator>
  <cp:lastModifiedBy>fabrice bruchon</cp:lastModifiedBy>
  <cp:revision>173</cp:revision>
  <dcterms:created xsi:type="dcterms:W3CDTF">2014-02-20T19:06:48Z</dcterms:created>
  <dcterms:modified xsi:type="dcterms:W3CDTF">2015-05-31T20:01:31Z</dcterms:modified>
</cp:coreProperties>
</file>