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70" r:id="rId4"/>
    <p:sldId id="267" r:id="rId5"/>
    <p:sldId id="269" r:id="rId6"/>
    <p:sldId id="271" r:id="rId7"/>
    <p:sldId id="272" r:id="rId8"/>
    <p:sldId id="275" r:id="rId9"/>
    <p:sldId id="284" r:id="rId10"/>
    <p:sldId id="285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02/06/15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slide" Target="slide20.xml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4" Type="http://schemas.openxmlformats.org/officeDocument/2006/relationships/slide" Target="slide20.xml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4" Type="http://schemas.openxmlformats.org/officeDocument/2006/relationships/slide" Target="slide20.xml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20.xml"/><Relationship Id="rId5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Relationship Id="rId3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2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slide" Target="slide16.xml"/><Relationship Id="rId5" Type="http://schemas.openxmlformats.org/officeDocument/2006/relationships/slide" Target="slide19.xml"/><Relationship Id="rId6" Type="http://schemas.openxmlformats.org/officeDocument/2006/relationships/slide" Target="slide2.xml"/><Relationship Id="rId7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slide" Target="slide20.xml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8.xml"/><Relationship Id="rId5" Type="http://schemas.openxmlformats.org/officeDocument/2006/relationships/slide" Target="slide9.xml"/><Relationship Id="rId6" Type="http://schemas.openxmlformats.org/officeDocument/2006/relationships/hyperlink" Target="%23C1SA3_%C3%A9changesFB" TargetMode="External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slide" Target="slide20.xml"/><Relationship Id="rId5" Type="http://schemas.openxmlformats.org/officeDocument/2006/relationships/image" Target="../media/image2.jpg"/><Relationship Id="rId6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>
            <a:hlinkClick r:id="rId2" action="ppaction://hlinksldjump"/>
          </p:cNvPr>
          <p:cNvSpPr/>
          <p:nvPr/>
        </p:nvSpPr>
        <p:spPr>
          <a:xfrm>
            <a:off x="400118" y="5635997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Sommaire</a:t>
            </a:r>
            <a:endParaRPr lang="fr-FR" sz="2800" dirty="0"/>
          </a:p>
        </p:txBody>
      </p:sp>
      <p:pic>
        <p:nvPicPr>
          <p:cNvPr id="2" name="Image 1" descr="20140911174016959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11" y="666274"/>
            <a:ext cx="4124597" cy="412459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402811" y="736096"/>
            <a:ext cx="3304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BAD EPS</a:t>
            </a:r>
            <a:endParaRPr lang="fr-FR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2232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Pour réussir le </a:t>
            </a:r>
            <a:r>
              <a:rPr lang="fr-FR" sz="2800" dirty="0"/>
              <a:t>c</a:t>
            </a:r>
            <a:r>
              <a:rPr lang="fr-FR" sz="2800" dirty="0" smtClean="0"/>
              <a:t>ontrat </a:t>
            </a:r>
            <a:r>
              <a:rPr lang="fr-FR" sz="2800" dirty="0" smtClean="0"/>
              <a:t>1 </a:t>
            </a:r>
            <a:r>
              <a:rPr lang="fr-FR" sz="2800" dirty="0"/>
              <a:t>: Le renvoi frappe basse </a:t>
            </a:r>
            <a:endParaRPr lang="fr-FR" sz="2800" dirty="0"/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2398232" y="5567975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RETOUR</a:t>
            </a:r>
            <a:endParaRPr lang="fr-FR" sz="4800" dirty="0"/>
          </a:p>
        </p:txBody>
      </p:sp>
      <p:sp>
        <p:nvSpPr>
          <p:cNvPr id="12" name="Rectangle à coins arrondis 11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3" name="Rectangle à coins arrondis 12">
            <a:hlinkClick r:id="rId4" action="ppaction://hlinksldjump"/>
          </p:cNvPr>
          <p:cNvSpPr/>
          <p:nvPr/>
        </p:nvSpPr>
        <p:spPr>
          <a:xfrm>
            <a:off x="147421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pic>
        <p:nvPicPr>
          <p:cNvPr id="8" name="Image 7" descr="bad ex1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r="6622"/>
          <a:stretch/>
        </p:blipFill>
        <p:spPr>
          <a:xfrm>
            <a:off x="4719421" y="1452575"/>
            <a:ext cx="4168825" cy="378565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7421" y="1452574"/>
            <a:ext cx="4572000" cy="378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endParaRPr lang="fr-FR" sz="1600" dirty="0" smtClean="0"/>
          </a:p>
          <a:p>
            <a:endParaRPr lang="fr-FR" sz="1600" dirty="0"/>
          </a:p>
          <a:p>
            <a:r>
              <a:rPr lang="fr-FR" sz="1600" dirty="0" smtClean="0"/>
              <a:t>- </a:t>
            </a:r>
            <a:r>
              <a:rPr lang="fr-FR" sz="1600" dirty="0"/>
              <a:t>Position d’attention (1/2 fléchi, raquette devant, à hauteur du buste, coude libéré, attentif)</a:t>
            </a:r>
          </a:p>
          <a:p>
            <a:r>
              <a:rPr lang="fr-FR" sz="1600" dirty="0"/>
              <a:t>- Prises (RV et universelle) // pas de ligne droite bras – raquette ! </a:t>
            </a:r>
          </a:p>
          <a:p>
            <a:r>
              <a:rPr lang="fr-FR" sz="1600" dirty="0"/>
              <a:t>- angles : coude (1/2 fléchi), avant-bras – raquette (pas de raquette dans le prolongement direct de l’avant-bras)  </a:t>
            </a:r>
          </a:p>
          <a:p>
            <a:r>
              <a:rPr lang="fr-FR" sz="1600" dirty="0"/>
              <a:t>- Amplitude (réduite) du geste, essentiellement avec l’avant bras  (pas de geste ample type tennis)</a:t>
            </a:r>
          </a:p>
          <a:p>
            <a:r>
              <a:rPr lang="fr-FR" sz="1600" dirty="0"/>
              <a:t>- Pas de crispation et de raideur …  de la souplesse et de la fluidité.</a:t>
            </a:r>
          </a:p>
          <a:p>
            <a:r>
              <a:rPr lang="fr-FR" sz="1600" dirty="0"/>
              <a:t>- stabilité sur les appuis à la frappe</a:t>
            </a:r>
          </a:p>
          <a:p>
            <a:r>
              <a:rPr lang="fr-FR" sz="1600" dirty="0"/>
              <a:t> 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52355" y="3543315"/>
            <a:ext cx="2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</a:t>
            </a:r>
            <a:endParaRPr lang="fr-FR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838720" y="2178130"/>
            <a:ext cx="2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724065" y="1459978"/>
            <a:ext cx="3348333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Ce qu’il y </a:t>
            </a:r>
            <a:r>
              <a:rPr lang="fr-FR" b="1" dirty="0" smtClean="0"/>
              <a:t>à faire pour réussir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133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Contrat 2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217967" y="1403616"/>
            <a:ext cx="8838541" cy="35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1700" dirty="0" smtClean="0"/>
              <a:t>« </a:t>
            </a:r>
            <a:r>
              <a:rPr lang="fr-FR" sz="1700" dirty="0"/>
              <a:t>F</a:t>
            </a:r>
            <a:r>
              <a:rPr lang="fr-FR" sz="1700" dirty="0" smtClean="0"/>
              <a:t>aire </a:t>
            </a:r>
            <a:r>
              <a:rPr lang="fr-FR" sz="1700" dirty="0"/>
              <a:t>10 échanges en frappe basse (service compris) dans l’espace avant (1</a:t>
            </a:r>
            <a:r>
              <a:rPr lang="fr-FR" sz="1700" baseline="30000" dirty="0"/>
              <a:t>ère</a:t>
            </a:r>
            <a:r>
              <a:rPr lang="fr-FR" sz="1700" dirty="0"/>
              <a:t> moitié du court) </a:t>
            </a:r>
            <a:r>
              <a:rPr lang="fr-FR" sz="1700" dirty="0" smtClean="0"/>
              <a:t> » </a:t>
            </a:r>
            <a:endParaRPr lang="fr-FR" sz="1700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4637238" y="5566350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J’ai réussi</a:t>
            </a:r>
            <a:endParaRPr lang="fr-FR" sz="4800" dirty="0"/>
          </a:p>
        </p:txBody>
      </p:sp>
      <p:sp>
        <p:nvSpPr>
          <p:cNvPr id="9" name="Rectangle 8">
            <a:hlinkClick r:id="" action="ppaction://hlinkshowjump?jump=nextslide"/>
          </p:cNvPr>
          <p:cNvSpPr/>
          <p:nvPr/>
        </p:nvSpPr>
        <p:spPr>
          <a:xfrm>
            <a:off x="347929" y="5566350"/>
            <a:ext cx="4053368" cy="6020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J’ai échoué</a:t>
            </a:r>
            <a:endParaRPr lang="fr-FR" sz="4800" dirty="0"/>
          </a:p>
        </p:txBody>
      </p:sp>
      <p:sp>
        <p:nvSpPr>
          <p:cNvPr id="10" name="Rectangle à coins arrondis 9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2" name="Rectangle à coins arrondis 11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  <p:pic>
        <p:nvPicPr>
          <p:cNvPr id="13" name="Image 12" descr="bad ex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89" y="2137913"/>
            <a:ext cx="5138615" cy="28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4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Pour réussir le contrat 2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217967" y="1403616"/>
            <a:ext cx="8778824" cy="615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1700" dirty="0" smtClean="0"/>
              <a:t>« </a:t>
            </a:r>
            <a:r>
              <a:rPr lang="fr-FR" sz="1700" dirty="0"/>
              <a:t>F</a:t>
            </a:r>
            <a:r>
              <a:rPr lang="fr-FR" sz="1700" dirty="0" smtClean="0"/>
              <a:t>aire </a:t>
            </a:r>
            <a:r>
              <a:rPr lang="fr-FR" sz="1700" dirty="0"/>
              <a:t>10 échanges en frappe basse (service compris) dans l’espace avant (1</a:t>
            </a:r>
            <a:r>
              <a:rPr lang="fr-FR" sz="1700" baseline="30000" dirty="0"/>
              <a:t>ère</a:t>
            </a:r>
            <a:r>
              <a:rPr lang="fr-FR" sz="1700" dirty="0"/>
              <a:t> moitié du court</a:t>
            </a:r>
            <a:r>
              <a:rPr lang="fr-FR" sz="1700" dirty="0" smtClean="0"/>
              <a:t>)…</a:t>
            </a:r>
          </a:p>
          <a:p>
            <a:r>
              <a:rPr lang="fr-FR" sz="1700" b="1" u="sng" dirty="0" smtClean="0"/>
              <a:t>…</a:t>
            </a:r>
            <a:r>
              <a:rPr lang="fr-FR" sz="1600" b="1" u="sng" dirty="0" smtClean="0"/>
              <a:t> </a:t>
            </a:r>
            <a:r>
              <a:rPr lang="fr-FR" sz="1600" b="1" u="sng" dirty="0"/>
              <a:t>avec 1 frappe haute autorisée comme joker par joueur </a:t>
            </a:r>
            <a:r>
              <a:rPr lang="fr-FR" sz="1700" b="1" u="sng" dirty="0" smtClean="0"/>
              <a:t>  »</a:t>
            </a:r>
            <a:r>
              <a:rPr lang="fr-FR" sz="1700" dirty="0" smtClean="0"/>
              <a:t> </a:t>
            </a:r>
            <a:endParaRPr lang="fr-FR" sz="1700" dirty="0"/>
          </a:p>
        </p:txBody>
      </p:sp>
      <p:sp>
        <p:nvSpPr>
          <p:cNvPr id="6" name="Rectangle 5">
            <a:hlinkClick r:id="" action="ppaction://hlinkshowjump?jump=nextslide"/>
          </p:cNvPr>
          <p:cNvSpPr/>
          <p:nvPr/>
        </p:nvSpPr>
        <p:spPr>
          <a:xfrm>
            <a:off x="2398232" y="5567975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Continuer</a:t>
            </a:r>
            <a:endParaRPr lang="fr-FR" sz="4800" dirty="0"/>
          </a:p>
        </p:txBody>
      </p:sp>
      <p:sp>
        <p:nvSpPr>
          <p:cNvPr id="10" name="Rectangle à coins arrondis 9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1" name="Rectangle à coins arrondis 10">
            <a:hlinkClick r:id="rId3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2" name="Rectangle à coins arrondis 11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  <p:pic>
        <p:nvPicPr>
          <p:cNvPr id="8" name="Image 7" descr="bad ex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89" y="2235603"/>
            <a:ext cx="5138615" cy="28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03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Pour réussir le contrat 2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174221" y="1403616"/>
            <a:ext cx="8926033" cy="56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1700" dirty="0" smtClean="0"/>
              <a:t>« Renvoi dirigé en frappe basse :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Un lanceur à la main, </a:t>
            </a:r>
            <a:r>
              <a:rPr lang="fr-FR" sz="1400" dirty="0"/>
              <a:t>envoie des volants </a:t>
            </a:r>
            <a:r>
              <a:rPr lang="fr-FR" sz="1400" dirty="0" smtClean="0"/>
              <a:t>montants </a:t>
            </a:r>
            <a:r>
              <a:rPr lang="fr-FR" sz="1400" dirty="0"/>
              <a:t>sur </a:t>
            </a:r>
            <a:r>
              <a:rPr lang="fr-FR" sz="1400" dirty="0" smtClean="0"/>
              <a:t>le joueur </a:t>
            </a:r>
            <a:r>
              <a:rPr lang="fr-FR" sz="1400" dirty="0"/>
              <a:t>qui doit lui renvoyer (L attrape le volant à la main)</a:t>
            </a:r>
            <a:r>
              <a:rPr lang="fr-FR" sz="1400" dirty="0" smtClean="0"/>
              <a:t>.</a:t>
            </a:r>
          </a:p>
        </p:txBody>
      </p:sp>
      <p:sp>
        <p:nvSpPr>
          <p:cNvPr id="10" name="Rectangle 9">
            <a:hlinkClick r:id="" action="ppaction://hlinkshowjump?jump=nextslide"/>
          </p:cNvPr>
          <p:cNvSpPr/>
          <p:nvPr/>
        </p:nvSpPr>
        <p:spPr>
          <a:xfrm>
            <a:off x="2550632" y="5603394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Continuer</a:t>
            </a:r>
            <a:endParaRPr lang="fr-FR" sz="4800" dirty="0"/>
          </a:p>
        </p:txBody>
      </p:sp>
      <p:sp>
        <p:nvSpPr>
          <p:cNvPr id="11" name="Rectangle à coins arrondis 10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2" name="Rectangle à coins arrondis 11">
            <a:hlinkClick r:id="rId3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3" name="Rectangle à coins arrondis 12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  <p:pic>
        <p:nvPicPr>
          <p:cNvPr id="2" name="Image 1" descr="bad2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89"/>
          <a:stretch/>
        </p:blipFill>
        <p:spPr>
          <a:xfrm>
            <a:off x="1888117" y="2157046"/>
            <a:ext cx="5753100" cy="327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7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Pour réussir le contrat 2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174221" y="1403616"/>
            <a:ext cx="8926033" cy="78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1700" dirty="0" smtClean="0"/>
              <a:t>« Renvoi dirigé en frappe basse :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Un lanceur à la main, </a:t>
            </a:r>
            <a:r>
              <a:rPr lang="fr-FR" sz="1400" dirty="0"/>
              <a:t>envoie des volants </a:t>
            </a:r>
            <a:r>
              <a:rPr lang="fr-FR" sz="1400" dirty="0" smtClean="0"/>
              <a:t>montants à la droite et à la gauche du joueur </a:t>
            </a:r>
            <a:r>
              <a:rPr lang="fr-FR" sz="1400" dirty="0"/>
              <a:t>qui doit lui renvoyer (L attrape le volant à la main)</a:t>
            </a:r>
            <a:r>
              <a:rPr lang="fr-FR" sz="1400" dirty="0" smtClean="0"/>
              <a:t>. = obliger le joueur à renvoyer en coup droit et en revers.</a:t>
            </a:r>
          </a:p>
        </p:txBody>
      </p:sp>
      <p:sp>
        <p:nvSpPr>
          <p:cNvPr id="10" name="Rectangle 9">
            <a:hlinkClick r:id="" action="ppaction://hlinkshowjump?jump=nextslide"/>
          </p:cNvPr>
          <p:cNvSpPr/>
          <p:nvPr/>
        </p:nvSpPr>
        <p:spPr>
          <a:xfrm>
            <a:off x="2398232" y="5567975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Continuer</a:t>
            </a:r>
            <a:endParaRPr lang="fr-FR" sz="4800" dirty="0"/>
          </a:p>
        </p:txBody>
      </p:sp>
      <p:sp>
        <p:nvSpPr>
          <p:cNvPr id="11" name="Rectangle à coins arrondis 10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2" name="Rectangle à coins arrondis 11">
            <a:hlinkClick r:id="rId3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3" name="Rectangle à coins arrondis 12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  <p:pic>
        <p:nvPicPr>
          <p:cNvPr id="2" name="Image 1" descr="bad3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26"/>
          <a:stretch/>
        </p:blipFill>
        <p:spPr>
          <a:xfrm>
            <a:off x="1888117" y="2364292"/>
            <a:ext cx="5299706" cy="298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55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Pour réussir le contrat 2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174221" y="1403616"/>
            <a:ext cx="8926033" cy="1815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1600" b="1" dirty="0"/>
              <a:t>La cible à défendre (en frappe basse) : « le gardien »</a:t>
            </a:r>
            <a:endParaRPr lang="fr-FR" sz="1600" dirty="0"/>
          </a:p>
          <a:p>
            <a:r>
              <a:rPr lang="fr-FR" sz="1600" dirty="0" smtClean="0"/>
              <a:t> « Défendre </a:t>
            </a:r>
            <a:r>
              <a:rPr lang="fr-FR" sz="1600" dirty="0"/>
              <a:t>sa cible en renvoyant les </a:t>
            </a:r>
            <a:r>
              <a:rPr lang="fr-FR" sz="1600" dirty="0" smtClean="0"/>
              <a:t>volants » : </a:t>
            </a:r>
            <a:endParaRPr lang="fr-FR" sz="1600" dirty="0"/>
          </a:p>
          <a:p>
            <a:r>
              <a:rPr lang="fr-FR" sz="1600" dirty="0" smtClean="0"/>
              <a:t>- </a:t>
            </a:r>
            <a:r>
              <a:rPr lang="fr-FR" sz="1600" dirty="0"/>
              <a:t>Le « gardien » (A) au milieu de sa cible de 2m de large sur 1m50 de profondeur.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2 </a:t>
            </a:r>
            <a:r>
              <a:rPr lang="fr-FR" sz="1600" dirty="0"/>
              <a:t>joueurs (B et C) face à lui à 2m50 (poste de lancer)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B </a:t>
            </a:r>
            <a:r>
              <a:rPr lang="fr-FR" sz="1600" dirty="0"/>
              <a:t>&amp; C lancent chacun leur tour un volant vers la cible de A. 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Attendre </a:t>
            </a:r>
            <a:r>
              <a:rPr lang="fr-FR" sz="1600" dirty="0"/>
              <a:t>le renvoi du 1</a:t>
            </a:r>
            <a:r>
              <a:rPr lang="fr-FR" sz="1600" baseline="30000" dirty="0"/>
              <a:t>er</a:t>
            </a:r>
            <a:r>
              <a:rPr lang="fr-FR" sz="1600" dirty="0"/>
              <a:t> lancer pour engager un autre lancer. 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A </a:t>
            </a:r>
            <a:r>
              <a:rPr lang="fr-FR" sz="1600" dirty="0"/>
              <a:t>défend sa cible / tente de renvoyer le volant sur le lanceur</a:t>
            </a:r>
            <a:r>
              <a:rPr lang="fr-FR" sz="1600" dirty="0" smtClean="0"/>
              <a:t>.</a:t>
            </a: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2398232" y="5567975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Continuer</a:t>
            </a:r>
            <a:endParaRPr lang="fr-FR" sz="4800" dirty="0"/>
          </a:p>
        </p:txBody>
      </p:sp>
      <p:sp>
        <p:nvSpPr>
          <p:cNvPr id="9" name="Rectangle à coins arrondis 8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0" name="Rectangle à coins arrondis 9">
            <a:hlinkClick r:id="rId4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1" name="Rectangle à coins arrondis 10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174512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Contrat 3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639202" y="1403616"/>
            <a:ext cx="7524190" cy="35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1700" dirty="0" smtClean="0"/>
              <a:t>« </a:t>
            </a:r>
            <a:r>
              <a:rPr lang="fr-FR" sz="1600" dirty="0"/>
              <a:t>F</a:t>
            </a:r>
            <a:r>
              <a:rPr lang="fr-FR" sz="1600" dirty="0" smtClean="0"/>
              <a:t>aire </a:t>
            </a:r>
            <a:r>
              <a:rPr lang="fr-FR" sz="1600" dirty="0"/>
              <a:t>10 échanges en frappe haute à 3m mini du filet (le service n’est pas compris)</a:t>
            </a:r>
            <a:r>
              <a:rPr lang="fr-FR" sz="1600" dirty="0" smtClean="0"/>
              <a:t>.</a:t>
            </a:r>
            <a:r>
              <a:rPr lang="fr-FR" sz="1700" dirty="0" smtClean="0"/>
              <a:t>  » </a:t>
            </a:r>
            <a:endParaRPr lang="fr-FR" sz="1700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4637238" y="5424526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J’ai réussi</a:t>
            </a:r>
            <a:endParaRPr lang="fr-FR" sz="4800" dirty="0"/>
          </a:p>
        </p:txBody>
      </p:sp>
      <p:sp>
        <p:nvSpPr>
          <p:cNvPr id="9" name="Rectangle 8">
            <a:hlinkClick r:id="" action="ppaction://hlinkshowjump?jump=nextslide"/>
          </p:cNvPr>
          <p:cNvSpPr/>
          <p:nvPr/>
        </p:nvSpPr>
        <p:spPr>
          <a:xfrm>
            <a:off x="347929" y="5424526"/>
            <a:ext cx="4053368" cy="6020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J’ai échoué</a:t>
            </a:r>
            <a:endParaRPr lang="fr-FR" sz="4800" dirty="0"/>
          </a:p>
        </p:txBody>
      </p:sp>
      <p:sp>
        <p:nvSpPr>
          <p:cNvPr id="6" name="Rectangle à coins arrondis 5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0" name="Rectangle à coins arrondis 9">
            <a:hlinkClick r:id="rId4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1" name="Rectangle à coins arrondis 10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  <p:pic>
        <p:nvPicPr>
          <p:cNvPr id="2" name="Image 1" descr="bad ex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24" y="2146591"/>
            <a:ext cx="5244356" cy="289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748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Pour réussir le contrat 3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639202" y="1403616"/>
            <a:ext cx="7874064" cy="35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1700" dirty="0" smtClean="0"/>
              <a:t>« </a:t>
            </a:r>
            <a:r>
              <a:rPr lang="fr-FR" sz="1600" dirty="0"/>
              <a:t>F</a:t>
            </a:r>
            <a:r>
              <a:rPr lang="fr-FR" sz="1600" dirty="0" smtClean="0"/>
              <a:t>aire </a:t>
            </a:r>
            <a:r>
              <a:rPr lang="fr-FR" sz="1600" dirty="0"/>
              <a:t>10 échanges en frappe haute </a:t>
            </a:r>
            <a:r>
              <a:rPr lang="fr-FR" sz="1600" dirty="0" smtClean="0"/>
              <a:t>sans limite de distance </a:t>
            </a:r>
            <a:r>
              <a:rPr lang="fr-FR" sz="1600" dirty="0"/>
              <a:t>(le service n’est pas compris)</a:t>
            </a:r>
            <a:r>
              <a:rPr lang="fr-FR" sz="1600" dirty="0" smtClean="0"/>
              <a:t>.</a:t>
            </a:r>
            <a:r>
              <a:rPr lang="fr-FR" sz="1700" dirty="0" smtClean="0"/>
              <a:t>  » </a:t>
            </a:r>
            <a:endParaRPr lang="fr-FR" sz="1700" dirty="0"/>
          </a:p>
        </p:txBody>
      </p:sp>
      <p:sp>
        <p:nvSpPr>
          <p:cNvPr id="8" name="Rectangle 7">
            <a:hlinkClick r:id="" action="ppaction://hlinkshowjump?jump=nextslide"/>
          </p:cNvPr>
          <p:cNvSpPr/>
          <p:nvPr/>
        </p:nvSpPr>
        <p:spPr>
          <a:xfrm>
            <a:off x="2550632" y="5474730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Continuer</a:t>
            </a:r>
            <a:endParaRPr lang="fr-FR" sz="4800" dirty="0"/>
          </a:p>
        </p:txBody>
      </p:sp>
      <p:sp>
        <p:nvSpPr>
          <p:cNvPr id="9" name="Rectangle à coins arrondis 8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0" name="Rectangle à coins arrondis 9">
            <a:hlinkClick r:id="rId3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1" name="Rectangle à coins arrondis 10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  <p:pic>
        <p:nvPicPr>
          <p:cNvPr id="12" name="Image 11" descr="bad1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02"/>
          <a:stretch/>
        </p:blipFill>
        <p:spPr>
          <a:xfrm>
            <a:off x="1727632" y="2078892"/>
            <a:ext cx="5585903" cy="306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Pour réussir le contrat 3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1758705" y="1434111"/>
            <a:ext cx="5520512" cy="615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1700" dirty="0" smtClean="0"/>
              <a:t>« </a:t>
            </a:r>
            <a:r>
              <a:rPr lang="fr-FR" sz="1600" dirty="0"/>
              <a:t>F</a:t>
            </a:r>
            <a:r>
              <a:rPr lang="fr-FR" sz="1600" dirty="0" smtClean="0"/>
              <a:t>aire </a:t>
            </a:r>
            <a:r>
              <a:rPr lang="fr-FR" sz="1600" dirty="0"/>
              <a:t>10 échanges en frappe haute </a:t>
            </a:r>
            <a:r>
              <a:rPr lang="fr-FR" sz="1600" dirty="0" smtClean="0"/>
              <a:t>en imposant une distance :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une ligne à 1m de la ligne de service de chaque côté </a:t>
            </a:r>
            <a:r>
              <a:rPr lang="fr-FR" sz="1700" dirty="0" smtClean="0"/>
              <a:t>» </a:t>
            </a:r>
          </a:p>
        </p:txBody>
      </p:sp>
      <p:sp>
        <p:nvSpPr>
          <p:cNvPr id="8" name="Rectangle 7">
            <a:hlinkClick r:id="" action="ppaction://hlinkshowjump?jump=nextslide"/>
          </p:cNvPr>
          <p:cNvSpPr/>
          <p:nvPr/>
        </p:nvSpPr>
        <p:spPr>
          <a:xfrm>
            <a:off x="2398232" y="5286910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Continuer</a:t>
            </a:r>
            <a:endParaRPr lang="fr-FR" sz="4800" dirty="0"/>
          </a:p>
        </p:txBody>
      </p:sp>
      <p:sp>
        <p:nvSpPr>
          <p:cNvPr id="9" name="Rectangle à coins arrondis 8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0" name="Rectangle à coins arrondis 9">
            <a:hlinkClick r:id="rId3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1" name="Rectangle à coins arrondis 10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  <p:pic>
        <p:nvPicPr>
          <p:cNvPr id="2" name="Image 1" descr="bad4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89"/>
          <a:stretch/>
        </p:blipFill>
        <p:spPr>
          <a:xfrm>
            <a:off x="2220271" y="2293815"/>
            <a:ext cx="4563483" cy="259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Contrat 4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963390" y="1403616"/>
            <a:ext cx="7109739" cy="135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1700" dirty="0" smtClean="0"/>
              <a:t>« </a:t>
            </a:r>
            <a:r>
              <a:rPr lang="fr-FR" sz="1600" dirty="0" smtClean="0"/>
              <a:t>le </a:t>
            </a:r>
            <a:r>
              <a:rPr lang="fr-FR" sz="1600" dirty="0"/>
              <a:t>joueur A sert</a:t>
            </a:r>
            <a:r>
              <a:rPr lang="fr-FR" sz="1600" dirty="0" smtClean="0"/>
              <a:t>…</a:t>
            </a:r>
          </a:p>
          <a:p>
            <a:r>
              <a:rPr lang="fr-FR" sz="1600" dirty="0" smtClean="0"/>
              <a:t>…échanges </a:t>
            </a:r>
            <a:r>
              <a:rPr lang="fr-FR" sz="1600" dirty="0"/>
              <a:t>courts en frappe basse en zone </a:t>
            </a:r>
            <a:r>
              <a:rPr lang="fr-FR" sz="1600" dirty="0" smtClean="0"/>
              <a:t>avant…</a:t>
            </a:r>
          </a:p>
          <a:p>
            <a:r>
              <a:rPr lang="fr-FR" sz="1600" dirty="0" smtClean="0"/>
              <a:t>…entre </a:t>
            </a:r>
            <a:r>
              <a:rPr lang="fr-FR" sz="1600" dirty="0"/>
              <a:t>sa 4</a:t>
            </a:r>
            <a:r>
              <a:rPr lang="fr-FR" sz="1600" baseline="30000" dirty="0"/>
              <a:t>e</a:t>
            </a:r>
            <a:r>
              <a:rPr lang="fr-FR" sz="1600" dirty="0"/>
              <a:t> et 6</a:t>
            </a:r>
            <a:r>
              <a:rPr lang="fr-FR" sz="1600" baseline="30000" dirty="0"/>
              <a:t>e</a:t>
            </a:r>
            <a:r>
              <a:rPr lang="fr-FR" sz="1600" dirty="0"/>
              <a:t> frappe, le joueur A dit « hop » avant de </a:t>
            </a:r>
            <a:r>
              <a:rPr lang="fr-FR" sz="1600" dirty="0" smtClean="0"/>
              <a:t>frapper…</a:t>
            </a:r>
          </a:p>
          <a:p>
            <a:r>
              <a:rPr lang="fr-FR" sz="1600" dirty="0" smtClean="0"/>
              <a:t>…C’est </a:t>
            </a:r>
            <a:r>
              <a:rPr lang="fr-FR" sz="1600" dirty="0"/>
              <a:t>le moment qu’il a choisi pour viser une zone. B laisse alors tomber le volant. </a:t>
            </a:r>
            <a:endParaRPr lang="fr-FR" sz="1600" dirty="0" smtClean="0"/>
          </a:p>
          <a:p>
            <a:r>
              <a:rPr lang="fr-FR" sz="1600" dirty="0" smtClean="0"/>
              <a:t>10 </a:t>
            </a:r>
            <a:r>
              <a:rPr lang="fr-FR" sz="1600" dirty="0"/>
              <a:t>tentatives. Une zone est validée avec 3 volants tombés à l’intérieur. </a:t>
            </a:r>
            <a:r>
              <a:rPr lang="fr-FR" sz="1700" dirty="0" smtClean="0"/>
              <a:t> » </a:t>
            </a:r>
            <a:endParaRPr lang="fr-FR" sz="1700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4637238" y="5369289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J’ai réussi</a:t>
            </a:r>
            <a:endParaRPr lang="fr-FR" sz="4800" dirty="0"/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347929" y="5391102"/>
            <a:ext cx="4053368" cy="6020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J’ai échoué</a:t>
            </a:r>
            <a:endParaRPr lang="fr-FR" sz="4800" dirty="0"/>
          </a:p>
        </p:txBody>
      </p:sp>
      <p:sp>
        <p:nvSpPr>
          <p:cNvPr id="6" name="Rectangle à coins arrondis 5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0" name="Rectangle à coins arrondis 9">
            <a:hlinkClick r:id="rId4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1" name="Rectangle à coins arrondis 10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  <p:pic>
        <p:nvPicPr>
          <p:cNvPr id="2" name="Image 1" descr="bad ex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374" y="3003675"/>
            <a:ext cx="3731846" cy="205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3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7929" y="661012"/>
            <a:ext cx="4053368" cy="2400517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/>
              <a:t>N1</a:t>
            </a:r>
            <a:endParaRPr lang="fr-FR" sz="7200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710265" y="661012"/>
            <a:ext cx="4053368" cy="240051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/>
              <a:t>N2</a:t>
            </a:r>
            <a:endParaRPr lang="fr-FR" sz="7200" dirty="0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347929" y="3561830"/>
            <a:ext cx="8415704" cy="2400517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Règlement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341493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2610554" y="252298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Règlement</a:t>
            </a:r>
            <a:endParaRPr lang="fr-FR" sz="4800" dirty="0"/>
          </a:p>
        </p:txBody>
      </p:sp>
      <p:sp>
        <p:nvSpPr>
          <p:cNvPr id="6" name="Rectangle à coins arrondis 5">
            <a:hlinkClick r:id="rId3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0" name="Rectangle à coins arrondis 9">
            <a:hlinkClick r:id="rId4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1" name="Rectangle à coins arrondis 10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8666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7929" y="661012"/>
            <a:ext cx="8366002" cy="978639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/>
              <a:t>N1</a:t>
            </a:r>
            <a:endParaRPr lang="fr-FR" sz="7200" dirty="0"/>
          </a:p>
        </p:txBody>
      </p:sp>
      <p:sp>
        <p:nvSpPr>
          <p:cNvPr id="9" name="Rectangle à coins arrondis 8">
            <a:hlinkClick r:id="rId3" action="ppaction://hlinksldjump"/>
          </p:cNvPr>
          <p:cNvSpPr/>
          <p:nvPr/>
        </p:nvSpPr>
        <p:spPr>
          <a:xfrm>
            <a:off x="347929" y="3256270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Situation </a:t>
            </a:r>
            <a:r>
              <a:rPr lang="fr-FR" sz="2800" dirty="0" smtClean="0"/>
              <a:t>repère 2 :  la maison</a:t>
            </a:r>
            <a:endParaRPr lang="fr-FR" sz="2800" dirty="0"/>
          </a:p>
        </p:txBody>
      </p:sp>
      <p:sp>
        <p:nvSpPr>
          <p:cNvPr id="10" name="Rectangle à coins arrondis 9">
            <a:hlinkClick r:id="rId2" action="ppaction://hlinksldjump"/>
          </p:cNvPr>
          <p:cNvSpPr/>
          <p:nvPr/>
        </p:nvSpPr>
        <p:spPr>
          <a:xfrm>
            <a:off x="347929" y="2138745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Situation repère 1 : les contrats d’échanges</a:t>
            </a:r>
            <a:endParaRPr lang="fr-FR" sz="2800" dirty="0"/>
          </a:p>
        </p:txBody>
      </p:sp>
      <p:sp>
        <p:nvSpPr>
          <p:cNvPr id="2" name="Rectangle à coins arrondis 1">
            <a:hlinkClick r:id="rId3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2" name="Rectangle à coins arrondis 11">
            <a:hlinkClick r:id="" action="ppaction://hlinkshowjump?jump=last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92824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8179" y="332753"/>
            <a:ext cx="7122272" cy="696047"/>
          </a:xfrm>
          <a:prstGeom prst="rect">
            <a:avLst/>
          </a:prstGeom>
          <a:noFill/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Situation repère 1 : les </a:t>
            </a:r>
            <a:r>
              <a:rPr lang="fr-FR" sz="2800" b="1" dirty="0"/>
              <a:t>contrats </a:t>
            </a:r>
            <a:r>
              <a:rPr lang="fr-FR" sz="2800" b="1" dirty="0" smtClean="0"/>
              <a:t>d’échanges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160774" y="1414602"/>
            <a:ext cx="8746085" cy="787674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But</a:t>
            </a:r>
          </a:p>
          <a:p>
            <a:pPr algn="ctr"/>
            <a:r>
              <a:rPr lang="fr-FR" dirty="0" smtClean="0"/>
              <a:t>Faire </a:t>
            </a:r>
            <a:r>
              <a:rPr lang="fr-FR" dirty="0"/>
              <a:t>10 échanges (le volant franchit 10x de suite le filet) ou viser des zones (contrat 4 &amp; 5) 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774" y="2720838"/>
            <a:ext cx="4572000" cy="3416320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Organisation</a:t>
            </a:r>
            <a:endParaRPr lang="fr-FR" sz="2000" b="1" dirty="0">
              <a:solidFill>
                <a:srgbClr val="FF0000"/>
              </a:solidFill>
            </a:endParaRPr>
          </a:p>
          <a:p>
            <a:r>
              <a:rPr lang="fr-FR" dirty="0"/>
              <a:t>-  2 partenaires sur une ½ largeur de terrain de simple + 2 observateurs. </a:t>
            </a:r>
          </a:p>
          <a:p>
            <a:r>
              <a:rPr lang="fr-FR" dirty="0"/>
              <a:t>- Contrat 1 : éventuellement avec l’enseignant ou avec un partenaire plus avancé. </a:t>
            </a:r>
          </a:p>
          <a:p>
            <a:r>
              <a:rPr lang="fr-FR" dirty="0"/>
              <a:t>- Contrats 2 &amp; 3 : matérialiser une ligne à 3m du filet dans le terrain en face (du joueur qui travaille).</a:t>
            </a:r>
          </a:p>
          <a:p>
            <a:r>
              <a:rPr lang="fr-FR" dirty="0"/>
              <a:t>- Contrat 4 &amp; 5 : délimiter 2 zones en face du joueur qui travaille : 1 zone avant de 2m50 à partir du filet (court droit) + 1 zone arrière de 2m50 de profondeur depuis le FC (long droit).</a:t>
            </a:r>
          </a:p>
        </p:txBody>
      </p:sp>
      <p:sp>
        <p:nvSpPr>
          <p:cNvPr id="3" name="Rectangle 2"/>
          <p:cNvSpPr/>
          <p:nvPr/>
        </p:nvSpPr>
        <p:spPr>
          <a:xfrm>
            <a:off x="5051306" y="2720838"/>
            <a:ext cx="3855553" cy="261610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Déroulement</a:t>
            </a:r>
          </a:p>
          <a:p>
            <a:pPr marL="285750" indent="-285750" algn="just"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joueurs tentent  les différents contrats les uns après les autres. </a:t>
            </a:r>
            <a:endParaRPr lang="fr-FR" dirty="0" smtClean="0"/>
          </a:p>
          <a:p>
            <a:pPr marL="285750" indent="-285750" algn="just">
              <a:buFontTx/>
              <a:buChar char="-"/>
            </a:pPr>
            <a:r>
              <a:rPr lang="fr-FR" b="1" dirty="0" smtClean="0"/>
              <a:t>Passer </a:t>
            </a:r>
            <a:r>
              <a:rPr lang="fr-FR" b="1" dirty="0"/>
              <a:t>au contrat suivant si le contrat en cours est réussi. </a:t>
            </a:r>
            <a:endParaRPr lang="fr-FR" b="1" dirty="0" smtClean="0"/>
          </a:p>
          <a:p>
            <a:pPr marL="285750" indent="-285750" algn="just">
              <a:buFontTx/>
              <a:buChar char="-"/>
            </a:pPr>
            <a:r>
              <a:rPr lang="fr-FR" dirty="0" smtClean="0"/>
              <a:t>2 </a:t>
            </a:r>
            <a:r>
              <a:rPr lang="fr-FR" dirty="0"/>
              <a:t>tentatives avec le même </a:t>
            </a:r>
            <a:r>
              <a:rPr lang="fr-FR" dirty="0" smtClean="0"/>
              <a:t>partenaire </a:t>
            </a:r>
            <a:endParaRPr lang="fr-FR" dirty="0"/>
          </a:p>
          <a:p>
            <a:pPr marL="285750" indent="-285750" algn="just">
              <a:buFontTx/>
              <a:buChar char="-"/>
            </a:pPr>
            <a:r>
              <a:rPr lang="fr-FR" dirty="0" smtClean="0"/>
              <a:t>A </a:t>
            </a:r>
            <a:r>
              <a:rPr lang="fr-FR" dirty="0"/>
              <a:t>réaliser si possible avec 2 partenaires </a:t>
            </a:r>
            <a:r>
              <a:rPr lang="fr-FR" dirty="0" smtClean="0"/>
              <a:t>différents</a:t>
            </a:r>
          </a:p>
        </p:txBody>
      </p:sp>
      <p:sp>
        <p:nvSpPr>
          <p:cNvPr id="12" name="Flèche vers la droite 11">
            <a:hlinkClick r:id="rId2" action="ppaction://hlinksldjump"/>
          </p:cNvPr>
          <p:cNvSpPr/>
          <p:nvPr/>
        </p:nvSpPr>
        <p:spPr>
          <a:xfrm>
            <a:off x="5393961" y="5348961"/>
            <a:ext cx="3494285" cy="917867"/>
          </a:xfrm>
          <a:prstGeom prst="rightArrow">
            <a:avLst/>
          </a:prstGeom>
          <a:solidFill>
            <a:srgbClr val="3366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sz="2800" dirty="0"/>
              <a:t>Vers les contrats</a:t>
            </a:r>
          </a:p>
        </p:txBody>
      </p:sp>
      <p:sp>
        <p:nvSpPr>
          <p:cNvPr id="17" name="Rectangle à coins arrondis 16">
            <a:hlinkClick r:id="rId3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8" name="Rectangle à coins arrondis 17">
            <a:hlinkClick r:id="rId4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9" name="Rectangle à coins arrondis 18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0471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>
            <a:hlinkClick r:id="rId2" action="ppaction://hlinksldjump"/>
          </p:cNvPr>
          <p:cNvSpPr/>
          <p:nvPr/>
        </p:nvSpPr>
        <p:spPr>
          <a:xfrm>
            <a:off x="347929" y="150093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Contrat </a:t>
            </a:r>
            <a:r>
              <a:rPr lang="fr-FR" sz="2800" dirty="0" smtClean="0"/>
              <a:t>2</a:t>
            </a:r>
            <a:endParaRPr lang="fr-FR" sz="2800" dirty="0"/>
          </a:p>
        </p:txBody>
      </p:sp>
      <p:sp>
        <p:nvSpPr>
          <p:cNvPr id="3" name="Rectangle à coins arrondis 2">
            <a:hlinkClick r:id="rId3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Contrat 1</a:t>
            </a:r>
            <a:endParaRPr lang="fr-FR" sz="2800" dirty="0"/>
          </a:p>
        </p:txBody>
      </p:sp>
      <p:sp>
        <p:nvSpPr>
          <p:cNvPr id="4" name="Rectangle à coins arrondis 3">
            <a:hlinkClick r:id="rId4" action="ppaction://hlinksldjump"/>
          </p:cNvPr>
          <p:cNvSpPr/>
          <p:nvPr/>
        </p:nvSpPr>
        <p:spPr>
          <a:xfrm>
            <a:off x="347929" y="2524577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Contrat </a:t>
            </a:r>
            <a:r>
              <a:rPr lang="fr-FR" sz="2800" dirty="0" smtClean="0"/>
              <a:t>3</a:t>
            </a:r>
            <a:endParaRPr lang="fr-FR" sz="2800" dirty="0"/>
          </a:p>
        </p:txBody>
      </p:sp>
      <p:sp>
        <p:nvSpPr>
          <p:cNvPr id="5" name="Rectangle à coins arrondis 4">
            <a:hlinkClick r:id="rId5" action="ppaction://hlinksldjump"/>
          </p:cNvPr>
          <p:cNvSpPr/>
          <p:nvPr/>
        </p:nvSpPr>
        <p:spPr>
          <a:xfrm>
            <a:off x="347929" y="3446740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Contrat </a:t>
            </a:r>
            <a:r>
              <a:rPr lang="fr-FR" sz="2800" dirty="0" smtClean="0"/>
              <a:t>4</a:t>
            </a:r>
            <a:endParaRPr lang="fr-FR" sz="2800" dirty="0"/>
          </a:p>
        </p:txBody>
      </p:sp>
      <p:sp>
        <p:nvSpPr>
          <p:cNvPr id="6" name="Rectangle à coins arrondis 5">
            <a:hlinkClick r:id="rId6" action="ppaction://hlinksldjump"/>
          </p:cNvPr>
          <p:cNvSpPr/>
          <p:nvPr/>
        </p:nvSpPr>
        <p:spPr>
          <a:xfrm>
            <a:off x="347929" y="4449778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Contrat 5</a:t>
            </a:r>
          </a:p>
        </p:txBody>
      </p:sp>
      <p:sp>
        <p:nvSpPr>
          <p:cNvPr id="10" name="Rectangle à coins arrondis 9">
            <a:hlinkClick r:id="rId6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1" name="Rectangle à coins arrondis 10">
            <a:hlinkClick r:id="rId7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2" name="Rectangle à coins arrondis 11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4244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Contrat 1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347929" y="1404903"/>
            <a:ext cx="806730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2000" dirty="0" smtClean="0"/>
              <a:t>« Réaliser 10 </a:t>
            </a:r>
            <a:r>
              <a:rPr lang="fr-FR" sz="2000" dirty="0"/>
              <a:t>frappes basses </a:t>
            </a:r>
            <a:r>
              <a:rPr lang="fr-FR" sz="2000" dirty="0" smtClean="0"/>
              <a:t>consécutives dans l’espace avant et </a:t>
            </a:r>
            <a:r>
              <a:rPr lang="fr-FR" sz="2000" dirty="0" err="1" smtClean="0"/>
              <a:t>mi-court</a:t>
            </a:r>
            <a:r>
              <a:rPr lang="fr-FR" sz="2000" dirty="0" smtClean="0"/>
              <a:t> </a:t>
            </a:r>
            <a:r>
              <a:rPr lang="fr-FR" sz="2000" dirty="0" smtClean="0"/>
              <a:t> » </a:t>
            </a:r>
            <a:endParaRPr lang="fr-FR" sz="2000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4637238" y="5409439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J’ai réussi</a:t>
            </a:r>
            <a:endParaRPr lang="fr-FR" sz="4800" dirty="0"/>
          </a:p>
        </p:txBody>
      </p:sp>
      <p:sp>
        <p:nvSpPr>
          <p:cNvPr id="9" name="Rectangle 8">
            <a:hlinkClick r:id="" action="ppaction://hlinkshowjump?jump=nextslide"/>
          </p:cNvPr>
          <p:cNvSpPr/>
          <p:nvPr/>
        </p:nvSpPr>
        <p:spPr>
          <a:xfrm>
            <a:off x="347929" y="5407814"/>
            <a:ext cx="4053368" cy="6020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J’ai échoué</a:t>
            </a:r>
            <a:endParaRPr lang="fr-FR" sz="4800" dirty="0"/>
          </a:p>
        </p:txBody>
      </p:sp>
      <p:sp>
        <p:nvSpPr>
          <p:cNvPr id="10" name="Rectangle à coins arrondis 9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2" name="Rectangle à coins arrondis 11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  <p:pic>
        <p:nvPicPr>
          <p:cNvPr id="14" name="Image 13" descr="bad ex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690" y="2137913"/>
            <a:ext cx="5541214" cy="305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3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331817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Pour réussir le </a:t>
            </a:r>
            <a:r>
              <a:rPr lang="fr-FR" sz="2800" dirty="0"/>
              <a:t>c</a:t>
            </a:r>
            <a:r>
              <a:rPr lang="fr-FR" sz="2800" dirty="0" smtClean="0"/>
              <a:t>ontrat 1</a:t>
            </a:r>
            <a:endParaRPr lang="fr-FR" sz="2800" dirty="0"/>
          </a:p>
        </p:txBody>
      </p:sp>
      <p:sp>
        <p:nvSpPr>
          <p:cNvPr id="11" name="Rectangle à coins arrondis 10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2" name="Rectangle à coins arrondis 11">
            <a:hlinkClick r:id="rId3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3" name="Rectangle à coins arrondis 12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  <p:sp>
        <p:nvSpPr>
          <p:cNvPr id="2" name="ZoneTexte 1">
            <a:hlinkClick r:id="rId4" action="ppaction://hlinksldjump"/>
          </p:cNvPr>
          <p:cNvSpPr txBox="1"/>
          <p:nvPr/>
        </p:nvSpPr>
        <p:spPr>
          <a:xfrm>
            <a:off x="347930" y="1336132"/>
            <a:ext cx="8342676" cy="5847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3200" dirty="0" smtClean="0"/>
              <a:t>Jonglages</a:t>
            </a:r>
            <a:endParaRPr lang="fr-FR" sz="3200" dirty="0"/>
          </a:p>
        </p:txBody>
      </p:sp>
      <p:sp>
        <p:nvSpPr>
          <p:cNvPr id="14" name="ZoneTexte 13">
            <a:hlinkClick r:id="rId5" action="ppaction://hlinksldjump"/>
          </p:cNvPr>
          <p:cNvSpPr txBox="1"/>
          <p:nvPr/>
        </p:nvSpPr>
        <p:spPr>
          <a:xfrm>
            <a:off x="347929" y="2295878"/>
            <a:ext cx="8342677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2800" dirty="0"/>
              <a:t>Le </a:t>
            </a:r>
            <a:r>
              <a:rPr lang="fr-FR" sz="2800" dirty="0"/>
              <a:t>renvoi frappe basse avec un partenaire (</a:t>
            </a:r>
            <a:r>
              <a:rPr lang="fr-FR" sz="2800" dirty="0" err="1"/>
              <a:t>multivolant</a:t>
            </a:r>
            <a:r>
              <a:rPr lang="fr-FR" sz="2800" dirty="0" smtClean="0"/>
              <a:t>)</a:t>
            </a:r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47930" y="3315044"/>
            <a:ext cx="834267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2800" dirty="0" smtClean="0"/>
              <a:t>Echanges </a:t>
            </a:r>
            <a:r>
              <a:rPr lang="fr-FR" sz="2800" dirty="0"/>
              <a:t>en frappe basse de face</a:t>
            </a:r>
            <a:r>
              <a:rPr lang="fr-FR" sz="2800" dirty="0">
                <a:hlinkClick r:id="rId6" action="ppaction://hlinkfile"/>
              </a:rPr>
              <a:t> </a:t>
            </a:r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47930" y="4347698"/>
            <a:ext cx="834267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2800" dirty="0" smtClean="0"/>
              <a:t>Le </a:t>
            </a:r>
            <a:r>
              <a:rPr lang="fr-FR" sz="2800" dirty="0"/>
              <a:t>renvoi dans des zones en FH (</a:t>
            </a:r>
            <a:r>
              <a:rPr lang="fr-FR" sz="2800" dirty="0" err="1"/>
              <a:t>Multivolant</a:t>
            </a:r>
            <a:r>
              <a:rPr lang="fr-FR" sz="2800" dirty="0" smtClean="0"/>
              <a:t>)</a:t>
            </a:r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47930" y="5399166"/>
            <a:ext cx="834267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2800" dirty="0" smtClean="0"/>
              <a:t>Echanges </a:t>
            </a:r>
            <a:r>
              <a:rPr lang="fr-FR" sz="2800" dirty="0"/>
              <a:t>en frappe </a:t>
            </a:r>
            <a:r>
              <a:rPr lang="fr-FR" sz="2800" dirty="0" smtClean="0"/>
              <a:t>haute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118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Pour réussir le </a:t>
            </a:r>
            <a:r>
              <a:rPr lang="fr-FR" sz="2800" dirty="0"/>
              <a:t>c</a:t>
            </a:r>
            <a:r>
              <a:rPr lang="fr-FR" sz="2800" dirty="0" smtClean="0"/>
              <a:t>ontrat </a:t>
            </a:r>
            <a:r>
              <a:rPr lang="fr-FR" sz="2800" dirty="0" smtClean="0"/>
              <a:t>1 : JONGLAGES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425659" y="1745201"/>
            <a:ext cx="8264947" cy="2431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1900" dirty="0"/>
              <a:t>1 : « Faire 10 jongles en revers » </a:t>
            </a:r>
          </a:p>
          <a:p>
            <a:r>
              <a:rPr lang="fr-FR" sz="1900" dirty="0"/>
              <a:t>2: « Faire 10 jongles en coup droit » </a:t>
            </a:r>
          </a:p>
          <a:p>
            <a:r>
              <a:rPr lang="fr-FR" sz="1900" dirty="0"/>
              <a:t>3: « Faire 10 jongles en alternant coup droit et revers (faire tourner sa raquette) » </a:t>
            </a:r>
          </a:p>
          <a:p>
            <a:endParaRPr lang="fr-FR" sz="1900" dirty="0" smtClean="0"/>
          </a:p>
          <a:p>
            <a:r>
              <a:rPr lang="fr-FR" sz="1900" dirty="0" smtClean="0"/>
              <a:t>4: « </a:t>
            </a:r>
            <a:r>
              <a:rPr lang="fr-FR" sz="1900" dirty="0" smtClean="0"/>
              <a:t>Réaliser le parcours en jonglant : </a:t>
            </a:r>
          </a:p>
          <a:p>
            <a:pPr marL="342900" indent="-342900">
              <a:buFontTx/>
              <a:buChar char="-"/>
            </a:pPr>
            <a:r>
              <a:rPr lang="fr-FR" sz="1900" dirty="0" smtClean="0"/>
              <a:t>passer dessous</a:t>
            </a:r>
          </a:p>
          <a:p>
            <a:pPr marL="342900" indent="-342900">
              <a:buFontTx/>
              <a:buChar char="-"/>
            </a:pPr>
            <a:r>
              <a:rPr lang="fr-FR" sz="1900" dirty="0" smtClean="0"/>
              <a:t>passer dessus</a:t>
            </a:r>
          </a:p>
          <a:p>
            <a:pPr marL="342900" indent="-342900">
              <a:buFontTx/>
              <a:buChar char="-"/>
            </a:pPr>
            <a:r>
              <a:rPr lang="fr-FR" sz="1900" dirty="0" smtClean="0"/>
              <a:t>réaliser le moins de jongles possibles sur la largeur du gymnase » </a:t>
            </a:r>
            <a:endParaRPr lang="fr-FR" sz="1900" dirty="0"/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2398232" y="5567975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Continuer</a:t>
            </a:r>
            <a:endParaRPr lang="fr-FR" sz="4800" dirty="0"/>
          </a:p>
        </p:txBody>
      </p:sp>
      <p:sp>
        <p:nvSpPr>
          <p:cNvPr id="12" name="Rectangle à coins arrondis 11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3" name="Rectangle à coins arrondis 12">
            <a:hlinkClick r:id="rId4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4" name="Rectangle à coins arrondis 13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8353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347929" y="463781"/>
            <a:ext cx="8342677" cy="76122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Pour réussir le </a:t>
            </a:r>
            <a:r>
              <a:rPr lang="fr-FR" sz="2800" dirty="0"/>
              <a:t>c</a:t>
            </a:r>
            <a:r>
              <a:rPr lang="fr-FR" sz="2800" dirty="0" smtClean="0"/>
              <a:t>ontrat </a:t>
            </a:r>
            <a:r>
              <a:rPr lang="fr-FR" sz="2800" dirty="0" smtClean="0"/>
              <a:t>1 </a:t>
            </a:r>
            <a:r>
              <a:rPr lang="fr-FR" sz="2800" dirty="0"/>
              <a:t>: Le renvoi frappe basse </a:t>
            </a:r>
            <a:endParaRPr lang="fr-FR" sz="2800" dirty="0"/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2398232" y="5567975"/>
            <a:ext cx="4053368" cy="602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Continuer</a:t>
            </a:r>
            <a:endParaRPr lang="fr-FR" sz="4800" dirty="0"/>
          </a:p>
        </p:txBody>
      </p:sp>
      <p:sp>
        <p:nvSpPr>
          <p:cNvPr id="12" name="Rectangle à coins arrondis 11">
            <a:hlinkClick r:id="rId2" action="ppaction://hlinksldjump"/>
          </p:cNvPr>
          <p:cNvSpPr/>
          <p:nvPr/>
        </p:nvSpPr>
        <p:spPr>
          <a:xfrm>
            <a:off x="7435505" y="6450655"/>
            <a:ext cx="1452741" cy="36765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Sommaire</a:t>
            </a:r>
            <a:endParaRPr lang="fr-FR" sz="2000" dirty="0"/>
          </a:p>
        </p:txBody>
      </p:sp>
      <p:sp>
        <p:nvSpPr>
          <p:cNvPr id="13" name="Rectangle à coins arrondis 12">
            <a:hlinkClick r:id="rId4" action="ppaction://hlinksldjump"/>
          </p:cNvPr>
          <p:cNvSpPr/>
          <p:nvPr/>
        </p:nvSpPr>
        <p:spPr>
          <a:xfrm>
            <a:off x="3308382" y="6450655"/>
            <a:ext cx="2539768" cy="367655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Règlement</a:t>
            </a:r>
            <a:endParaRPr lang="fr-FR" sz="2000" dirty="0"/>
          </a:p>
        </p:txBody>
      </p:sp>
      <p:sp>
        <p:nvSpPr>
          <p:cNvPr id="14" name="Rectangle à coins arrondis 13">
            <a:hlinkClick r:id="" action="ppaction://hlinkshowjump?jump=previousslide"/>
          </p:cNvPr>
          <p:cNvSpPr/>
          <p:nvPr/>
        </p:nvSpPr>
        <p:spPr>
          <a:xfrm>
            <a:off x="147421" y="6450656"/>
            <a:ext cx="1740696" cy="36765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 smtClean="0"/>
              <a:t>Retour</a:t>
            </a:r>
            <a:endParaRPr lang="fr-FR" sz="2000" dirty="0"/>
          </a:p>
        </p:txBody>
      </p:sp>
      <p:pic>
        <p:nvPicPr>
          <p:cNvPr id="8" name="Image 7" descr="bad ex1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r="6622"/>
          <a:stretch/>
        </p:blipFill>
        <p:spPr>
          <a:xfrm>
            <a:off x="4719421" y="1452575"/>
            <a:ext cx="4168825" cy="378565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7421" y="1452574"/>
            <a:ext cx="4572000" cy="378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fr-FR" sz="1600" b="1" u="sng" dirty="0"/>
              <a:t>But :</a:t>
            </a:r>
            <a:r>
              <a:rPr lang="fr-FR" sz="1600" dirty="0"/>
              <a:t> renvoyer le volant face à soi</a:t>
            </a:r>
          </a:p>
          <a:p>
            <a:r>
              <a:rPr lang="fr-FR" sz="1600" dirty="0"/>
              <a:t> </a:t>
            </a:r>
          </a:p>
          <a:p>
            <a:r>
              <a:rPr lang="fr-FR" sz="1600" b="1" u="sng" dirty="0"/>
              <a:t>Organisation :</a:t>
            </a:r>
            <a:r>
              <a:rPr lang="fr-FR" sz="1600" dirty="0"/>
              <a:t> 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Le joueur L, lance un volant </a:t>
            </a:r>
            <a:r>
              <a:rPr lang="fr-FR" sz="1600" dirty="0" smtClean="0"/>
              <a:t>à la main</a:t>
            </a:r>
            <a:r>
              <a:rPr lang="fr-FR" sz="1600" dirty="0" smtClean="0"/>
              <a:t> au joueur  R. Les deux joueurs sont plac</a:t>
            </a:r>
            <a:r>
              <a:rPr lang="fr-FR" sz="1600" dirty="0" smtClean="0"/>
              <a:t>és </a:t>
            </a:r>
            <a:r>
              <a:rPr lang="fr-FR" sz="1600" dirty="0" smtClean="0"/>
              <a:t>face </a:t>
            </a:r>
            <a:r>
              <a:rPr lang="fr-FR" sz="1600" dirty="0"/>
              <a:t>à face à 2m50 de </a:t>
            </a:r>
            <a:r>
              <a:rPr lang="fr-FR" sz="1600" dirty="0" smtClean="0"/>
              <a:t>distance.</a:t>
            </a:r>
          </a:p>
          <a:p>
            <a:r>
              <a:rPr lang="fr-FR" sz="1600" dirty="0"/>
              <a:t> </a:t>
            </a:r>
          </a:p>
          <a:p>
            <a:r>
              <a:rPr lang="fr-FR" sz="1600" b="1" u="sng" dirty="0" smtClean="0"/>
              <a:t>Déroulement: </a:t>
            </a:r>
            <a:r>
              <a:rPr lang="fr-FR" sz="1600" dirty="0" smtClean="0"/>
              <a:t> </a:t>
            </a:r>
            <a:endParaRPr lang="fr-FR" sz="1600" dirty="0"/>
          </a:p>
          <a:p>
            <a:r>
              <a:rPr lang="fr-FR" sz="1600" dirty="0" smtClean="0"/>
              <a:t>- </a:t>
            </a:r>
            <a:r>
              <a:rPr lang="fr-FR" sz="1600" dirty="0"/>
              <a:t>Phase 1 : plutôt sur R </a:t>
            </a:r>
          </a:p>
          <a:p>
            <a:r>
              <a:rPr lang="fr-FR" sz="1600" dirty="0" smtClean="0"/>
              <a:t>- Phase </a:t>
            </a:r>
            <a:r>
              <a:rPr lang="fr-FR" sz="1600" dirty="0"/>
              <a:t>2 : vraiment sur la </a:t>
            </a:r>
            <a:r>
              <a:rPr lang="fr-FR" sz="1600" dirty="0" smtClean="0"/>
              <a:t>droite </a:t>
            </a:r>
            <a:r>
              <a:rPr lang="fr-FR" sz="1600" dirty="0"/>
              <a:t>et la </a:t>
            </a:r>
            <a:r>
              <a:rPr lang="fr-FR" sz="1600" dirty="0"/>
              <a:t>g</a:t>
            </a:r>
            <a:r>
              <a:rPr lang="fr-FR" sz="1600" dirty="0" smtClean="0"/>
              <a:t>auche </a:t>
            </a:r>
            <a:r>
              <a:rPr lang="fr-FR" sz="1600" dirty="0"/>
              <a:t>de R pour imposer des renvois alternés CD et </a:t>
            </a:r>
            <a:r>
              <a:rPr lang="fr-FR" sz="1600" dirty="0" smtClean="0"/>
              <a:t>RV</a:t>
            </a:r>
          </a:p>
          <a:p>
            <a:endParaRPr lang="fr-FR" sz="1600" dirty="0" smtClean="0"/>
          </a:p>
          <a:p>
            <a:r>
              <a:rPr lang="fr-FR" sz="1600" b="1" u="sng" dirty="0" smtClean="0"/>
              <a:t>Indicateurs</a:t>
            </a:r>
            <a:r>
              <a:rPr lang="fr-FR" sz="1600" b="1" u="sng" dirty="0" smtClean="0"/>
              <a:t> de réussite : </a:t>
            </a:r>
            <a:r>
              <a:rPr lang="fr-FR" sz="1600" dirty="0"/>
              <a:t>L’élève est capable de renvoyer avec régularité en frappe basse </a:t>
            </a:r>
          </a:p>
          <a:p>
            <a:r>
              <a:rPr lang="fr-FR" sz="1600" b="1" u="sng" dirty="0"/>
              <a:t>CR :</a:t>
            </a:r>
            <a:r>
              <a:rPr lang="fr-FR" sz="1600" dirty="0"/>
              <a:t> 8 renvois sur 10 sur L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52355" y="3543315"/>
            <a:ext cx="2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</a:t>
            </a:r>
            <a:endParaRPr lang="fr-FR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838720" y="2178130"/>
            <a:ext cx="2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</a:t>
            </a:r>
            <a:endParaRPr lang="fr-FR" sz="2400" dirty="0"/>
          </a:p>
        </p:txBody>
      </p:sp>
      <p:sp>
        <p:nvSpPr>
          <p:cNvPr id="5" name="ZoneTexte 4">
            <a:hlinkClick r:id="rId6" action="ppaction://hlinksldjump"/>
          </p:cNvPr>
          <p:cNvSpPr txBox="1"/>
          <p:nvPr/>
        </p:nvSpPr>
        <p:spPr>
          <a:xfrm>
            <a:off x="5179194" y="4636204"/>
            <a:ext cx="3348333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Ce qu’il y </a:t>
            </a:r>
            <a:r>
              <a:rPr lang="fr-FR" b="1" dirty="0" smtClean="0"/>
              <a:t>à faire pour réussir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0037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Noir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1161</TotalTime>
  <Words>408</Words>
  <Application>Microsoft Macintosh PowerPoint</Application>
  <PresentationFormat>Présentation à l'écran (4:3)</PresentationFormat>
  <Paragraphs>175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 Noir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 Lx</dc:creator>
  <cp:lastModifiedBy>Eric DAUPHAS</cp:lastModifiedBy>
  <cp:revision>50</cp:revision>
  <dcterms:created xsi:type="dcterms:W3CDTF">2014-12-13T22:27:37Z</dcterms:created>
  <dcterms:modified xsi:type="dcterms:W3CDTF">2015-06-02T21:38:23Z</dcterms:modified>
</cp:coreProperties>
</file>