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5" r:id="rId5"/>
    <p:sldId id="264" r:id="rId6"/>
    <p:sldId id="266" r:id="rId7"/>
    <p:sldId id="268" r:id="rId8"/>
    <p:sldId id="267" r:id="rId9"/>
    <p:sldId id="269" r:id="rId10"/>
    <p:sldId id="270" r:id="rId11"/>
    <p:sldId id="271" r:id="rId12"/>
    <p:sldId id="27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8D838-3B19-0042-80A3-F2D2A444A8C9}" type="datetimeFigureOut">
              <a:rPr lang="fr-FR" smtClean="0"/>
              <a:t>13/08/2014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A1AB5-0C1A-E943-B942-85BED03366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3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C5A1-DB92-B44F-A6CF-E99C562E0AF7}" type="datetimeFigureOut">
              <a:rPr lang="fr-FR" smtClean="0"/>
              <a:t>13/08/2014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2D5B4-FF70-5241-9B89-264B79ED00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6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2D5B4-FF70-5241-9B89-264B79ED00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01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7.xml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5B46-9E09-5941-9480-DA5B7FFEE253}" type="datetime1">
              <a:rPr lang="fr-FR" smtClean="0"/>
              <a:t>13/08/2014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1780-C714-3047-9AEA-C59FBDBF47D4}" type="datetime1">
              <a:rPr lang="fr-FR" smtClean="0"/>
              <a:t>13/08/2014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0CED-820F-954A-8A2F-AF342C17CB02}" type="datetime1">
              <a:rPr lang="fr-FR" smtClean="0"/>
              <a:t>13/08/2014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B73E-D763-9447-8D9E-75C2C0355DE3}" type="datetime1">
              <a:rPr lang="fr-FR" smtClean="0"/>
              <a:t>13/08/2014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7034-BA62-444B-8249-9545E2999571}" type="datetime1">
              <a:rPr lang="fr-FR" smtClean="0"/>
              <a:t>13/08/2014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232548" y="359589"/>
            <a:ext cx="2031284" cy="166110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alpha val="95000"/>
                </a:schemeClr>
              </a:gs>
              <a:gs pos="100000">
                <a:schemeClr val="tx1">
                  <a:lumMod val="65000"/>
                  <a:alpha val="95000"/>
                </a:schemeClr>
              </a:gs>
              <a:gs pos="42000">
                <a:schemeClr val="accent1">
                  <a:lumMod val="40000"/>
                  <a:lumOff val="60000"/>
                  <a:alpha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63500">
              <a:schemeClr val="tx1">
                <a:alpha val="40000"/>
              </a:schemeClr>
            </a:glow>
            <a:outerShdw blurRad="38100" dist="25400" dir="5400000" rotWithShape="0">
              <a:schemeClr val="tx1">
                <a:alpha val="40000"/>
              </a:scheme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Bouton d'action : Personnalisé 7">
            <a:hlinkClick r:id="rId2" action="ppaction://hlinksldjump" highlightClick="1"/>
          </p:cNvPr>
          <p:cNvSpPr/>
          <p:nvPr userDrawn="1"/>
        </p:nvSpPr>
        <p:spPr>
          <a:xfrm>
            <a:off x="349319" y="883508"/>
            <a:ext cx="790907" cy="398707"/>
          </a:xfrm>
          <a:prstGeom prst="actionButtonBlank">
            <a:avLst/>
          </a:prstGeom>
          <a:solidFill>
            <a:srgbClr val="7E97AD">
              <a:alpha val="53000"/>
            </a:srgbClr>
          </a:solidFill>
          <a:ln w="19050" cmpd="sng">
            <a:solidFill>
              <a:schemeClr val="tx1"/>
            </a:solidFill>
          </a:ln>
          <a:effectLst>
            <a:outerShdw blurRad="50800" dist="38100" dir="13140000" algn="tl" rotWithShape="0">
              <a:schemeClr val="accent1">
                <a:alpha val="43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        Liens</a:t>
            </a:r>
            <a:endParaRPr lang="fr-FR" sz="1000" dirty="0"/>
          </a:p>
        </p:txBody>
      </p:sp>
      <p:sp>
        <p:nvSpPr>
          <p:cNvPr id="9" name="Bouton d'action : Personnalisé 8">
            <a:hlinkClick r:id="rId3" action="ppaction://hlinksldjump" highlightClick="1"/>
          </p:cNvPr>
          <p:cNvSpPr/>
          <p:nvPr userDrawn="1"/>
        </p:nvSpPr>
        <p:spPr>
          <a:xfrm>
            <a:off x="1340170" y="883508"/>
            <a:ext cx="790907" cy="398707"/>
          </a:xfrm>
          <a:prstGeom prst="actionButtonBlank">
            <a:avLst/>
          </a:prstGeom>
          <a:solidFill>
            <a:srgbClr val="7E97AD">
              <a:alpha val="53000"/>
            </a:srgbClr>
          </a:solidFill>
          <a:ln w="19050" cmpd="sng">
            <a:solidFill>
              <a:schemeClr val="tx1"/>
            </a:solidFill>
          </a:ln>
          <a:effectLst>
            <a:outerShdw blurRad="50800" dist="38100" dir="13140000" algn="tl" rotWithShape="0">
              <a:schemeClr val="accent1">
                <a:alpha val="43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         Menu</a:t>
            </a:r>
            <a:endParaRPr lang="fr-FR" sz="1000" dirty="0"/>
          </a:p>
        </p:txBody>
      </p:sp>
      <p:sp>
        <p:nvSpPr>
          <p:cNvPr id="10" name="Bouton d'action : Personnalisé 9">
            <a:hlinkClick r:id="rId4" action="ppaction://hlinksldjump" highlightClick="1"/>
          </p:cNvPr>
          <p:cNvSpPr/>
          <p:nvPr userDrawn="1"/>
        </p:nvSpPr>
        <p:spPr>
          <a:xfrm>
            <a:off x="845706" y="1422281"/>
            <a:ext cx="790907" cy="398707"/>
          </a:xfrm>
          <a:prstGeom prst="actionButtonBlank">
            <a:avLst/>
          </a:prstGeom>
          <a:solidFill>
            <a:srgbClr val="7E97AD">
              <a:alpha val="53000"/>
            </a:srgbClr>
          </a:solidFill>
          <a:ln w="19050" cmpd="sng">
            <a:solidFill>
              <a:schemeClr val="tx1"/>
            </a:solidFill>
          </a:ln>
          <a:effectLst>
            <a:outerShdw blurRad="50800" dist="38100" dir="13140000" algn="tl" rotWithShape="0">
              <a:schemeClr val="accent1">
                <a:alpha val="43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1000" dirty="0" smtClean="0"/>
              <a:t>Navigation</a:t>
            </a:r>
            <a:endParaRPr lang="fr-FR" sz="1000" dirty="0"/>
          </a:p>
        </p:txBody>
      </p:sp>
      <p:pic>
        <p:nvPicPr>
          <p:cNvPr id="12" name="Image 11" descr="accueil1.png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2" y="404301"/>
            <a:ext cx="1552173" cy="410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672-46C8-D442-BC23-8C6B5EF63253}" type="datetime1">
              <a:rPr lang="fr-FR" smtClean="0"/>
              <a:t>13/08/2014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7D32-4283-6D4E-AA89-59895DD99BFC}" type="datetime1">
              <a:rPr lang="fr-FR" smtClean="0"/>
              <a:t>13/08/2014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06A4-254E-7F4F-8ECA-132189C32EE7}" type="datetime1">
              <a:rPr lang="fr-FR" smtClean="0"/>
              <a:t>13/08/2014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EEC1-0C98-A245-B33F-D08F311DAFB1}" type="datetime1">
              <a:rPr lang="fr-FR" smtClean="0"/>
              <a:t>13/08/2014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62F3-02FF-BA4C-86B8-6A6757569BE7}" type="datetime1">
              <a:rPr lang="fr-FR" smtClean="0"/>
              <a:t>13/08/2014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2D62-4EFA-A149-BF92-CD2ACDB303AE}" type="datetime1">
              <a:rPr lang="fr-FR" smtClean="0"/>
              <a:t>13/08/2014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GREID-EPS Créteil - Tomaszower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75B0D01-EE7A-B74B-8D94-26338B6E7FFE}" type="datetime1">
              <a:rPr lang="fr-FR" smtClean="0"/>
              <a:t>13/08/2014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ps.crdp-creteil.fr" TargetMode="Externa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000" dirty="0" smtClean="0"/>
              <a:t>Chronométrer avec </a:t>
            </a:r>
            <a:r>
              <a:rPr lang="fr-FR" sz="6000" dirty="0" err="1" smtClean="0"/>
              <a:t>SprintTimer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GREID-EPS Créteil</a:t>
            </a:r>
          </a:p>
          <a:p>
            <a:r>
              <a:rPr lang="fr-FR" dirty="0" smtClean="0"/>
              <a:t>TOMASZOWER</a:t>
            </a:r>
          </a:p>
          <a:p>
            <a:r>
              <a:rPr lang="fr-FR" dirty="0" smtClean="0"/>
              <a:t>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 dirty="0"/>
          </a:p>
        </p:txBody>
      </p:sp>
      <p:pic>
        <p:nvPicPr>
          <p:cNvPr id="7" name="Image 6" descr="icon_2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73" y="461770"/>
            <a:ext cx="1601763" cy="160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7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VI/ Start Sender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9719" y="1585770"/>
            <a:ext cx="4449418" cy="463369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Pour aller encore plus loin ! Avec 2 appareils (iPhone ou </a:t>
            </a:r>
            <a:r>
              <a:rPr lang="fr-FR" dirty="0" err="1" smtClean="0"/>
              <a:t>iPad</a:t>
            </a:r>
            <a:r>
              <a:rPr lang="fr-FR" dirty="0" smtClean="0"/>
              <a:t>) vous allez pouvoir placer un starter au départ avec le premier appareil, et saisir les temps à l’arrivée avec le second</a:t>
            </a:r>
          </a:p>
          <a:p>
            <a:endParaRPr lang="fr-FR" dirty="0"/>
          </a:p>
          <a:p>
            <a:r>
              <a:rPr lang="fr-FR" dirty="0" smtClean="0"/>
              <a:t>Vous devez télécharger l’application « Start Sender » (supplément de 0,89 euros) et les deux appareils doivent pouvoir communiquer entre eux:</a:t>
            </a:r>
          </a:p>
          <a:p>
            <a:pPr lvl="1"/>
            <a:r>
              <a:rPr lang="fr-FR" dirty="0" smtClean="0"/>
              <a:t>En wifi si vous avez un réseau à portée</a:t>
            </a:r>
          </a:p>
          <a:p>
            <a:pPr lvl="2"/>
            <a:r>
              <a:rPr lang="fr-FR" dirty="0" smtClean="0"/>
              <a:t>Une borne internet (sur un stade… </a:t>
            </a:r>
            <a:r>
              <a:rPr lang="fr-FR" dirty="0" err="1" smtClean="0"/>
              <a:t>pluôt</a:t>
            </a:r>
            <a:r>
              <a:rPr lang="fr-FR" dirty="0" smtClean="0"/>
              <a:t> rare!)</a:t>
            </a:r>
          </a:p>
          <a:p>
            <a:pPr lvl="2"/>
            <a:r>
              <a:rPr lang="fr-FR" dirty="0"/>
              <a:t>U</a:t>
            </a:r>
            <a:r>
              <a:rPr lang="fr-FR" dirty="0" smtClean="0"/>
              <a:t>n simple routeur que vous branchez à proximité</a:t>
            </a:r>
          </a:p>
          <a:p>
            <a:pPr lvl="2"/>
            <a:r>
              <a:rPr lang="fr-FR" dirty="0" smtClean="0"/>
              <a:t>Un partage de connexion réalisé grâce à un </a:t>
            </a:r>
            <a:r>
              <a:rPr lang="fr-FR" dirty="0" err="1" smtClean="0"/>
              <a:t>smartphone</a:t>
            </a:r>
            <a:endParaRPr lang="fr-FR" dirty="0" smtClean="0"/>
          </a:p>
          <a:p>
            <a:pPr lvl="1"/>
            <a:r>
              <a:rPr lang="fr-FR" dirty="0" smtClean="0"/>
              <a:t>En </a:t>
            </a:r>
            <a:r>
              <a:rPr lang="fr-FR" dirty="0" err="1" smtClean="0"/>
              <a:t>bluetooth</a:t>
            </a:r>
            <a:r>
              <a:rPr lang="fr-FR" dirty="0" smtClean="0"/>
              <a:t> mais la distance d’éloignement des appareils ne pourra pas dépasser une vingtaine de mètres selon les spécificités de votre machine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186" y="2795210"/>
            <a:ext cx="3073014" cy="205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1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9719" y="562783"/>
            <a:ext cx="4117499" cy="511604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Démarrez </a:t>
            </a:r>
            <a:r>
              <a:rPr lang="fr-FR" dirty="0" err="1" smtClean="0"/>
              <a:t>SprintTimer</a:t>
            </a:r>
            <a:r>
              <a:rPr lang="fr-FR" dirty="0" smtClean="0"/>
              <a:t> sur les deux appareils</a:t>
            </a:r>
          </a:p>
          <a:p>
            <a:endParaRPr lang="fr-FR" dirty="0" smtClean="0"/>
          </a:p>
          <a:p>
            <a:r>
              <a:rPr lang="fr-FR" dirty="0" smtClean="0"/>
              <a:t>Sur l’appareil que vous placez sur la ligne d’arrivée </a:t>
            </a:r>
          </a:p>
          <a:p>
            <a:pPr lvl="1"/>
            <a:r>
              <a:rPr lang="fr-FR" dirty="0" smtClean="0"/>
              <a:t>vous configurez le départ (« Set Start ») et choisissez « Start Sender ». Vous appuyez alors sur « </a:t>
            </a:r>
            <a:r>
              <a:rPr lang="fr-FR" dirty="0" err="1" smtClean="0"/>
              <a:t>Synchronize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/>
              <a:t>Vous configurez l’arrivée comme expliqué dans la rubrique III/ </a:t>
            </a:r>
          </a:p>
          <a:p>
            <a:endParaRPr lang="fr-FR" dirty="0" smtClean="0"/>
          </a:p>
          <a:p>
            <a:r>
              <a:rPr lang="fr-FR" dirty="0" smtClean="0"/>
              <a:t>Sur l’appareil que vous placez au départ vous pouvez configurer le mode de déclenchement du chronomètre</a:t>
            </a:r>
          </a:p>
          <a:p>
            <a:pPr lvl="1"/>
            <a:r>
              <a:rPr lang="fr-FR" dirty="0" smtClean="0"/>
              <a:t>« Race » permet de déclencher le départ manuellement, au son ou au mouvement</a:t>
            </a:r>
          </a:p>
          <a:p>
            <a:pPr lvl="1"/>
            <a:r>
              <a:rPr lang="fr-FR" dirty="0" smtClean="0"/>
              <a:t>« Self-Start » déclenche automatiquement le chrono selon un protocole classique de départ</a:t>
            </a:r>
          </a:p>
          <a:p>
            <a:pPr lvl="1"/>
            <a:endParaRPr lang="fr-FR" dirty="0"/>
          </a:p>
          <a:p>
            <a:r>
              <a:rPr lang="fr-FR" dirty="0" smtClean="0"/>
              <a:t>Le starter peut alors donner le départ !</a:t>
            </a:r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pic>
        <p:nvPicPr>
          <p:cNvPr id="5" name="Image 4" descr="IMG_077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24" y="4297981"/>
            <a:ext cx="2991777" cy="2234599"/>
          </a:xfrm>
          <a:prstGeom prst="rect">
            <a:avLst/>
          </a:prstGeom>
        </p:spPr>
      </p:pic>
      <p:pic>
        <p:nvPicPr>
          <p:cNvPr id="8" name="Image 7" descr="IMG_265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2"/>
          <a:stretch/>
        </p:blipFill>
        <p:spPr>
          <a:xfrm>
            <a:off x="4323184" y="562783"/>
            <a:ext cx="1805431" cy="265978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451261" y="3238623"/>
            <a:ext cx="163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Appareil sur la ligne de départ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Image 12" descr="IMG_059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07" y="562782"/>
            <a:ext cx="1994841" cy="265978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536175" y="3244952"/>
            <a:ext cx="163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Appareil sur la ligne d’arrivée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3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55436"/>
            <a:ext cx="7543800" cy="3243539"/>
          </a:xfrm>
        </p:spPr>
        <p:txBody>
          <a:bodyPr/>
          <a:lstStyle/>
          <a:p>
            <a:r>
              <a:rPr lang="fr-FR" sz="3600" dirty="0" smtClean="0"/>
              <a:t>Retrouvez les informations TICE, nos tutoriels, nos ressources </a:t>
            </a:r>
            <a:r>
              <a:rPr lang="fr-FR" sz="3600" dirty="0"/>
              <a:t>sur </a:t>
            </a:r>
            <a:r>
              <a:rPr lang="fr-FR" sz="3600" dirty="0">
                <a:hlinkClick r:id="rId2"/>
              </a:rPr>
              <a:t>http://eps.crdp-</a:t>
            </a:r>
            <a:r>
              <a:rPr lang="fr-FR" sz="3600" dirty="0" smtClean="0">
                <a:hlinkClick r:id="rId2"/>
              </a:rPr>
              <a:t>creteil.fr</a:t>
            </a:r>
            <a:r>
              <a:rPr lang="fr-FR" sz="3600" dirty="0" smtClean="0"/>
              <a:t> 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et sur notre compte </a:t>
            </a:r>
            <a:r>
              <a:rPr lang="fr-FR" sz="3600" dirty="0" err="1" smtClean="0"/>
              <a:t>Twitter</a:t>
            </a:r>
            <a:r>
              <a:rPr lang="fr-FR" sz="3600" dirty="0" smtClean="0"/>
              <a:t> @</a:t>
            </a:r>
            <a:r>
              <a:rPr lang="fr-FR" sz="3600" dirty="0" err="1" smtClean="0"/>
              <a:t>EpsCreteil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415281"/>
            <a:ext cx="6461760" cy="10668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GREID-EPS Créteil</a:t>
            </a:r>
          </a:p>
          <a:p>
            <a:r>
              <a:rPr lang="fr-FR" dirty="0" smtClean="0"/>
              <a:t>Y.TOMASZOWER</a:t>
            </a:r>
          </a:p>
          <a:p>
            <a:r>
              <a:rPr lang="fr-FR" dirty="0" err="1" smtClean="0"/>
              <a:t>ytomaszower@ac-creteil.fr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364" y="3039043"/>
            <a:ext cx="1896115" cy="189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9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I/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460"/>
            <a:ext cx="7620000" cy="4800600"/>
          </a:xfrm>
        </p:spPr>
        <p:txBody>
          <a:bodyPr/>
          <a:lstStyle/>
          <a:p>
            <a:r>
              <a:rPr lang="fr-FR" dirty="0" err="1" smtClean="0"/>
              <a:t>SprintTimer</a:t>
            </a:r>
            <a:r>
              <a:rPr lang="fr-FR" dirty="0" smtClean="0"/>
              <a:t> est une application de chronométrage disponible pour </a:t>
            </a:r>
            <a:r>
              <a:rPr lang="fr-FR" dirty="0" err="1" smtClean="0"/>
              <a:t>iOS</a:t>
            </a:r>
            <a:r>
              <a:rPr lang="fr-FR" dirty="0" smtClean="0"/>
              <a:t> (</a:t>
            </a:r>
            <a:r>
              <a:rPr lang="fr-FR" dirty="0" err="1" smtClean="0"/>
              <a:t>iPad</a:t>
            </a:r>
            <a:r>
              <a:rPr lang="fr-FR" dirty="0" smtClean="0"/>
              <a:t> et iPhone)</a:t>
            </a:r>
          </a:p>
          <a:p>
            <a:r>
              <a:rPr lang="fr-FR" dirty="0" smtClean="0"/>
              <a:t>Payante, elle vaut 2,69 euros sur l’</a:t>
            </a:r>
            <a:r>
              <a:rPr lang="fr-FR" dirty="0" err="1" smtClean="0"/>
              <a:t>AppStore</a:t>
            </a:r>
            <a:endParaRPr lang="fr-FR" dirty="0" smtClean="0"/>
          </a:p>
          <a:p>
            <a:r>
              <a:rPr lang="fr-FR" dirty="0" smtClean="0"/>
              <a:t>En utilisant la caméra de l’appareil elle va permettre de créer une photo-finish et ainsi de déterminer avec précision les temps de vos élèves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pic>
        <p:nvPicPr>
          <p:cNvPr id="7" name="Image 6" descr="product-sprint-tim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46" y="3737423"/>
            <a:ext cx="4156199" cy="284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7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II/ Les modes proposés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9719" y="1585770"/>
            <a:ext cx="4709688" cy="4800600"/>
          </a:xfrm>
        </p:spPr>
        <p:txBody>
          <a:bodyPr/>
          <a:lstStyle/>
          <a:p>
            <a:r>
              <a:rPr lang="fr-FR" dirty="0" smtClean="0"/>
              <a:t>Photo Finish</a:t>
            </a:r>
          </a:p>
          <a:p>
            <a:pPr lvl="1"/>
            <a:r>
              <a:rPr lang="fr-FR" dirty="0" smtClean="0"/>
              <a:t>Créer une photo finish</a:t>
            </a:r>
          </a:p>
          <a:p>
            <a:r>
              <a:rPr lang="fr-FR" dirty="0" smtClean="0"/>
              <a:t>Vidéo Finish</a:t>
            </a:r>
          </a:p>
          <a:p>
            <a:pPr lvl="1"/>
            <a:r>
              <a:rPr lang="fr-FR" dirty="0" smtClean="0"/>
              <a:t>Filmer l’arrivée de coureurs</a:t>
            </a:r>
          </a:p>
          <a:p>
            <a:r>
              <a:rPr lang="fr-FR" dirty="0" smtClean="0"/>
              <a:t>Lap Time</a:t>
            </a:r>
          </a:p>
          <a:p>
            <a:pPr lvl="1"/>
            <a:r>
              <a:rPr lang="fr-FR" dirty="0" smtClean="0"/>
              <a:t>Temps de passage d’un coureur</a:t>
            </a:r>
          </a:p>
          <a:p>
            <a:r>
              <a:rPr lang="fr-FR" dirty="0" smtClean="0"/>
              <a:t>Start Sender</a:t>
            </a:r>
          </a:p>
          <a:p>
            <a:pPr lvl="1"/>
            <a:r>
              <a:rPr lang="fr-FR" dirty="0" smtClean="0"/>
              <a:t>Associer deux appareils pour une grande précision au départ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pic>
        <p:nvPicPr>
          <p:cNvPr id="7" name="Image 6" descr="IMG_059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92" y="1619658"/>
            <a:ext cx="3422687" cy="45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1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III/ Photo Finish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9719" y="1585770"/>
            <a:ext cx="4709688" cy="4800600"/>
          </a:xfrm>
        </p:spPr>
        <p:txBody>
          <a:bodyPr/>
          <a:lstStyle/>
          <a:p>
            <a:r>
              <a:rPr lang="fr-FR" dirty="0" smtClean="0"/>
              <a:t>Le mode qui nous intéresse sûrement le plus dans le cadre de l’EPS</a:t>
            </a:r>
          </a:p>
          <a:p>
            <a:endParaRPr lang="fr-FR" dirty="0" smtClean="0"/>
          </a:p>
          <a:p>
            <a:r>
              <a:rPr lang="fr-FR" dirty="0" smtClean="0"/>
              <a:t>Après avoir défini les modalités de départ et d’arrivée (cf. diapo suivante), une photo finish est enregistrée par l’appareil et vous permet de marquer les temps des différents coureurs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pic>
        <p:nvPicPr>
          <p:cNvPr id="5" name="Image 4" descr="IMG_059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31" y="1619658"/>
            <a:ext cx="3422687" cy="45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3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3200" dirty="0" smtClean="0"/>
              <a:t>Configurer le départ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9718" y="1297170"/>
            <a:ext cx="5084393" cy="5441780"/>
          </a:xfrm>
        </p:spPr>
        <p:txBody>
          <a:bodyPr>
            <a:normAutofit lnSpcReduction="10000"/>
          </a:bodyPr>
          <a:lstStyle/>
          <a:p>
            <a:r>
              <a:rPr lang="fr-FR" sz="1600" dirty="0" smtClean="0"/>
              <a:t>« </a:t>
            </a:r>
            <a:r>
              <a:rPr lang="fr-FR" sz="1600" u="sng" dirty="0" smtClean="0"/>
              <a:t>Start Mode</a:t>
            </a:r>
            <a:r>
              <a:rPr lang="fr-FR" sz="1600" dirty="0" smtClean="0"/>
              <a:t> »: le chrono peut être déclenché manuellement (« Starter »), automatiquement (« Self Start »), ou à partir d’un autre appareil (iPhone ou </a:t>
            </a:r>
            <a:r>
              <a:rPr lang="fr-FR" sz="1600" dirty="0" err="1" smtClean="0"/>
              <a:t>iPad</a:t>
            </a:r>
            <a:r>
              <a:rPr lang="fr-FR" sz="1600" dirty="0" smtClean="0"/>
              <a:t>) situé sur la ligne de départ (« Start Sender »)</a:t>
            </a:r>
          </a:p>
          <a:p>
            <a:endParaRPr lang="fr-FR" sz="1600" dirty="0" smtClean="0"/>
          </a:p>
          <a:p>
            <a:r>
              <a:rPr lang="fr-FR" sz="1600" dirty="0" smtClean="0"/>
              <a:t>«</a:t>
            </a:r>
            <a:r>
              <a:rPr lang="fr-FR" sz="1600" u="sng" dirty="0" smtClean="0"/>
              <a:t> Start </a:t>
            </a:r>
            <a:r>
              <a:rPr lang="fr-FR" sz="1600" u="sng" dirty="0" err="1" smtClean="0"/>
              <a:t>Timer</a:t>
            </a:r>
            <a:r>
              <a:rPr lang="fr-FR" sz="1600" dirty="0" smtClean="0"/>
              <a:t> »: </a:t>
            </a:r>
          </a:p>
          <a:p>
            <a:pPr lvl="1"/>
            <a:r>
              <a:rPr lang="fr-FR" sz="1400" dirty="0" smtClean="0"/>
              <a:t>Si vous avez choisi le mode « Starter » le chrono est lancé manuellement (« </a:t>
            </a:r>
            <a:r>
              <a:rPr lang="fr-FR" sz="1400" dirty="0" err="1" smtClean="0"/>
              <a:t>Manually</a:t>
            </a:r>
            <a:r>
              <a:rPr lang="fr-FR" sz="1400" dirty="0" smtClean="0"/>
              <a:t> ») soit en appuyant sur l’écran (« </a:t>
            </a:r>
            <a:r>
              <a:rPr lang="fr-FR" sz="1400" dirty="0" err="1" smtClean="0"/>
              <a:t>Press</a:t>
            </a:r>
            <a:r>
              <a:rPr lang="fr-FR" sz="1400" dirty="0" smtClean="0"/>
              <a:t> ») ou en enlevant votre doigt de l’écran (« Release »). </a:t>
            </a:r>
          </a:p>
          <a:p>
            <a:pPr marL="114300" indent="0">
              <a:buNone/>
            </a:pPr>
            <a:r>
              <a:rPr lang="fr-FR" sz="1200" i="1" dirty="0" smtClean="0"/>
              <a:t>NB: le Temps de Réaction serait plus précis encore en choisissant de retirer son doigt de l’écran</a:t>
            </a:r>
          </a:p>
          <a:p>
            <a:pPr lvl="1"/>
            <a:r>
              <a:rPr lang="fr-FR" sz="1400" dirty="0"/>
              <a:t>En choisissant « Microphone », </a:t>
            </a:r>
            <a:r>
              <a:rPr lang="fr-FR" sz="1400" dirty="0" smtClean="0"/>
              <a:t>le chrono sera déclenché automatiquement lorsqu’un son supérieur au volume déterminé sera capté par l’appareil</a:t>
            </a:r>
          </a:p>
          <a:p>
            <a:pPr lvl="1"/>
            <a:r>
              <a:rPr lang="fr-FR" sz="1400" dirty="0" smtClean="0"/>
              <a:t>L’option « Man/</a:t>
            </a:r>
            <a:r>
              <a:rPr lang="fr-FR" sz="1400" dirty="0" err="1" smtClean="0"/>
              <a:t>Mic</a:t>
            </a:r>
            <a:r>
              <a:rPr lang="fr-FR" sz="1400" dirty="0" smtClean="0"/>
              <a:t> » permet de déterminer le départ à partir d’un son enregistré par l’appareil.</a:t>
            </a:r>
            <a:endParaRPr lang="fr-FR" sz="1400" dirty="0"/>
          </a:p>
          <a:p>
            <a:pPr marL="114300" indent="0">
              <a:buNone/>
            </a:pPr>
            <a:r>
              <a:rPr lang="fr-FR" sz="1200" i="1" dirty="0"/>
              <a:t>NB: </a:t>
            </a:r>
            <a:r>
              <a:rPr lang="fr-FR" sz="1200" i="1" dirty="0" smtClean="0"/>
              <a:t>en cours d’EPS il est parfois difficile  d’utiliser un départ au son le contexte sonore pouvant… varier !!! Celui ci reste cependant le plus précis… A vos tests !</a:t>
            </a:r>
          </a:p>
          <a:p>
            <a:pPr marL="114300" indent="0">
              <a:buNone/>
            </a:pPr>
            <a:endParaRPr lang="fr-FR" sz="1200" i="1" dirty="0" smtClean="0"/>
          </a:p>
          <a:p>
            <a:r>
              <a:rPr lang="fr-FR" sz="1600" dirty="0"/>
              <a:t>« </a:t>
            </a:r>
            <a:r>
              <a:rPr lang="fr-FR" sz="1600" u="sng" dirty="0" err="1" smtClean="0"/>
              <a:t>StartList</a:t>
            </a:r>
            <a:r>
              <a:rPr lang="fr-FR" sz="1600" dirty="0" smtClean="0"/>
              <a:t>»</a:t>
            </a:r>
            <a:r>
              <a:rPr lang="fr-FR" sz="1600" dirty="0"/>
              <a:t>: </a:t>
            </a:r>
            <a:r>
              <a:rPr lang="fr-FR" sz="1600" dirty="0" smtClean="0"/>
              <a:t>vous pouvez configurer plusieurs modalités de départ et enregistrer vos configurations</a:t>
            </a:r>
          </a:p>
          <a:p>
            <a:pPr marL="114300" indent="0">
              <a:buNone/>
            </a:pPr>
            <a:endParaRPr lang="fr-FR" sz="1200" i="1" dirty="0"/>
          </a:p>
          <a:p>
            <a:pPr lvl="1"/>
            <a:endParaRPr lang="fr-FR" sz="1400" dirty="0"/>
          </a:p>
          <a:p>
            <a:endParaRPr lang="fr-FR" sz="16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pic>
        <p:nvPicPr>
          <p:cNvPr id="8" name="Image 7" descr="IMG_059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90" y="606538"/>
            <a:ext cx="2155933" cy="2874578"/>
          </a:xfrm>
          <a:prstGeom prst="rect">
            <a:avLst/>
          </a:prstGeom>
        </p:spPr>
      </p:pic>
      <p:pic>
        <p:nvPicPr>
          <p:cNvPr id="10" name="Image 9" descr="IMG_059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90" y="3842965"/>
            <a:ext cx="2171989" cy="28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9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sz="3200" dirty="0" smtClean="0"/>
              <a:t>Configurer l’arrivée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9718" y="1297170"/>
            <a:ext cx="4870969" cy="5441780"/>
          </a:xfrm>
        </p:spPr>
        <p:txBody>
          <a:bodyPr>
            <a:normAutofit lnSpcReduction="10000"/>
          </a:bodyPr>
          <a:lstStyle/>
          <a:p>
            <a:r>
              <a:rPr lang="fr-FR" sz="1600" dirty="0" smtClean="0"/>
              <a:t>« </a:t>
            </a:r>
            <a:r>
              <a:rPr lang="fr-FR" sz="1600" u="sng" dirty="0" smtClean="0"/>
              <a:t>Race direction</a:t>
            </a:r>
            <a:r>
              <a:rPr lang="fr-FR" sz="1600" dirty="0" smtClean="0"/>
              <a:t> »: définissez le sens de la course (si vos élèves vont passer devant l’écran de gauche à droite ou de droite à gauche)</a:t>
            </a:r>
          </a:p>
          <a:p>
            <a:endParaRPr lang="fr-FR" sz="1600" dirty="0" smtClean="0"/>
          </a:p>
          <a:p>
            <a:r>
              <a:rPr lang="fr-FR" sz="1600" dirty="0" smtClean="0"/>
              <a:t>« </a:t>
            </a:r>
            <a:r>
              <a:rPr lang="fr-FR" sz="1600" u="sng" dirty="0" smtClean="0"/>
              <a:t>Finish </a:t>
            </a:r>
            <a:r>
              <a:rPr lang="fr-FR" sz="1600" u="sng" dirty="0" err="1" smtClean="0"/>
              <a:t>Length</a:t>
            </a:r>
            <a:r>
              <a:rPr lang="fr-FR" sz="1600" dirty="0" smtClean="0"/>
              <a:t> »: définissez la durée de l’enregistrement pour le séquence finale (l’arrivée). Vous pourrez aussi arrêter manuellement l’enregistrement quand tous vos coureurs sont passés devant la caméra.</a:t>
            </a:r>
          </a:p>
          <a:p>
            <a:endParaRPr lang="fr-FR" sz="1600" dirty="0" smtClean="0"/>
          </a:p>
          <a:p>
            <a:r>
              <a:rPr lang="fr-FR" sz="1600" dirty="0" smtClean="0"/>
              <a:t>« </a:t>
            </a:r>
            <a:r>
              <a:rPr lang="fr-FR" sz="1600" u="sng" dirty="0" smtClean="0"/>
              <a:t>Start photo finish</a:t>
            </a:r>
            <a:r>
              <a:rPr lang="fr-FR" sz="1600" dirty="0" smtClean="0"/>
              <a:t> »: vous choisissez le mode de déclenchement de l’enregistrement pour l’arrivée:</a:t>
            </a:r>
          </a:p>
          <a:p>
            <a:pPr lvl="1"/>
            <a:r>
              <a:rPr lang="fr-FR" sz="1400" dirty="0" smtClean="0"/>
              <a:t>« </a:t>
            </a:r>
            <a:r>
              <a:rPr lang="fr-FR" sz="1400" dirty="0" err="1" smtClean="0"/>
              <a:t>Manual</a:t>
            </a:r>
            <a:r>
              <a:rPr lang="fr-FR" sz="1400" dirty="0" smtClean="0"/>
              <a:t> »: l’utilisateur doit appuyer à l’approche des coureurs pour déclencher l’enregistrement</a:t>
            </a:r>
          </a:p>
          <a:p>
            <a:pPr lvl="1"/>
            <a:r>
              <a:rPr lang="fr-FR" sz="1400" dirty="0" smtClean="0"/>
              <a:t>« Time »: l’enregistrement se déclenche au bout du temps déterminé au préalable</a:t>
            </a:r>
          </a:p>
          <a:p>
            <a:pPr lvl="1"/>
            <a:r>
              <a:rPr lang="fr-FR" sz="1400" dirty="0" smtClean="0"/>
              <a:t>« Motion »: le mode le plus pratique, l’enregistrement se déclenche dès que la caméra capte du mouvement</a:t>
            </a:r>
          </a:p>
          <a:p>
            <a:pPr lvl="1"/>
            <a:endParaRPr lang="fr-FR" sz="1400" dirty="0" smtClean="0"/>
          </a:p>
          <a:p>
            <a:r>
              <a:rPr lang="fr-FR" sz="1600" dirty="0" smtClean="0"/>
              <a:t>Vous reste à définir la précision de l’enregistrement (30, 60 voire 120 images par seconde) qui dépendra des caractéristiques techniques de votre appareil</a:t>
            </a:r>
          </a:p>
          <a:p>
            <a:pPr marL="114300" indent="0">
              <a:buNone/>
            </a:pPr>
            <a:endParaRPr lang="fr-FR" sz="1200" i="1" dirty="0"/>
          </a:p>
          <a:p>
            <a:pPr lvl="1"/>
            <a:endParaRPr lang="fr-FR" sz="1400" dirty="0"/>
          </a:p>
          <a:p>
            <a:endParaRPr lang="fr-FR" sz="16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pic>
        <p:nvPicPr>
          <p:cNvPr id="5" name="Image 4" descr="IMG_059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18" y="1385295"/>
            <a:ext cx="3293051" cy="439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9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fr-FR" sz="3200" dirty="0" smtClean="0"/>
              <a:t>A vos marques, Partez !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9718" y="1297170"/>
            <a:ext cx="4406125" cy="5441780"/>
          </a:xfrm>
        </p:spPr>
        <p:txBody>
          <a:bodyPr>
            <a:normAutofit/>
          </a:bodyPr>
          <a:lstStyle/>
          <a:p>
            <a:r>
              <a:rPr lang="fr-FR" sz="1600" dirty="0" smtClean="0"/>
              <a:t>Placez la tablette ou le </a:t>
            </a:r>
            <a:r>
              <a:rPr lang="fr-FR" sz="1600" dirty="0" err="1" smtClean="0"/>
              <a:t>smartphone</a:t>
            </a:r>
            <a:r>
              <a:rPr lang="fr-FR" sz="1600" dirty="0" smtClean="0"/>
              <a:t> à la verticale précisément au niveau de la ligne d’arrivée. </a:t>
            </a:r>
          </a:p>
          <a:p>
            <a:pPr marL="114300" indent="0">
              <a:buNone/>
            </a:pPr>
            <a:r>
              <a:rPr lang="fr-FR" sz="1600" dirty="0" smtClean="0"/>
              <a:t>NB: Il est tout à fait possible de réaliser les mesures en tenant la tablette à la main, mais la fixation sur un support (trépied) sera évidemment bien plus confortable</a:t>
            </a:r>
          </a:p>
          <a:p>
            <a:pPr marL="114300" indent="0">
              <a:buNone/>
            </a:pPr>
            <a:endParaRPr lang="fr-FR" sz="1600" dirty="0" smtClean="0"/>
          </a:p>
          <a:p>
            <a:r>
              <a:rPr lang="fr-FR" sz="1600" dirty="0" smtClean="0"/>
              <a:t>« </a:t>
            </a:r>
            <a:r>
              <a:rPr lang="fr-FR" sz="1600" u="sng" dirty="0" smtClean="0"/>
              <a:t>Mark</a:t>
            </a:r>
            <a:r>
              <a:rPr lang="fr-FR" sz="1600" dirty="0" smtClean="0"/>
              <a:t> »: vous permet de déterminer précisément le temps du coureur en plaçant la marque au niveau du point le plus avancé du buste</a:t>
            </a:r>
          </a:p>
          <a:p>
            <a:endParaRPr lang="fr-FR" sz="1600" dirty="0" smtClean="0"/>
          </a:p>
          <a:p>
            <a:r>
              <a:rPr lang="fr-FR" sz="1600" dirty="0" smtClean="0"/>
              <a:t>« </a:t>
            </a:r>
            <a:r>
              <a:rPr lang="fr-FR" sz="1600" u="sng" dirty="0" smtClean="0"/>
              <a:t>Slice</a:t>
            </a:r>
            <a:r>
              <a:rPr lang="fr-FR" sz="1600" dirty="0" smtClean="0"/>
              <a:t> »: vous permet de définir le nombre d’images par seconde (</a:t>
            </a:r>
            <a:r>
              <a:rPr lang="fr-FR" sz="1600" dirty="0" err="1" smtClean="0"/>
              <a:t>fps</a:t>
            </a:r>
            <a:r>
              <a:rPr lang="fr-FR" sz="1600" dirty="0" smtClean="0"/>
              <a:t>) pour visionner la photo finish</a:t>
            </a:r>
          </a:p>
          <a:p>
            <a:endParaRPr lang="fr-FR" sz="1600" dirty="0" smtClean="0"/>
          </a:p>
          <a:p>
            <a:r>
              <a:rPr lang="fr-FR" sz="1600" dirty="0" smtClean="0"/>
              <a:t>« </a:t>
            </a:r>
            <a:r>
              <a:rPr lang="fr-FR" sz="1600" u="sng" dirty="0" smtClean="0"/>
              <a:t>Save</a:t>
            </a:r>
            <a:r>
              <a:rPr lang="fr-FR" sz="1600" dirty="0" smtClean="0"/>
              <a:t> »: vous pouvez enregistrer l’image ainsi que les résultats</a:t>
            </a:r>
            <a:endParaRPr lang="fr-FR" sz="1200" i="1" dirty="0"/>
          </a:p>
          <a:p>
            <a:pPr lvl="1"/>
            <a:endParaRPr lang="fr-FR" sz="1400" dirty="0"/>
          </a:p>
          <a:p>
            <a:endParaRPr lang="fr-FR" sz="16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81" y="4627134"/>
            <a:ext cx="3665536" cy="17898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49713" t="7785" r="2085" b="6431"/>
          <a:stretch/>
        </p:blipFill>
        <p:spPr>
          <a:xfrm>
            <a:off x="5287200" y="880247"/>
            <a:ext cx="2583888" cy="344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2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IV/ </a:t>
            </a:r>
            <a:r>
              <a:rPr lang="fr-FR" dirty="0" err="1" smtClean="0"/>
              <a:t>Video</a:t>
            </a:r>
            <a:r>
              <a:rPr lang="fr-FR" dirty="0" smtClean="0"/>
              <a:t> Finish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9719" y="1585769"/>
            <a:ext cx="4709688" cy="4063191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Ce mode permet d’enregistrer une séquence vidéo de l’arrivée des coureurs</a:t>
            </a:r>
          </a:p>
          <a:p>
            <a:endParaRPr lang="fr-FR" dirty="0" smtClean="0"/>
          </a:p>
          <a:p>
            <a:r>
              <a:rPr lang="fr-FR" dirty="0" smtClean="0"/>
              <a:t>Vous pouvez entrer le nom de vos élèves (« Start List ») ou importer un fichier .csv avec vos élèves</a:t>
            </a:r>
          </a:p>
          <a:p>
            <a:endParaRPr lang="fr-FR" dirty="0" smtClean="0"/>
          </a:p>
          <a:p>
            <a:r>
              <a:rPr lang="fr-FR" dirty="0" smtClean="0"/>
              <a:t>Une fois avoir défini le sens de la course et le nombre d’image par seconde (</a:t>
            </a:r>
            <a:r>
              <a:rPr lang="fr-FR" dirty="0" err="1" smtClean="0"/>
              <a:t>fps</a:t>
            </a:r>
            <a:r>
              <a:rPr lang="fr-FR" dirty="0" smtClean="0"/>
              <a:t>) pour l’enregistrement vous pouvez commencer</a:t>
            </a:r>
          </a:p>
          <a:p>
            <a:endParaRPr lang="fr-FR" dirty="0"/>
          </a:p>
          <a:p>
            <a:r>
              <a:rPr lang="fr-FR" dirty="0" smtClean="0"/>
              <a:t>Après le départ donné, déclenchez l’enregistrement à l’approche du 1</a:t>
            </a:r>
            <a:r>
              <a:rPr lang="fr-FR" baseline="30000" dirty="0" smtClean="0"/>
              <a:t>er</a:t>
            </a:r>
            <a:r>
              <a:rPr lang="fr-FR" dirty="0" smtClean="0"/>
              <a:t> élève. Vous stoppez l’enregistrement à la fin de la course et pouvez marquer les différents coureurs en leur attribuant leur temps précis</a:t>
            </a:r>
          </a:p>
          <a:p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pic>
        <p:nvPicPr>
          <p:cNvPr id="8" name="Image 7" descr="IMG_059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07" y="1290607"/>
            <a:ext cx="3447716" cy="459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V/ Lap Time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9719" y="1585769"/>
            <a:ext cx="4059774" cy="337825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Ce mode permet d’obtenir des temps de passage (temps au tour) d’un coureur</a:t>
            </a:r>
          </a:p>
          <a:p>
            <a:endParaRPr lang="fr-FR" dirty="0"/>
          </a:p>
          <a:p>
            <a:r>
              <a:rPr lang="fr-FR" dirty="0" smtClean="0"/>
              <a:t>Peu utilisable dans le contexte EPS dans la mesure où un seul coureur peut être </a:t>
            </a:r>
            <a:r>
              <a:rPr lang="fr-FR" dirty="0" smtClean="0"/>
              <a:t>étudié</a:t>
            </a:r>
          </a:p>
          <a:p>
            <a:endParaRPr lang="fr-FR" dirty="0"/>
          </a:p>
          <a:p>
            <a:r>
              <a:rPr lang="fr-FR" dirty="0" smtClean="0"/>
              <a:t>En utilisant la détection de mouvement, la tablette ou le </a:t>
            </a:r>
            <a:r>
              <a:rPr lang="fr-FR" dirty="0" err="1" smtClean="0"/>
              <a:t>smartphone</a:t>
            </a:r>
            <a:r>
              <a:rPr lang="fr-FR" dirty="0" smtClean="0"/>
              <a:t> enregistrera le temps de passage du coureur à chaque fois que celui passera devant l’objectif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GREID-EPS Créteil - Tomaszower</a:t>
            </a:r>
            <a:endParaRPr lang="en-US"/>
          </a:p>
        </p:txBody>
      </p:sp>
      <p:pic>
        <p:nvPicPr>
          <p:cNvPr id="5" name="Image 4" descr="IMG_05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50" y="1100092"/>
            <a:ext cx="3708831" cy="494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jd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Ajdacency.thmx</Template>
  <TotalTime>202</TotalTime>
  <Words>487</Words>
  <Application>Microsoft Macintosh PowerPoint</Application>
  <PresentationFormat>Présentation à l'écran (4:3)</PresentationFormat>
  <Paragraphs>119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Ajdacency</vt:lpstr>
      <vt:lpstr>Chronométrer avec SprintTimer</vt:lpstr>
      <vt:lpstr>I/ Présentation</vt:lpstr>
      <vt:lpstr>II/ Les modes proposés</vt:lpstr>
      <vt:lpstr>III/ Photo Finish</vt:lpstr>
      <vt:lpstr>Configurer le départ</vt:lpstr>
      <vt:lpstr>Configurer l’arrivée</vt:lpstr>
      <vt:lpstr>A vos marques, Partez !</vt:lpstr>
      <vt:lpstr>IV/ Video Finish</vt:lpstr>
      <vt:lpstr>V/ Lap Time</vt:lpstr>
      <vt:lpstr>VI/ Start Sender</vt:lpstr>
      <vt:lpstr>Présentation PowerPoint</vt:lpstr>
      <vt:lpstr>Retrouvez les informations TICE, nos tutoriels, nos ressources sur http://eps.crdp-creteil.fr   et sur notre compte Twitter @EpsCreteil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d’un PowerPoint navigable</dc:title>
  <dc:creator>Yoann Tomaszower</dc:creator>
  <cp:lastModifiedBy>Yoann Tomaszower</cp:lastModifiedBy>
  <cp:revision>26</cp:revision>
  <dcterms:created xsi:type="dcterms:W3CDTF">2014-06-17T19:50:12Z</dcterms:created>
  <dcterms:modified xsi:type="dcterms:W3CDTF">2014-08-13T11:17:09Z</dcterms:modified>
</cp:coreProperties>
</file>