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Default Extension="docx" ContentType="application/vnd.openxmlformats-officedocument.wordprocessingml.document"/>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39"/>
  </p:notesMasterIdLst>
  <p:sldIdLst>
    <p:sldId id="256" r:id="rId4"/>
    <p:sldId id="282" r:id="rId5"/>
    <p:sldId id="283" r:id="rId6"/>
    <p:sldId id="285" r:id="rId7"/>
    <p:sldId id="306" r:id="rId8"/>
    <p:sldId id="307" r:id="rId9"/>
    <p:sldId id="286" r:id="rId10"/>
    <p:sldId id="284" r:id="rId11"/>
    <p:sldId id="261" r:id="rId12"/>
    <p:sldId id="287" r:id="rId13"/>
    <p:sldId id="264" r:id="rId14"/>
    <p:sldId id="266" r:id="rId15"/>
    <p:sldId id="265" r:id="rId16"/>
    <p:sldId id="288" r:id="rId17"/>
    <p:sldId id="295" r:id="rId18"/>
    <p:sldId id="296" r:id="rId19"/>
    <p:sldId id="297" r:id="rId20"/>
    <p:sldId id="298" r:id="rId21"/>
    <p:sldId id="294" r:id="rId22"/>
    <p:sldId id="289" r:id="rId23"/>
    <p:sldId id="268" r:id="rId24"/>
    <p:sldId id="299" r:id="rId25"/>
    <p:sldId id="269" r:id="rId26"/>
    <p:sldId id="271" r:id="rId27"/>
    <p:sldId id="300" r:id="rId28"/>
    <p:sldId id="305" r:id="rId29"/>
    <p:sldId id="290" r:id="rId30"/>
    <p:sldId id="277" r:id="rId31"/>
    <p:sldId id="292" r:id="rId32"/>
    <p:sldId id="293" r:id="rId33"/>
    <p:sldId id="279" r:id="rId34"/>
    <p:sldId id="302" r:id="rId35"/>
    <p:sldId id="291" r:id="rId36"/>
    <p:sldId id="280" r:id="rId37"/>
    <p:sldId id="303" r:id="rId3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3" autoAdjust="0"/>
    <p:restoredTop sz="90618" autoAdjust="0"/>
  </p:normalViewPr>
  <p:slideViewPr>
    <p:cSldViewPr>
      <p:cViewPr>
        <p:scale>
          <a:sx n="91" d="100"/>
          <a:sy n="91" d="100"/>
        </p:scale>
        <p:origin x="-750" y="-72"/>
      </p:cViewPr>
      <p:guideLst>
        <p:guide orient="horz" pos="2160"/>
        <p:guide pos="2880"/>
      </p:guideLst>
    </p:cSldViewPr>
  </p:slideViewPr>
  <p:outlineViewPr>
    <p:cViewPr>
      <p:scale>
        <a:sx n="33" d="100"/>
        <a:sy n="33" d="100"/>
      </p:scale>
      <p:origin x="0" y="1218"/>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68E854-1D6A-41A1-9449-8C6ABE223515}" type="datetimeFigureOut">
              <a:rPr lang="fr-FR" smtClean="0"/>
              <a:pPr/>
              <a:t>06/11/2016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E85730-3FDE-4925-A928-883B3C63DB29}" type="slidenum">
              <a:rPr lang="fr-FR" smtClean="0"/>
              <a:pPr/>
              <a:t>‹N°›</a:t>
            </a:fld>
            <a:endParaRPr lang="fr-FR"/>
          </a:p>
        </p:txBody>
      </p:sp>
    </p:spTree>
    <p:extLst>
      <p:ext uri="{BB962C8B-B14F-4D97-AF65-F5344CB8AC3E}">
        <p14:creationId xmlns="" xmlns:p14="http://schemas.microsoft.com/office/powerpoint/2010/main" val="3428254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Synthèse</a:t>
            </a:r>
            <a:r>
              <a:rPr lang="fr-FR" baseline="0" dirty="0" smtClean="0"/>
              <a:t> schéma Vincent – méthodologie générale : quelles étapes pour répondre aux attentes institutionnelles et aux besoins réels des élèves de son établissement</a:t>
            </a:r>
          </a:p>
        </p:txBody>
      </p:sp>
      <p:sp>
        <p:nvSpPr>
          <p:cNvPr id="4" name="Espace réservé du numéro de diapositive 3"/>
          <p:cNvSpPr>
            <a:spLocks noGrp="1"/>
          </p:cNvSpPr>
          <p:nvPr>
            <p:ph type="sldNum" sz="quarter" idx="10"/>
          </p:nvPr>
        </p:nvSpPr>
        <p:spPr/>
        <p:txBody>
          <a:bodyPr/>
          <a:lstStyle/>
          <a:p>
            <a:fld id="{952018B0-1DC6-C747-B1F6-6D0F481862B9}" type="slidenum">
              <a:rPr lang="fr-FR" smtClean="0">
                <a:solidFill>
                  <a:prstClr val="black"/>
                </a:solidFill>
              </a:rPr>
              <a:pPr/>
              <a:t>2</a:t>
            </a:fld>
            <a:endParaRPr lang="fr-FR">
              <a:solidFill>
                <a:prstClr val="black"/>
              </a:solidFill>
            </a:endParaRPr>
          </a:p>
        </p:txBody>
      </p:sp>
    </p:spTree>
    <p:extLst>
      <p:ext uri="{BB962C8B-B14F-4D97-AF65-F5344CB8AC3E}">
        <p14:creationId xmlns="" xmlns:p14="http://schemas.microsoft.com/office/powerpoint/2010/main" val="1237265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dirty="0" smtClean="0"/>
              <a:t>Schéma Joël – pour illustrer dans le CA : présentation</a:t>
            </a:r>
            <a:r>
              <a:rPr lang="fr-FR" baseline="0" dirty="0" smtClean="0"/>
              <a:t> plutôt systémique</a:t>
            </a:r>
            <a:endParaRPr lang="fr-FR" dirty="0" smtClean="0"/>
          </a:p>
        </p:txBody>
      </p:sp>
      <p:sp>
        <p:nvSpPr>
          <p:cNvPr id="4" name="Espace réservé du numéro de diapositive 3"/>
          <p:cNvSpPr>
            <a:spLocks noGrp="1"/>
          </p:cNvSpPr>
          <p:nvPr>
            <p:ph type="sldNum" sz="quarter" idx="10"/>
          </p:nvPr>
        </p:nvSpPr>
        <p:spPr/>
        <p:txBody>
          <a:bodyPr/>
          <a:lstStyle/>
          <a:p>
            <a:fld id="{952018B0-1DC6-C747-B1F6-6D0F481862B9}" type="slidenum">
              <a:rPr lang="fr-FR" smtClean="0">
                <a:solidFill>
                  <a:prstClr val="black"/>
                </a:solidFill>
              </a:rPr>
              <a:pPr/>
              <a:t>3</a:t>
            </a:fld>
            <a:endParaRPr lang="fr-FR">
              <a:solidFill>
                <a:prstClr val="black"/>
              </a:solidFill>
            </a:endParaRPr>
          </a:p>
        </p:txBody>
      </p:sp>
    </p:spTree>
    <p:extLst>
      <p:ext uri="{BB962C8B-B14F-4D97-AF65-F5344CB8AC3E}">
        <p14:creationId xmlns="" xmlns:p14="http://schemas.microsoft.com/office/powerpoint/2010/main" val="495967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CB9F9287-C6A1-40E1-AE95-B154B3A3D292}" type="datetimeFigureOut">
              <a:rPr lang="fr-FR" smtClean="0"/>
              <a:pPr/>
              <a:t>06/11/2016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37490A-5FFA-4A87-BEEA-8715F4785854}" type="slidenum">
              <a:rPr lang="fr-FR" smtClean="0"/>
              <a:pPr/>
              <a:t>‹N°›</a:t>
            </a:fld>
            <a:endParaRPr lang="fr-FR"/>
          </a:p>
        </p:txBody>
      </p:sp>
    </p:spTree>
    <p:extLst>
      <p:ext uri="{BB962C8B-B14F-4D97-AF65-F5344CB8AC3E}">
        <p14:creationId xmlns="" xmlns:p14="http://schemas.microsoft.com/office/powerpoint/2010/main" val="1474532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B9F9287-C6A1-40E1-AE95-B154B3A3D292}" type="datetimeFigureOut">
              <a:rPr lang="fr-FR" smtClean="0"/>
              <a:pPr/>
              <a:t>06/11/2016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37490A-5FFA-4A87-BEEA-8715F4785854}" type="slidenum">
              <a:rPr lang="fr-FR" smtClean="0"/>
              <a:pPr/>
              <a:t>‹N°›</a:t>
            </a:fld>
            <a:endParaRPr lang="fr-FR"/>
          </a:p>
        </p:txBody>
      </p:sp>
    </p:spTree>
    <p:extLst>
      <p:ext uri="{BB962C8B-B14F-4D97-AF65-F5344CB8AC3E}">
        <p14:creationId xmlns="" xmlns:p14="http://schemas.microsoft.com/office/powerpoint/2010/main" val="2080523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B9F9287-C6A1-40E1-AE95-B154B3A3D292}" type="datetimeFigureOut">
              <a:rPr lang="fr-FR" smtClean="0"/>
              <a:pPr/>
              <a:t>06/11/2016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37490A-5FFA-4A87-BEEA-8715F4785854}" type="slidenum">
              <a:rPr lang="fr-FR" smtClean="0"/>
              <a:pPr/>
              <a:t>‹N°›</a:t>
            </a:fld>
            <a:endParaRPr lang="fr-FR"/>
          </a:p>
        </p:txBody>
      </p:sp>
    </p:spTree>
    <p:extLst>
      <p:ext uri="{BB962C8B-B14F-4D97-AF65-F5344CB8AC3E}">
        <p14:creationId xmlns="" xmlns:p14="http://schemas.microsoft.com/office/powerpoint/2010/main" val="2044130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E8519E6-D2D6-C44B-821D-AFC9708FA714}" type="datetimeFigureOut">
              <a:rPr lang="fr-FR" smtClean="0">
                <a:solidFill>
                  <a:prstClr val="black">
                    <a:tint val="75000"/>
                  </a:prstClr>
                </a:solidFill>
              </a:rPr>
              <a:pPr/>
              <a:t>06/11/2016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2580F177-3A3E-1648-A9A3-79F07B022EC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31892319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E8519E6-D2D6-C44B-821D-AFC9708FA714}" type="datetimeFigureOut">
              <a:rPr lang="fr-FR" smtClean="0">
                <a:solidFill>
                  <a:prstClr val="black">
                    <a:tint val="75000"/>
                  </a:prstClr>
                </a:solidFill>
              </a:rPr>
              <a:pPr/>
              <a:t>06/11/2016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2580F177-3A3E-1648-A9A3-79F07B022EC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986692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E8519E6-D2D6-C44B-821D-AFC9708FA714}" type="datetimeFigureOut">
              <a:rPr lang="fr-FR" smtClean="0">
                <a:solidFill>
                  <a:prstClr val="black">
                    <a:tint val="75000"/>
                  </a:prstClr>
                </a:solidFill>
              </a:rPr>
              <a:pPr/>
              <a:t>06/11/2016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2580F177-3A3E-1648-A9A3-79F07B022EC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1474435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E8519E6-D2D6-C44B-821D-AFC9708FA714}" type="datetimeFigureOut">
              <a:rPr lang="fr-FR" smtClean="0">
                <a:solidFill>
                  <a:prstClr val="black">
                    <a:tint val="75000"/>
                  </a:prstClr>
                </a:solidFill>
              </a:rPr>
              <a:pPr/>
              <a:t>06/11/2016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2580F177-3A3E-1648-A9A3-79F07B022EC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6438711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E8519E6-D2D6-C44B-821D-AFC9708FA714}" type="datetimeFigureOut">
              <a:rPr lang="fr-FR" smtClean="0">
                <a:solidFill>
                  <a:prstClr val="black">
                    <a:tint val="75000"/>
                  </a:prstClr>
                </a:solidFill>
              </a:rPr>
              <a:pPr/>
              <a:t>06/11/2016</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2580F177-3A3E-1648-A9A3-79F07B022EC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36395886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EE8519E6-D2D6-C44B-821D-AFC9708FA714}" type="datetimeFigureOut">
              <a:rPr lang="fr-FR" smtClean="0">
                <a:solidFill>
                  <a:prstClr val="black">
                    <a:tint val="75000"/>
                  </a:prstClr>
                </a:solidFill>
              </a:rPr>
              <a:pPr/>
              <a:t>06/11/2016</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2580F177-3A3E-1648-A9A3-79F07B022EC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5104415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E8519E6-D2D6-C44B-821D-AFC9708FA714}" type="datetimeFigureOut">
              <a:rPr lang="fr-FR" smtClean="0">
                <a:solidFill>
                  <a:prstClr val="black">
                    <a:tint val="75000"/>
                  </a:prstClr>
                </a:solidFill>
              </a:rPr>
              <a:pPr/>
              <a:t>06/11/2016</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2580F177-3A3E-1648-A9A3-79F07B022EC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29959293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E8519E6-D2D6-C44B-821D-AFC9708FA714}" type="datetimeFigureOut">
              <a:rPr lang="fr-FR" smtClean="0">
                <a:solidFill>
                  <a:prstClr val="black">
                    <a:tint val="75000"/>
                  </a:prstClr>
                </a:solidFill>
              </a:rPr>
              <a:pPr/>
              <a:t>06/11/2016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2580F177-3A3E-1648-A9A3-79F07B022EC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447881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B9F9287-C6A1-40E1-AE95-B154B3A3D292}" type="datetimeFigureOut">
              <a:rPr lang="fr-FR" smtClean="0"/>
              <a:pPr/>
              <a:t>06/11/2016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37490A-5FFA-4A87-BEEA-8715F4785854}" type="slidenum">
              <a:rPr lang="fr-FR" smtClean="0"/>
              <a:pPr/>
              <a:t>‹N°›</a:t>
            </a:fld>
            <a:endParaRPr lang="fr-FR"/>
          </a:p>
        </p:txBody>
      </p:sp>
    </p:spTree>
    <p:extLst>
      <p:ext uri="{BB962C8B-B14F-4D97-AF65-F5344CB8AC3E}">
        <p14:creationId xmlns="" xmlns:p14="http://schemas.microsoft.com/office/powerpoint/2010/main" val="15129296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E8519E6-D2D6-C44B-821D-AFC9708FA714}" type="datetimeFigureOut">
              <a:rPr lang="fr-FR" smtClean="0">
                <a:solidFill>
                  <a:prstClr val="black">
                    <a:tint val="75000"/>
                  </a:prstClr>
                </a:solidFill>
              </a:rPr>
              <a:pPr/>
              <a:t>06/11/2016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2580F177-3A3E-1648-A9A3-79F07B022EC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5232562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E8519E6-D2D6-C44B-821D-AFC9708FA714}" type="datetimeFigureOut">
              <a:rPr lang="fr-FR" smtClean="0">
                <a:solidFill>
                  <a:prstClr val="black">
                    <a:tint val="75000"/>
                  </a:prstClr>
                </a:solidFill>
              </a:rPr>
              <a:pPr/>
              <a:t>06/11/2016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2580F177-3A3E-1648-A9A3-79F07B022EC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6396903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E8519E6-D2D6-C44B-821D-AFC9708FA714}" type="datetimeFigureOut">
              <a:rPr lang="fr-FR" smtClean="0">
                <a:solidFill>
                  <a:prstClr val="black">
                    <a:tint val="75000"/>
                  </a:prstClr>
                </a:solidFill>
              </a:rPr>
              <a:pPr/>
              <a:t>06/11/2016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2580F177-3A3E-1648-A9A3-79F07B022EC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19603882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E8519E6-D2D6-C44B-821D-AFC9708FA714}" type="datetimeFigureOut">
              <a:rPr lang="fr-FR" smtClean="0">
                <a:solidFill>
                  <a:prstClr val="black">
                    <a:tint val="75000"/>
                  </a:prstClr>
                </a:solidFill>
              </a:rPr>
              <a:pPr/>
              <a:t>06/11/2016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2580F177-3A3E-1648-A9A3-79F07B022EC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35959301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E8519E6-D2D6-C44B-821D-AFC9708FA714}" type="datetimeFigureOut">
              <a:rPr lang="fr-FR" smtClean="0">
                <a:solidFill>
                  <a:prstClr val="black">
                    <a:tint val="75000"/>
                  </a:prstClr>
                </a:solidFill>
              </a:rPr>
              <a:pPr/>
              <a:t>06/11/2016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2580F177-3A3E-1648-A9A3-79F07B022EC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2274367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E8519E6-D2D6-C44B-821D-AFC9708FA714}" type="datetimeFigureOut">
              <a:rPr lang="fr-FR" smtClean="0">
                <a:solidFill>
                  <a:prstClr val="black">
                    <a:tint val="75000"/>
                  </a:prstClr>
                </a:solidFill>
              </a:rPr>
              <a:pPr/>
              <a:t>06/11/2016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2580F177-3A3E-1648-A9A3-79F07B022EC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11909104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E8519E6-D2D6-C44B-821D-AFC9708FA714}" type="datetimeFigureOut">
              <a:rPr lang="fr-FR" smtClean="0">
                <a:solidFill>
                  <a:prstClr val="black">
                    <a:tint val="75000"/>
                  </a:prstClr>
                </a:solidFill>
              </a:rPr>
              <a:pPr/>
              <a:t>06/11/2016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2580F177-3A3E-1648-A9A3-79F07B022EC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28685052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E8519E6-D2D6-C44B-821D-AFC9708FA714}" type="datetimeFigureOut">
              <a:rPr lang="fr-FR" smtClean="0">
                <a:solidFill>
                  <a:prstClr val="black">
                    <a:tint val="75000"/>
                  </a:prstClr>
                </a:solidFill>
              </a:rPr>
              <a:pPr/>
              <a:t>06/11/2016</a:t>
            </a:fld>
            <a:endParaRPr lang="fr-FR">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2580F177-3A3E-1648-A9A3-79F07B022EC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31926720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EE8519E6-D2D6-C44B-821D-AFC9708FA714}" type="datetimeFigureOut">
              <a:rPr lang="fr-FR" smtClean="0">
                <a:solidFill>
                  <a:prstClr val="black">
                    <a:tint val="75000"/>
                  </a:prstClr>
                </a:solidFill>
              </a:rPr>
              <a:pPr/>
              <a:t>06/11/2016</a:t>
            </a:fld>
            <a:endParaRPr lang="fr-FR">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2580F177-3A3E-1648-A9A3-79F07B022EC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23064886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E8519E6-D2D6-C44B-821D-AFC9708FA714}" type="datetimeFigureOut">
              <a:rPr lang="fr-FR" smtClean="0">
                <a:solidFill>
                  <a:prstClr val="black">
                    <a:tint val="75000"/>
                  </a:prstClr>
                </a:solidFill>
              </a:rPr>
              <a:pPr/>
              <a:t>06/11/2016</a:t>
            </a:fld>
            <a:endParaRPr lang="fr-FR">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2580F177-3A3E-1648-A9A3-79F07B022EC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4196468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CB9F9287-C6A1-40E1-AE95-B154B3A3D292}" type="datetimeFigureOut">
              <a:rPr lang="fr-FR" smtClean="0"/>
              <a:pPr/>
              <a:t>06/11/2016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37490A-5FFA-4A87-BEEA-8715F4785854}" type="slidenum">
              <a:rPr lang="fr-FR" smtClean="0"/>
              <a:pPr/>
              <a:t>‹N°›</a:t>
            </a:fld>
            <a:endParaRPr lang="fr-FR"/>
          </a:p>
        </p:txBody>
      </p:sp>
    </p:spTree>
    <p:extLst>
      <p:ext uri="{BB962C8B-B14F-4D97-AF65-F5344CB8AC3E}">
        <p14:creationId xmlns="" xmlns:p14="http://schemas.microsoft.com/office/powerpoint/2010/main" val="19413483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E8519E6-D2D6-C44B-821D-AFC9708FA714}" type="datetimeFigureOut">
              <a:rPr lang="fr-FR" smtClean="0">
                <a:solidFill>
                  <a:prstClr val="black">
                    <a:tint val="75000"/>
                  </a:prstClr>
                </a:solidFill>
              </a:rPr>
              <a:pPr/>
              <a:t>06/11/2016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2580F177-3A3E-1648-A9A3-79F07B022EC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28539700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E8519E6-D2D6-C44B-821D-AFC9708FA714}" type="datetimeFigureOut">
              <a:rPr lang="fr-FR" smtClean="0">
                <a:solidFill>
                  <a:prstClr val="black">
                    <a:tint val="75000"/>
                  </a:prstClr>
                </a:solidFill>
              </a:rPr>
              <a:pPr/>
              <a:t>06/11/2016</a:t>
            </a:fld>
            <a:endParaRPr lang="fr-FR">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2580F177-3A3E-1648-A9A3-79F07B022EC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30709651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E8519E6-D2D6-C44B-821D-AFC9708FA714}" type="datetimeFigureOut">
              <a:rPr lang="fr-FR" smtClean="0">
                <a:solidFill>
                  <a:prstClr val="black">
                    <a:tint val="75000"/>
                  </a:prstClr>
                </a:solidFill>
              </a:rPr>
              <a:pPr/>
              <a:t>06/11/2016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2580F177-3A3E-1648-A9A3-79F07B022EC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39573940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E8519E6-D2D6-C44B-821D-AFC9708FA714}" type="datetimeFigureOut">
              <a:rPr lang="fr-FR" smtClean="0">
                <a:solidFill>
                  <a:prstClr val="black">
                    <a:tint val="75000"/>
                  </a:prstClr>
                </a:solidFill>
              </a:rPr>
              <a:pPr/>
              <a:t>06/11/2016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2580F177-3A3E-1648-A9A3-79F07B022ECC}" type="slidenum">
              <a:rPr lang="fr-FR" smtClean="0">
                <a:solidFill>
                  <a:prstClr val="black">
                    <a:tint val="75000"/>
                  </a:prstClr>
                </a:solidFill>
              </a:rPr>
              <a:pPr/>
              <a:t>‹N°›</a:t>
            </a:fld>
            <a:endParaRPr lang="fr-FR">
              <a:solidFill>
                <a:prstClr val="black">
                  <a:tint val="75000"/>
                </a:prstClr>
              </a:solidFill>
            </a:endParaRPr>
          </a:p>
        </p:txBody>
      </p:sp>
    </p:spTree>
    <p:extLst>
      <p:ext uri="{BB962C8B-B14F-4D97-AF65-F5344CB8AC3E}">
        <p14:creationId xmlns="" xmlns:p14="http://schemas.microsoft.com/office/powerpoint/2010/main" val="820474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B9F9287-C6A1-40E1-AE95-B154B3A3D292}" type="datetimeFigureOut">
              <a:rPr lang="fr-FR" smtClean="0"/>
              <a:pPr/>
              <a:t>06/11/2016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37490A-5FFA-4A87-BEEA-8715F4785854}" type="slidenum">
              <a:rPr lang="fr-FR" smtClean="0"/>
              <a:pPr/>
              <a:t>‹N°›</a:t>
            </a:fld>
            <a:endParaRPr lang="fr-FR"/>
          </a:p>
        </p:txBody>
      </p:sp>
    </p:spTree>
    <p:extLst>
      <p:ext uri="{BB962C8B-B14F-4D97-AF65-F5344CB8AC3E}">
        <p14:creationId xmlns="" xmlns:p14="http://schemas.microsoft.com/office/powerpoint/2010/main" val="3541894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B9F9287-C6A1-40E1-AE95-B154B3A3D292}" type="datetimeFigureOut">
              <a:rPr lang="fr-FR" smtClean="0"/>
              <a:pPr/>
              <a:t>06/11/2016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237490A-5FFA-4A87-BEEA-8715F4785854}" type="slidenum">
              <a:rPr lang="fr-FR" smtClean="0"/>
              <a:pPr/>
              <a:t>‹N°›</a:t>
            </a:fld>
            <a:endParaRPr lang="fr-FR"/>
          </a:p>
        </p:txBody>
      </p:sp>
    </p:spTree>
    <p:extLst>
      <p:ext uri="{BB962C8B-B14F-4D97-AF65-F5344CB8AC3E}">
        <p14:creationId xmlns="" xmlns:p14="http://schemas.microsoft.com/office/powerpoint/2010/main" val="2152426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CB9F9287-C6A1-40E1-AE95-B154B3A3D292}" type="datetimeFigureOut">
              <a:rPr lang="fr-FR" smtClean="0"/>
              <a:pPr/>
              <a:t>06/11/2016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237490A-5FFA-4A87-BEEA-8715F4785854}" type="slidenum">
              <a:rPr lang="fr-FR" smtClean="0"/>
              <a:pPr/>
              <a:t>‹N°›</a:t>
            </a:fld>
            <a:endParaRPr lang="fr-FR"/>
          </a:p>
        </p:txBody>
      </p:sp>
    </p:spTree>
    <p:extLst>
      <p:ext uri="{BB962C8B-B14F-4D97-AF65-F5344CB8AC3E}">
        <p14:creationId xmlns="" xmlns:p14="http://schemas.microsoft.com/office/powerpoint/2010/main" val="3941092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B9F9287-C6A1-40E1-AE95-B154B3A3D292}" type="datetimeFigureOut">
              <a:rPr lang="fr-FR" smtClean="0"/>
              <a:pPr/>
              <a:t>06/11/2016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237490A-5FFA-4A87-BEEA-8715F4785854}" type="slidenum">
              <a:rPr lang="fr-FR" smtClean="0"/>
              <a:pPr/>
              <a:t>‹N°›</a:t>
            </a:fld>
            <a:endParaRPr lang="fr-FR"/>
          </a:p>
        </p:txBody>
      </p:sp>
    </p:spTree>
    <p:extLst>
      <p:ext uri="{BB962C8B-B14F-4D97-AF65-F5344CB8AC3E}">
        <p14:creationId xmlns="" xmlns:p14="http://schemas.microsoft.com/office/powerpoint/2010/main" val="3073065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B9F9287-C6A1-40E1-AE95-B154B3A3D292}" type="datetimeFigureOut">
              <a:rPr lang="fr-FR" smtClean="0"/>
              <a:pPr/>
              <a:t>06/11/2016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37490A-5FFA-4A87-BEEA-8715F4785854}" type="slidenum">
              <a:rPr lang="fr-FR" smtClean="0"/>
              <a:pPr/>
              <a:t>‹N°›</a:t>
            </a:fld>
            <a:endParaRPr lang="fr-FR"/>
          </a:p>
        </p:txBody>
      </p:sp>
    </p:spTree>
    <p:extLst>
      <p:ext uri="{BB962C8B-B14F-4D97-AF65-F5344CB8AC3E}">
        <p14:creationId xmlns="" xmlns:p14="http://schemas.microsoft.com/office/powerpoint/2010/main" val="3926116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B9F9287-C6A1-40E1-AE95-B154B3A3D292}" type="datetimeFigureOut">
              <a:rPr lang="fr-FR" smtClean="0"/>
              <a:pPr/>
              <a:t>06/11/2016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37490A-5FFA-4A87-BEEA-8715F4785854}" type="slidenum">
              <a:rPr lang="fr-FR" smtClean="0"/>
              <a:pPr/>
              <a:t>‹N°›</a:t>
            </a:fld>
            <a:endParaRPr lang="fr-FR"/>
          </a:p>
        </p:txBody>
      </p:sp>
    </p:spTree>
    <p:extLst>
      <p:ext uri="{BB962C8B-B14F-4D97-AF65-F5344CB8AC3E}">
        <p14:creationId xmlns="" xmlns:p14="http://schemas.microsoft.com/office/powerpoint/2010/main" val="3000977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9F9287-C6A1-40E1-AE95-B154B3A3D292}" type="datetimeFigureOut">
              <a:rPr lang="fr-FR" smtClean="0"/>
              <a:pPr/>
              <a:t>06/11/2016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37490A-5FFA-4A87-BEEA-8715F4785854}" type="slidenum">
              <a:rPr lang="fr-FR" smtClean="0"/>
              <a:pPr/>
              <a:t>‹N°›</a:t>
            </a:fld>
            <a:endParaRPr lang="fr-FR"/>
          </a:p>
        </p:txBody>
      </p:sp>
    </p:spTree>
    <p:extLst>
      <p:ext uri="{BB962C8B-B14F-4D97-AF65-F5344CB8AC3E}">
        <p14:creationId xmlns="" xmlns:p14="http://schemas.microsoft.com/office/powerpoint/2010/main" val="2492026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EE8519E6-D2D6-C44B-821D-AFC9708FA714}" type="datetimeFigureOut">
              <a:rPr lang="fr-FR" smtClean="0">
                <a:solidFill>
                  <a:prstClr val="black">
                    <a:tint val="75000"/>
                  </a:prstClr>
                </a:solidFill>
              </a:rPr>
              <a:pPr defTabSz="457200"/>
              <a:t>06/11/2016</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2580F177-3A3E-1648-A9A3-79F07B022ECC}" type="slidenum">
              <a:rPr lang="fr-FR" smtClean="0">
                <a:solidFill>
                  <a:prstClr val="black">
                    <a:tint val="75000"/>
                  </a:prstClr>
                </a:solidFill>
              </a:rPr>
              <a:pPr defTabSz="457200"/>
              <a:t>‹N°›</a:t>
            </a:fld>
            <a:endParaRPr lang="fr-FR">
              <a:solidFill>
                <a:prstClr val="black">
                  <a:tint val="75000"/>
                </a:prstClr>
              </a:solidFill>
            </a:endParaRPr>
          </a:p>
        </p:txBody>
      </p:sp>
    </p:spTree>
    <p:extLst>
      <p:ext uri="{BB962C8B-B14F-4D97-AF65-F5344CB8AC3E}">
        <p14:creationId xmlns="" xmlns:p14="http://schemas.microsoft.com/office/powerpoint/2010/main" val="13976924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EE8519E6-D2D6-C44B-821D-AFC9708FA714}" type="datetimeFigureOut">
              <a:rPr lang="fr-FR" smtClean="0">
                <a:solidFill>
                  <a:prstClr val="black">
                    <a:tint val="75000"/>
                  </a:prstClr>
                </a:solidFill>
              </a:rPr>
              <a:pPr defTabSz="457200"/>
              <a:t>06/11/2016</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2580F177-3A3E-1648-A9A3-79F07B022ECC}" type="slidenum">
              <a:rPr lang="fr-FR" smtClean="0">
                <a:solidFill>
                  <a:prstClr val="black">
                    <a:tint val="75000"/>
                  </a:prstClr>
                </a:solidFill>
              </a:rPr>
              <a:pPr defTabSz="457200"/>
              <a:t>‹N°›</a:t>
            </a:fld>
            <a:endParaRPr lang="fr-FR">
              <a:solidFill>
                <a:prstClr val="black">
                  <a:tint val="75000"/>
                </a:prstClr>
              </a:solidFill>
            </a:endParaRPr>
          </a:p>
        </p:txBody>
      </p:sp>
    </p:spTree>
    <p:extLst>
      <p:ext uri="{BB962C8B-B14F-4D97-AF65-F5344CB8AC3E}">
        <p14:creationId xmlns="" xmlns:p14="http://schemas.microsoft.com/office/powerpoint/2010/main" val="42773217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package" Target="../embeddings/Document_Microsoft_Office_Word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476672"/>
            <a:ext cx="7772400" cy="1800200"/>
          </a:xfrm>
        </p:spPr>
        <p:txBody>
          <a:bodyPr>
            <a:normAutofit fontScale="90000"/>
          </a:bodyPr>
          <a:lstStyle/>
          <a:p>
            <a:r>
              <a:rPr lang="fr-FR" dirty="0" smtClean="0"/>
              <a:t>Illustration d’une démarche méthodologique possible pour réactualiser le projet d’EPS</a:t>
            </a:r>
            <a:endParaRPr lang="fr-FR" dirty="0"/>
          </a:p>
        </p:txBody>
      </p:sp>
      <p:sp>
        <p:nvSpPr>
          <p:cNvPr id="3" name="Sous-titre 2"/>
          <p:cNvSpPr>
            <a:spLocks noGrp="1"/>
          </p:cNvSpPr>
          <p:nvPr>
            <p:ph type="subTitle" idx="1"/>
          </p:nvPr>
        </p:nvSpPr>
        <p:spPr>
          <a:xfrm>
            <a:off x="1043608" y="3789040"/>
            <a:ext cx="6832848" cy="1752600"/>
          </a:xfrm>
        </p:spPr>
        <p:txBody>
          <a:bodyPr>
            <a:noAutofit/>
          </a:bodyPr>
          <a:lstStyle/>
          <a:p>
            <a:pPr lvl="0"/>
            <a:r>
              <a:rPr lang="fr-FR" sz="2200" u="sng" dirty="0" smtClean="0">
                <a:solidFill>
                  <a:schemeClr val="tx1"/>
                </a:solidFill>
              </a:rPr>
              <a:t>Etude de cas en VOLLEY-BALL (CA4)</a:t>
            </a:r>
          </a:p>
          <a:p>
            <a:pPr lvl="0"/>
            <a:r>
              <a:rPr lang="fr-FR" sz="2200" dirty="0" smtClean="0">
                <a:solidFill>
                  <a:schemeClr val="tx1"/>
                </a:solidFill>
              </a:rPr>
              <a:t>Plusieurs contextes / Une même démarche</a:t>
            </a:r>
          </a:p>
          <a:p>
            <a:pPr lvl="0"/>
            <a:r>
              <a:rPr lang="fr-FR" sz="2200" dirty="0" smtClean="0">
                <a:solidFill>
                  <a:schemeClr val="tx1"/>
                </a:solidFill>
              </a:rPr>
              <a:t>Plusieurs manières de répondre aux attendus de fin de cycle et de contribuer au socle</a:t>
            </a:r>
            <a:r>
              <a:rPr lang="fr-FR" sz="2000" dirty="0" smtClean="0">
                <a:solidFill>
                  <a:schemeClr val="tx1"/>
                </a:solidFill>
              </a:rPr>
              <a:t/>
            </a:r>
            <a:br>
              <a:rPr lang="fr-FR" sz="2000" dirty="0" smtClean="0">
                <a:solidFill>
                  <a:schemeClr val="tx1"/>
                </a:solidFill>
              </a:rPr>
            </a:br>
            <a:endParaRPr lang="fr-FR" sz="2000" dirty="0">
              <a:solidFill>
                <a:schemeClr val="tx1"/>
              </a:solidFill>
            </a:endParaRPr>
          </a:p>
        </p:txBody>
      </p:sp>
    </p:spTree>
    <p:extLst>
      <p:ext uri="{BB962C8B-B14F-4D97-AF65-F5344CB8AC3E}">
        <p14:creationId xmlns="" xmlns:p14="http://schemas.microsoft.com/office/powerpoint/2010/main" val="737489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251520" y="1657838"/>
            <a:ext cx="8640960" cy="3631763"/>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nchor="ctr">
            <a:spAutoFit/>
          </a:bodyPr>
          <a:lstStyle/>
          <a:p>
            <a:pPr marL="285750" indent="-285750" algn="ctr"/>
            <a:r>
              <a:rPr lang="fr-FR" sz="3200" b="1" dirty="0" smtClean="0">
                <a:solidFill>
                  <a:srgbClr val="FF0000"/>
                </a:solidFill>
              </a:rPr>
              <a:t>Ecriture des compétences attendues</a:t>
            </a:r>
            <a:endParaRPr lang="fr-FR" sz="2200" dirty="0" smtClean="0"/>
          </a:p>
          <a:p>
            <a:pPr algn="just"/>
            <a:endParaRPr lang="fr-FR" sz="2200" dirty="0" smtClean="0"/>
          </a:p>
          <a:p>
            <a:pPr algn="just"/>
            <a:r>
              <a:rPr lang="fr-FR" sz="2200" dirty="0" smtClean="0"/>
              <a:t>Les </a:t>
            </a:r>
            <a:r>
              <a:rPr lang="fr-FR" sz="2200" u="sng" dirty="0" smtClean="0"/>
              <a:t>compétences attendues</a:t>
            </a:r>
            <a:r>
              <a:rPr lang="fr-FR" sz="2200" dirty="0" smtClean="0"/>
              <a:t>, autrefois prescrites nationalement (niveau 1 / niveau 2), sont définies, pour le cycle 3 et pour le cycle 4, par les équipes pédagogiques. Elles sont le point de rencontre entre une attente institutionnelle commune à l’ensemble des établissements (attendus de fin de cycle) et les besoins éducatifs locaux, mis en valeurs précédemment.</a:t>
            </a:r>
          </a:p>
          <a:p>
            <a:pPr algn="just"/>
            <a:r>
              <a:rPr lang="fr-FR" sz="2200" dirty="0" smtClean="0"/>
              <a:t>Les compétences attendues invitent ainsi à penser aux « rôles à jouer » par les élèves, en relation avec des besoins éducatifs « </a:t>
            </a:r>
            <a:r>
              <a:rPr lang="fr-FR" sz="2200" dirty="0" err="1" smtClean="0"/>
              <a:t>soclés</a:t>
            </a:r>
            <a:r>
              <a:rPr lang="fr-FR" sz="2200" dirty="0" smtClean="0"/>
              <a:t> ».</a:t>
            </a:r>
          </a:p>
        </p:txBody>
      </p:sp>
    </p:spTree>
    <p:extLst>
      <p:ext uri="{BB962C8B-B14F-4D97-AF65-F5344CB8AC3E}">
        <p14:creationId xmlns="" xmlns:p14="http://schemas.microsoft.com/office/powerpoint/2010/main" val="7374890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re 1"/>
          <p:cNvSpPr txBox="1">
            <a:spLocks/>
          </p:cNvSpPr>
          <p:nvPr/>
        </p:nvSpPr>
        <p:spPr>
          <a:xfrm>
            <a:off x="2555776" y="116632"/>
            <a:ext cx="4392488" cy="648072"/>
          </a:xfrm>
          <a:prstGeom prst="rect">
            <a:avLst/>
          </a:prstGeom>
          <a:solidFill>
            <a:schemeClr val="accent3">
              <a:lumMod val="40000"/>
              <a:lumOff val="60000"/>
            </a:schemeClr>
          </a:solidFill>
          <a:ln w="22225">
            <a:solidFill>
              <a:srgbClr val="00B050"/>
            </a:solidFill>
          </a:ln>
        </p:spPr>
        <p:txBody>
          <a:bodyPr vert="horz" lIns="91440" tIns="45720" rIns="91440" bIns="45720" rtlCol="0"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500" b="1" dirty="0" smtClean="0">
                <a:solidFill>
                  <a:srgbClr val="FF0000"/>
                </a:solidFill>
              </a:rPr>
              <a:t>VOLLEY-BALL</a:t>
            </a:r>
          </a:p>
          <a:p>
            <a:r>
              <a:rPr lang="fr-FR" sz="1800" b="1" dirty="0" smtClean="0"/>
              <a:t>Ecrire une compétence attendue de fin de cycle 4</a:t>
            </a:r>
            <a:endParaRPr lang="fr-FR" sz="1800" b="1" dirty="0"/>
          </a:p>
        </p:txBody>
      </p:sp>
      <p:graphicFrame>
        <p:nvGraphicFramePr>
          <p:cNvPr id="5" name="Tableau 4"/>
          <p:cNvGraphicFramePr>
            <a:graphicFrameLocks noGrp="1"/>
          </p:cNvGraphicFramePr>
          <p:nvPr>
            <p:extLst>
              <p:ext uri="{D42A27DB-BD31-4B8C-83A1-F6EECF244321}">
                <p14:modId xmlns="" xmlns:p14="http://schemas.microsoft.com/office/powerpoint/2010/main" val="103867935"/>
              </p:ext>
            </p:extLst>
          </p:nvPr>
        </p:nvGraphicFramePr>
        <p:xfrm>
          <a:off x="264470" y="835379"/>
          <a:ext cx="8568951" cy="5958840"/>
        </p:xfrm>
        <a:graphic>
          <a:graphicData uri="http://schemas.openxmlformats.org/drawingml/2006/table">
            <a:tbl>
              <a:tblPr firstRow="1" bandRow="1">
                <a:tableStyleId>{5C22544A-7EE6-4342-B048-85BDC9FD1C3A}</a:tableStyleId>
              </a:tblPr>
              <a:tblGrid>
                <a:gridCol w="1440160"/>
                <a:gridCol w="486349"/>
                <a:gridCol w="1961923"/>
                <a:gridCol w="648072"/>
                <a:gridCol w="1944216"/>
                <a:gridCol w="576064"/>
                <a:gridCol w="1512167"/>
              </a:tblGrid>
              <a:tr h="887420">
                <a:tc>
                  <a:txBody>
                    <a:bodyPr/>
                    <a:lstStyle/>
                    <a:p>
                      <a:r>
                        <a:rPr lang="fr-FR" sz="1000" dirty="0" smtClean="0">
                          <a:solidFill>
                            <a:schemeClr val="tx1"/>
                          </a:solidFill>
                        </a:rPr>
                        <a:t>Attendus</a:t>
                      </a:r>
                      <a:r>
                        <a:rPr lang="fr-FR" sz="1000" baseline="0" dirty="0" smtClean="0">
                          <a:solidFill>
                            <a:schemeClr val="tx1"/>
                          </a:solidFill>
                        </a:rPr>
                        <a:t> de fin de cycle 4 dans le </a:t>
                      </a:r>
                      <a:r>
                        <a:rPr lang="fr-FR" sz="1000" baseline="0" dirty="0" smtClean="0">
                          <a:solidFill>
                            <a:srgbClr val="FF0000"/>
                          </a:solidFill>
                        </a:rPr>
                        <a:t>CA 4</a:t>
                      </a:r>
                      <a:endParaRPr lang="fr-FR" sz="100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c>
                  <a:txBody>
                    <a:bodyPr/>
                    <a:lstStyle/>
                    <a:p>
                      <a:r>
                        <a:rPr lang="fr-FR" sz="1100" dirty="0" smtClean="0">
                          <a:solidFill>
                            <a:schemeClr val="tx1"/>
                          </a:solidFill>
                        </a:rPr>
                        <a:t>Acquisitions prioritaires retenues par l’équipe EPS</a:t>
                      </a:r>
                    </a:p>
                    <a:p>
                      <a:r>
                        <a:rPr lang="fr-FR" sz="1100" dirty="0" smtClean="0">
                          <a:solidFill>
                            <a:srgbClr val="FF0000"/>
                          </a:solidFill>
                        </a:rPr>
                        <a:t>« ce qu’il y a à</a:t>
                      </a:r>
                      <a:r>
                        <a:rPr lang="fr-FR" sz="1100" baseline="0" dirty="0" smtClean="0">
                          <a:solidFill>
                            <a:srgbClr val="FF0000"/>
                          </a:solidFill>
                        </a:rPr>
                        <a:t> apprendre »</a:t>
                      </a:r>
                      <a:endParaRPr lang="fr-FR" sz="110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c>
                  <a:txBody>
                    <a:bodyPr/>
                    <a:lstStyle/>
                    <a:p>
                      <a:r>
                        <a:rPr lang="fr-FR" sz="1200" dirty="0" smtClean="0">
                          <a:solidFill>
                            <a:schemeClr val="tx1"/>
                          </a:solidFill>
                        </a:rPr>
                        <a:t>Démarche d’enseignement</a:t>
                      </a:r>
                      <a:endParaRPr lang="fr-FR"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lang="fr-F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c>
                  <a:txBody>
                    <a:bodyPr/>
                    <a:lstStyle/>
                    <a:p>
                      <a:r>
                        <a:rPr lang="fr-FR" sz="1100" dirty="0" smtClean="0">
                          <a:solidFill>
                            <a:schemeClr val="tx1"/>
                          </a:solidFill>
                        </a:rPr>
                        <a:t>Caractérisation</a:t>
                      </a:r>
                      <a:r>
                        <a:rPr lang="fr-FR" sz="1100" baseline="0" dirty="0" smtClean="0">
                          <a:solidFill>
                            <a:schemeClr val="tx1"/>
                          </a:solidFill>
                        </a:rPr>
                        <a:t> des élèves du </a:t>
                      </a:r>
                      <a:r>
                        <a:rPr lang="fr-FR" sz="1100" baseline="0" dirty="0" smtClean="0">
                          <a:solidFill>
                            <a:srgbClr val="FF0000"/>
                          </a:solidFill>
                        </a:rPr>
                        <a:t>collège A</a:t>
                      </a:r>
                      <a:r>
                        <a:rPr lang="fr-FR" sz="1100" baseline="0" dirty="0" smtClean="0">
                          <a:solidFill>
                            <a:schemeClr val="tx1"/>
                          </a:solidFill>
                        </a:rPr>
                        <a:t> en cycle 4, à travers le filtre des 8 composantes du SCCC</a:t>
                      </a:r>
                      <a:endParaRPr lang="fr-FR"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4874553">
                <a:tc>
                  <a:txBody>
                    <a:bodyPr/>
                    <a:lstStyle/>
                    <a:p>
                      <a:pPr marL="171450" indent="-171450">
                        <a:buFontTx/>
                        <a:buChar char="-"/>
                      </a:pPr>
                      <a:r>
                        <a:rPr lang="fr-FR" sz="900" dirty="0" smtClean="0">
                          <a:effectLst/>
                          <a:latin typeface="+mn-lt"/>
                          <a:ea typeface="Calibri"/>
                          <a:cs typeface="Times New Roman"/>
                        </a:rPr>
                        <a:t>Réaliser des actions décisives en situation favorable afin de faire basculer le rapport de force en sa faveur ou en faveur de son équipe.</a:t>
                      </a:r>
                    </a:p>
                    <a:p>
                      <a:pPr marL="171450" indent="-171450">
                        <a:buFontTx/>
                        <a:buChar char="-"/>
                      </a:pPr>
                      <a:endParaRPr lang="fr-FR" sz="900" dirty="0" smtClean="0">
                        <a:effectLst/>
                        <a:latin typeface="+mn-lt"/>
                        <a:cs typeface="Times New Roman"/>
                      </a:endParaRPr>
                    </a:p>
                    <a:p>
                      <a:pPr marL="171450" indent="-171450">
                        <a:buFontTx/>
                        <a:buChar char="-"/>
                      </a:pPr>
                      <a:endParaRPr lang="fr-FR" sz="900" dirty="0" smtClean="0">
                        <a:effectLst/>
                        <a:latin typeface="+mn-lt"/>
                        <a:cs typeface="Times New Roman"/>
                      </a:endParaRPr>
                    </a:p>
                    <a:p>
                      <a:pPr marL="171450" indent="-171450">
                        <a:buFontTx/>
                        <a:buChar char="-"/>
                      </a:pPr>
                      <a:r>
                        <a:rPr lang="fr-FR" sz="900" dirty="0" smtClean="0">
                          <a:effectLst/>
                          <a:latin typeface="+mn-lt"/>
                          <a:ea typeface="Calibri"/>
                          <a:cs typeface="Times New Roman"/>
                        </a:rPr>
                        <a:t>Adapter son engagement moteur en fonction de son état physique et du rapport de force.</a:t>
                      </a:r>
                    </a:p>
                    <a:p>
                      <a:pPr marL="171450" indent="-171450">
                        <a:buFontTx/>
                        <a:buChar char="-"/>
                      </a:pPr>
                      <a:endParaRPr lang="fr-FR" sz="900" dirty="0" smtClean="0">
                        <a:effectLst/>
                        <a:latin typeface="+mn-lt"/>
                        <a:cs typeface="Times New Roman"/>
                      </a:endParaRPr>
                    </a:p>
                    <a:p>
                      <a:pPr marL="171450" indent="-171450">
                        <a:buFontTx/>
                        <a:buChar char="-"/>
                      </a:pPr>
                      <a:endParaRPr lang="fr-FR" sz="900" dirty="0" smtClean="0">
                        <a:effectLst/>
                        <a:latin typeface="+mn-lt"/>
                        <a:cs typeface="Times New Roman"/>
                      </a:endParaRPr>
                    </a:p>
                    <a:p>
                      <a:pPr marL="171450" indent="-171450">
                        <a:buFontTx/>
                        <a:buChar char="-"/>
                      </a:pPr>
                      <a:r>
                        <a:rPr lang="fr-FR" sz="900" dirty="0" smtClean="0">
                          <a:effectLst/>
                          <a:latin typeface="+mn-lt"/>
                          <a:ea typeface="Calibri"/>
                          <a:cs typeface="Times New Roman"/>
                        </a:rPr>
                        <a:t> </a:t>
                      </a:r>
                      <a:r>
                        <a:rPr lang="fr-FR" sz="900" b="0" dirty="0" smtClean="0">
                          <a:effectLst/>
                          <a:latin typeface="+mn-lt"/>
                          <a:ea typeface="Calibri"/>
                          <a:cs typeface="Times New Roman"/>
                        </a:rPr>
                        <a:t>Etre solidaire de ses partenaires et respectueux de son (ses) adversaire(s) et de l’arbitre.</a:t>
                      </a:r>
                    </a:p>
                    <a:p>
                      <a:pPr marL="171450" indent="-171450">
                        <a:buFontTx/>
                        <a:buChar char="-"/>
                      </a:pPr>
                      <a:endParaRPr lang="fr-FR" sz="900" dirty="0" smtClean="0">
                        <a:effectLst/>
                        <a:latin typeface="+mn-lt"/>
                        <a:cs typeface="Times New Roman"/>
                      </a:endParaRPr>
                    </a:p>
                    <a:p>
                      <a:pPr marL="171450" indent="-171450">
                        <a:buFontTx/>
                        <a:buChar char="-"/>
                      </a:pPr>
                      <a:endParaRPr lang="fr-FR" sz="900" dirty="0" smtClean="0">
                        <a:effectLst/>
                        <a:latin typeface="+mn-lt"/>
                        <a:cs typeface="Times New Roman"/>
                      </a:endParaRPr>
                    </a:p>
                    <a:p>
                      <a:pPr marL="171450" indent="-171450">
                        <a:buFontTx/>
                        <a:buChar char="-"/>
                      </a:pPr>
                      <a:r>
                        <a:rPr lang="fr-FR" sz="900" b="1" dirty="0" smtClean="0">
                          <a:effectLst/>
                          <a:latin typeface="+mn-lt"/>
                          <a:ea typeface="Calibri"/>
                          <a:cs typeface="Times New Roman"/>
                        </a:rPr>
                        <a:t>Observer et </a:t>
                      </a:r>
                      <a:r>
                        <a:rPr lang="fr-FR" sz="900" b="1" dirty="0" err="1" smtClean="0">
                          <a:effectLst/>
                          <a:latin typeface="+mn-lt"/>
                          <a:ea typeface="Calibri"/>
                          <a:cs typeface="Times New Roman"/>
                        </a:rPr>
                        <a:t>co</a:t>
                      </a:r>
                      <a:r>
                        <a:rPr lang="fr-FR" sz="900" b="1" dirty="0" smtClean="0">
                          <a:effectLst/>
                          <a:latin typeface="+mn-lt"/>
                          <a:ea typeface="Calibri"/>
                          <a:cs typeface="Times New Roman"/>
                        </a:rPr>
                        <a:t>-arbitrer</a:t>
                      </a:r>
                    </a:p>
                    <a:p>
                      <a:pPr marL="171450" indent="-171450">
                        <a:buFontTx/>
                        <a:buChar char="-"/>
                      </a:pPr>
                      <a:endParaRPr lang="fr-FR" sz="900" b="1" dirty="0" smtClean="0">
                        <a:effectLst/>
                        <a:latin typeface="+mn-lt"/>
                        <a:cs typeface="Times New Roman"/>
                      </a:endParaRPr>
                    </a:p>
                    <a:p>
                      <a:pPr marL="171450" indent="-171450">
                        <a:buFontTx/>
                        <a:buChar char="-"/>
                      </a:pPr>
                      <a:endParaRPr lang="fr-FR" sz="900" b="1" dirty="0" smtClean="0">
                        <a:effectLst/>
                        <a:latin typeface="+mn-lt"/>
                        <a:cs typeface="Times New Roman"/>
                      </a:endParaRPr>
                    </a:p>
                    <a:p>
                      <a:pPr marL="171450" indent="-171450">
                        <a:buFontTx/>
                        <a:buChar char="-"/>
                      </a:pPr>
                      <a:endParaRPr lang="fr-FR" sz="900" b="1" dirty="0" smtClean="0">
                        <a:effectLst/>
                        <a:latin typeface="+mn-lt"/>
                        <a:cs typeface="Times New Roman"/>
                      </a:endParaRPr>
                    </a:p>
                    <a:p>
                      <a:pPr marL="171450" indent="-171450">
                        <a:buFontTx/>
                        <a:buChar char="-"/>
                      </a:pPr>
                      <a:r>
                        <a:rPr lang="fr-FR" sz="900" b="1" dirty="0" smtClean="0">
                          <a:effectLst/>
                          <a:latin typeface="+mn-lt"/>
                          <a:ea typeface="Calibri"/>
                          <a:cs typeface="Times New Roman"/>
                        </a:rPr>
                        <a:t>Accepter le résultat de la rencontre et savoir analyser avec objectivité</a:t>
                      </a:r>
                      <a:endParaRPr lang="fr-FR" sz="90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c>
                  <a:txBody>
                    <a:bodyPr/>
                    <a:lstStyle/>
                    <a:p>
                      <a:endParaRPr lang="fr-FR"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c>
                  <a:txBody>
                    <a:bodyPr/>
                    <a:lstStyle/>
                    <a:p>
                      <a:endParaRPr lang="fr-FR" sz="200" b="0" dirty="0" smtClean="0"/>
                    </a:p>
                    <a:p>
                      <a:pPr lvl="0"/>
                      <a:r>
                        <a:rPr lang="fr-FR" sz="800" b="0" kern="1200" dirty="0" smtClean="0">
                          <a:solidFill>
                            <a:schemeClr val="dk1"/>
                          </a:solidFill>
                          <a:latin typeface="+mn-lt"/>
                          <a:ea typeface="+mn-ea"/>
                          <a:cs typeface="+mn-cs"/>
                        </a:rPr>
                        <a:t>- Gérer l’alternative entre renvoi direct et construction de l’attaque en fonction de l’état du rapport de force</a:t>
                      </a:r>
                    </a:p>
                    <a:p>
                      <a:r>
                        <a:rPr lang="fr-FR" sz="800" b="0" kern="1200" dirty="0" smtClean="0">
                          <a:solidFill>
                            <a:schemeClr val="dk1"/>
                          </a:solidFill>
                          <a:latin typeface="+mn-lt"/>
                          <a:ea typeface="+mn-ea"/>
                          <a:cs typeface="+mn-cs"/>
                        </a:rPr>
                        <a:t>Lien avec A1 et A2</a:t>
                      </a:r>
                    </a:p>
                    <a:p>
                      <a:pPr lvl="0"/>
                      <a:r>
                        <a:rPr lang="fr-FR" sz="800" b="0" kern="1200" dirty="0" smtClean="0">
                          <a:solidFill>
                            <a:schemeClr val="dk1"/>
                          </a:solidFill>
                          <a:latin typeface="+mn-lt"/>
                          <a:ea typeface="+mn-ea"/>
                          <a:cs typeface="+mn-cs"/>
                        </a:rPr>
                        <a:t>- Etre disponible physiquement pour intervenir rapidement sur le ballon et adapter son geste technique en fonction de la situation (attaque/défense) et de sa zone d’intervention (avant/arrière)</a:t>
                      </a:r>
                    </a:p>
                    <a:p>
                      <a:r>
                        <a:rPr lang="fr-FR" sz="800" b="0" kern="1200" dirty="0" smtClean="0">
                          <a:solidFill>
                            <a:schemeClr val="dk1"/>
                          </a:solidFill>
                          <a:latin typeface="+mn-lt"/>
                          <a:ea typeface="+mn-ea"/>
                          <a:cs typeface="+mn-cs"/>
                        </a:rPr>
                        <a:t>Lien avec A1 et A2</a:t>
                      </a:r>
                    </a:p>
                    <a:p>
                      <a:pPr lvl="0"/>
                      <a:r>
                        <a:rPr lang="fr-FR" sz="800" b="0" kern="1200" dirty="0" smtClean="0">
                          <a:solidFill>
                            <a:schemeClr val="dk1"/>
                          </a:solidFill>
                          <a:latin typeface="+mn-lt"/>
                          <a:ea typeface="+mn-ea"/>
                          <a:cs typeface="+mn-cs"/>
                        </a:rPr>
                        <a:t>- Créer la rupture en plaçant ou en smashant le ballon lors d’une situation favorable de marque et à l’inverse se donner du temps dans son propre camp en produisant des trajectoires hautes et orientées</a:t>
                      </a:r>
                    </a:p>
                    <a:p>
                      <a:r>
                        <a:rPr lang="fr-FR" sz="800" b="0" kern="1200" dirty="0" smtClean="0">
                          <a:solidFill>
                            <a:schemeClr val="dk1"/>
                          </a:solidFill>
                          <a:latin typeface="+mn-lt"/>
                          <a:ea typeface="+mn-ea"/>
                          <a:cs typeface="+mn-cs"/>
                        </a:rPr>
                        <a:t>Lien avec A1 et A2</a:t>
                      </a:r>
                    </a:p>
                    <a:p>
                      <a:pPr lvl="0"/>
                      <a:r>
                        <a:rPr lang="fr-FR" sz="800" b="0" kern="1200" dirty="0" smtClean="0">
                          <a:solidFill>
                            <a:schemeClr val="dk1"/>
                          </a:solidFill>
                          <a:latin typeface="+mn-lt"/>
                          <a:ea typeface="+mn-ea"/>
                          <a:cs typeface="+mn-cs"/>
                        </a:rPr>
                        <a:t>- Dans le même échange, basculer rapidement d’un rôle à l’autre : attaquant/défenseur (prise d’informations puis enchainement d’actions)</a:t>
                      </a:r>
                    </a:p>
                    <a:p>
                      <a:r>
                        <a:rPr lang="fr-FR" sz="800" b="0" kern="1200" dirty="0" smtClean="0">
                          <a:solidFill>
                            <a:schemeClr val="dk1"/>
                          </a:solidFill>
                          <a:latin typeface="+mn-lt"/>
                          <a:ea typeface="+mn-ea"/>
                          <a:cs typeface="+mn-cs"/>
                        </a:rPr>
                        <a:t>Lien avec A1 et A2</a:t>
                      </a:r>
                    </a:p>
                    <a:p>
                      <a:pPr lvl="0"/>
                      <a:r>
                        <a:rPr lang="fr-FR" sz="800" b="0" kern="1200" dirty="0" smtClean="0">
                          <a:solidFill>
                            <a:schemeClr val="dk1"/>
                          </a:solidFill>
                          <a:latin typeface="+mn-lt"/>
                          <a:ea typeface="+mn-ea"/>
                          <a:cs typeface="+mn-cs"/>
                        </a:rPr>
                        <a:t>- Assurer un rôle de partenaire et/ou de conseiller afin de faire progresser autrui</a:t>
                      </a:r>
                    </a:p>
                    <a:p>
                      <a:r>
                        <a:rPr lang="fr-FR" sz="800" b="0" kern="1200" dirty="0" smtClean="0">
                          <a:solidFill>
                            <a:schemeClr val="dk1"/>
                          </a:solidFill>
                          <a:latin typeface="+mn-lt"/>
                          <a:ea typeface="+mn-ea"/>
                          <a:cs typeface="+mn-cs"/>
                        </a:rPr>
                        <a:t>Lien avec A3</a:t>
                      </a:r>
                    </a:p>
                    <a:p>
                      <a:pPr lvl="0"/>
                      <a:r>
                        <a:rPr lang="fr-FR" sz="800" b="0" kern="1200" dirty="0" smtClean="0">
                          <a:solidFill>
                            <a:schemeClr val="dk1"/>
                          </a:solidFill>
                          <a:latin typeface="+mn-lt"/>
                          <a:ea typeface="+mn-ea"/>
                          <a:cs typeface="+mn-cs"/>
                        </a:rPr>
                        <a:t>- Gérer une rencontre en signalant les fautes et en assumant ses prises de décision, ses jugements. Savoir reconnaître ses erreurs et accepter la défaite.</a:t>
                      </a:r>
                    </a:p>
                    <a:p>
                      <a:r>
                        <a:rPr lang="fr-FR" sz="800" b="0" kern="1200" dirty="0" smtClean="0">
                          <a:solidFill>
                            <a:schemeClr val="dk1"/>
                          </a:solidFill>
                          <a:latin typeface="+mn-lt"/>
                          <a:ea typeface="+mn-ea"/>
                          <a:cs typeface="+mn-cs"/>
                        </a:rPr>
                        <a:t>Lien avec A3, A4 et A5 </a:t>
                      </a:r>
                    </a:p>
                    <a:p>
                      <a:pPr lvl="0"/>
                      <a:r>
                        <a:rPr lang="fr-FR" sz="800" b="0" kern="1200" dirty="0" smtClean="0">
                          <a:solidFill>
                            <a:schemeClr val="dk1"/>
                          </a:solidFill>
                          <a:latin typeface="+mn-lt"/>
                          <a:ea typeface="+mn-ea"/>
                          <a:cs typeface="+mn-cs"/>
                        </a:rPr>
                        <a:t>- </a:t>
                      </a:r>
                      <a:r>
                        <a:rPr lang="fr-FR" sz="800" b="1" kern="1200" dirty="0" smtClean="0">
                          <a:solidFill>
                            <a:schemeClr val="dk1"/>
                          </a:solidFill>
                          <a:latin typeface="+mn-lt"/>
                          <a:ea typeface="+mn-ea"/>
                          <a:cs typeface="+mn-cs"/>
                        </a:rPr>
                        <a:t>Grâce à des indicateurs simples (score parlant),  élaborer un projet collectif pour protéger efficacement son terrain et pour se créer régulièrement des situations </a:t>
                      </a:r>
                      <a:r>
                        <a:rPr lang="fr-FR" sz="800" b="0" kern="1200" dirty="0" smtClean="0">
                          <a:solidFill>
                            <a:schemeClr val="dk1"/>
                          </a:solidFill>
                          <a:latin typeface="+mn-lt"/>
                          <a:ea typeface="+mn-ea"/>
                          <a:cs typeface="+mn-cs"/>
                        </a:rPr>
                        <a:t>favorables de marque</a:t>
                      </a:r>
                    </a:p>
                    <a:p>
                      <a:r>
                        <a:rPr lang="fr-FR" sz="800" b="0" kern="1200" dirty="0" smtClean="0">
                          <a:solidFill>
                            <a:schemeClr val="dk1"/>
                          </a:solidFill>
                          <a:latin typeface="+mn-lt"/>
                          <a:ea typeface="+mn-ea"/>
                          <a:cs typeface="+mn-cs"/>
                        </a:rPr>
                        <a:t>Lien avec A3, A4 et A5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0"/>
                      </a:schemeClr>
                    </a:solidFill>
                  </a:tcPr>
                </a:tc>
                <a:tc>
                  <a:txBody>
                    <a:bodyPr/>
                    <a:lstStyle/>
                    <a:p>
                      <a:endParaRPr lang="fr-FR"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c>
                  <a:txBody>
                    <a:bodyPr/>
                    <a:lstStyle/>
                    <a:p>
                      <a:pPr marL="171450" indent="-171450">
                        <a:buFontTx/>
                        <a:buChar char="-"/>
                      </a:pPr>
                      <a:r>
                        <a:rPr lang="fr-FR" sz="900" b="1" dirty="0" smtClean="0">
                          <a:solidFill>
                            <a:schemeClr val="tx1"/>
                          </a:solidFill>
                          <a:effectLst/>
                          <a:latin typeface="+mn-lt"/>
                          <a:ea typeface="ParisineClair-Bold"/>
                          <a:cs typeface="Times New Roman"/>
                        </a:rPr>
                        <a:t>Le recueil d’indicateurs de jeu  fiables permet à l’enseignant d’amener les élèves à mettre en relation le</a:t>
                      </a:r>
                      <a:r>
                        <a:rPr lang="fr-FR" sz="900" b="1" dirty="0" smtClean="0">
                          <a:solidFill>
                            <a:schemeClr val="tx1"/>
                          </a:solidFill>
                          <a:effectLst/>
                          <a:latin typeface="+mn-lt"/>
                          <a:ea typeface="Calibri"/>
                          <a:cs typeface="Times New Roman"/>
                        </a:rPr>
                        <a:t>s indicateurs relevés (score d’efficacité collective) avec les stratégies mises en place ou faits de jeu constatés..</a:t>
                      </a:r>
                    </a:p>
                    <a:p>
                      <a:pPr marL="171450" indent="-171450">
                        <a:buFontTx/>
                        <a:buChar char="-"/>
                      </a:pPr>
                      <a:endParaRPr lang="fr-FR" sz="900" b="1" dirty="0" smtClean="0">
                        <a:solidFill>
                          <a:schemeClr val="tx1"/>
                        </a:solidFill>
                        <a:effectLst/>
                        <a:latin typeface="+mn-lt"/>
                        <a:ea typeface="Calibri"/>
                        <a:cs typeface="Times New Roman"/>
                      </a:endParaRPr>
                    </a:p>
                    <a:p>
                      <a:pPr marL="171450" indent="-171450">
                        <a:buFontTx/>
                        <a:buChar char="-"/>
                      </a:pPr>
                      <a:r>
                        <a:rPr lang="fr-FR" sz="900" b="1" dirty="0" smtClean="0">
                          <a:solidFill>
                            <a:schemeClr val="tx1"/>
                          </a:solidFill>
                          <a:effectLst/>
                          <a:latin typeface="+mn-lt"/>
                          <a:ea typeface="Calibri"/>
                          <a:cs typeface="Times New Roman"/>
                        </a:rPr>
                        <a:t>Travailler</a:t>
                      </a:r>
                      <a:r>
                        <a:rPr lang="fr-FR" sz="900" b="1" baseline="0" dirty="0" smtClean="0">
                          <a:solidFill>
                            <a:schemeClr val="tx1"/>
                          </a:solidFill>
                          <a:effectLst/>
                          <a:latin typeface="+mn-lt"/>
                          <a:ea typeface="Calibri"/>
                          <a:cs typeface="Times New Roman"/>
                        </a:rPr>
                        <a:t> une même situation complexe sur plusieurs leçons  en stabilisant les équipes pour favoriser la manipulation des outils de recueil des  indicateurs, permettant à l’équipe de situer ses progrès.</a:t>
                      </a:r>
                    </a:p>
                    <a:p>
                      <a:pPr marL="171450" indent="-171450">
                        <a:buFontTx/>
                        <a:buChar char="-"/>
                      </a:pPr>
                      <a:endParaRPr kumimoji="0" lang="fr-FR" sz="900" b="0" i="0" u="none" strike="noStrike" kern="1200" cap="none" spc="0" normalizeH="0" baseline="0" noProof="0" dirty="0" smtClean="0">
                        <a:ln>
                          <a:noFill/>
                        </a:ln>
                        <a:solidFill>
                          <a:schemeClr val="tx1"/>
                        </a:solidFill>
                        <a:effectLst/>
                        <a:uLnTx/>
                        <a:uFillTx/>
                        <a:latin typeface="+mn-lt"/>
                        <a:ea typeface="+mn-ea"/>
                        <a:cs typeface="+mn-cs"/>
                      </a:endParaRPr>
                    </a:p>
                    <a:p>
                      <a:pPr marL="171450" indent="-171450">
                        <a:buFontTx/>
                        <a:buChar char="-"/>
                      </a:pPr>
                      <a:r>
                        <a:rPr kumimoji="0" lang="fr-FR" sz="900" b="0" i="0" u="none" strike="noStrike" kern="1200" cap="none" spc="0" normalizeH="0" baseline="0" noProof="0" dirty="0" smtClean="0">
                          <a:ln>
                            <a:noFill/>
                          </a:ln>
                          <a:solidFill>
                            <a:schemeClr val="tx1"/>
                          </a:solidFill>
                          <a:effectLst/>
                          <a:uLnTx/>
                          <a:uFillTx/>
                          <a:latin typeface="+mn-lt"/>
                          <a:ea typeface="+mn-ea"/>
                          <a:cs typeface="+mn-cs"/>
                        </a:rPr>
                        <a:t>Valoriser les situations collectives, points bonus, matchs à thèmes, scores parlants.</a:t>
                      </a:r>
                    </a:p>
                    <a:p>
                      <a:pPr marL="171450" indent="-171450">
                        <a:buFontTx/>
                        <a:buNone/>
                      </a:pPr>
                      <a:endParaRPr kumimoji="0" lang="fr-FR" sz="900" b="0" i="0" u="none" strike="noStrike" kern="1200" cap="none" spc="0" normalizeH="0" baseline="0" noProof="0" dirty="0" smtClean="0">
                        <a:ln>
                          <a:noFill/>
                        </a:ln>
                        <a:solidFill>
                          <a:schemeClr val="tx1"/>
                        </a:solidFill>
                        <a:effectLst/>
                        <a:uLnTx/>
                        <a:uFillTx/>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r-FR" sz="900" b="0" dirty="0" smtClean="0">
                          <a:solidFill>
                            <a:schemeClr val="tx1"/>
                          </a:solidFill>
                        </a:rPr>
                        <a:t>Mettre</a:t>
                      </a:r>
                      <a:r>
                        <a:rPr lang="fr-FR" sz="900" b="0" baseline="0" dirty="0" smtClean="0">
                          <a:solidFill>
                            <a:schemeClr val="tx1"/>
                          </a:solidFill>
                        </a:rPr>
                        <a:t> en place des situations d’opposition aménagée faisant vivre un investissement émotionnel intense et maitrisé aux élèves pour qu’ils s’approprient une culture de l’opposition sportive.</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sz="900" b="0" baseline="0" dirty="0" smtClean="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Tx/>
                        <a:buChar char="-"/>
                        <a:tabLst/>
                        <a:defRPr/>
                      </a:pPr>
                      <a:r>
                        <a:rPr kumimoji="0" lang="fr-FR" sz="900" b="0" i="0" u="none" strike="noStrike" kern="1200" cap="none" spc="0" normalizeH="0" baseline="0" noProof="0" dirty="0" smtClean="0">
                          <a:ln>
                            <a:noFill/>
                          </a:ln>
                          <a:solidFill>
                            <a:prstClr val="black"/>
                          </a:solidFill>
                          <a:effectLst/>
                          <a:uLnTx/>
                          <a:uFillTx/>
                          <a:latin typeface="+mn-lt"/>
                          <a:ea typeface="Calibri"/>
                          <a:cs typeface="Times New Roman"/>
                        </a:rPr>
                        <a:t>Permettre beaucoup de manipulations de ballons  pour que l’élève  puisse acquérir des techniques spécifiques individuelles. Utiliser  ces techniques dans des situations d’opposition de plus en plus complexes.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0"/>
                      </a:schemeClr>
                    </a:solidFill>
                  </a:tcPr>
                </a:tc>
                <a:tc>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c>
                  <a:txBody>
                    <a:bodyPr/>
                    <a:lstStyle/>
                    <a:p>
                      <a:pPr algn="l"/>
                      <a:r>
                        <a:rPr lang="fr-FR" sz="900" b="0" i="0" u="none" strike="noStrike" baseline="0" dirty="0" smtClean="0">
                          <a:latin typeface="+mn-lt"/>
                        </a:rPr>
                        <a:t>Langue française à l’oral et à l’écrit</a:t>
                      </a:r>
                    </a:p>
                    <a:p>
                      <a:pPr algn="l"/>
                      <a:endParaRPr lang="fr-FR" sz="900" b="0" i="0" u="none" strike="noStrike" baseline="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900" b="0" i="0" u="none" strike="noStrike" baseline="0" dirty="0" smtClean="0">
                          <a:latin typeface="+mn-lt"/>
                        </a:rPr>
                        <a:t>Langues étrangères et régionales</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900" b="0" i="0" u="none" strike="noStrike" baseline="0" dirty="0" smtClean="0">
                        <a:latin typeface="+mn-lt"/>
                      </a:endParaRPr>
                    </a:p>
                    <a:p>
                      <a:pPr algn="l"/>
                      <a:r>
                        <a:rPr lang="fr-FR" sz="900" b="0" i="0" u="none" strike="noStrike" baseline="0" dirty="0" smtClean="0">
                          <a:latin typeface="+mn-lt"/>
                        </a:rPr>
                        <a:t>Langages mathématiques, scientifiques et informatiques</a:t>
                      </a:r>
                    </a:p>
                    <a:p>
                      <a:pPr algn="l"/>
                      <a:endParaRPr lang="fr-FR" sz="900" b="0" i="0" u="none" strike="noStrike" baseline="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900" b="0" i="0" u="none" strike="noStrike" baseline="0" dirty="0" smtClean="0">
                          <a:latin typeface="+mn-lt"/>
                        </a:rPr>
                        <a:t>Langages des arts et du corps</a:t>
                      </a:r>
                    </a:p>
                    <a:p>
                      <a:pPr algn="l"/>
                      <a:endParaRPr lang="fr-FR" sz="900" b="0" i="0" u="none" strike="noStrike" baseline="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900" b="1" i="0" u="sng" strike="noStrike" baseline="0" dirty="0" smtClean="0">
                          <a:latin typeface="+mn-lt"/>
                        </a:rPr>
                        <a:t>Méthodes et outils pour apprendre</a:t>
                      </a:r>
                      <a:r>
                        <a:rPr lang="fr-FR" sz="900" b="1" i="0" u="none" strike="noStrike" baseline="0" dirty="0" smtClean="0">
                          <a:latin typeface="+mn-lt"/>
                        </a:rPr>
                        <a:t>: </a:t>
                      </a:r>
                      <a:r>
                        <a:rPr kumimoji="0" lang="fr-FR" sz="900" b="1" i="0" u="none" strike="noStrike" kern="1200" cap="none" spc="0" normalizeH="0" baseline="0" noProof="0" dirty="0" smtClean="0">
                          <a:ln>
                            <a:noFill/>
                          </a:ln>
                          <a:solidFill>
                            <a:schemeClr val="tx1"/>
                          </a:solidFill>
                          <a:effectLst/>
                          <a:uLnTx/>
                          <a:uFillTx/>
                          <a:latin typeface="+mn-lt"/>
                          <a:ea typeface="+mn-ea"/>
                          <a:cs typeface="+mn-cs"/>
                        </a:rPr>
                        <a:t>Les élèves ont du mal à prendre en compte l'importance des procédures à utiliser au regard des acquisitions à construire .</a:t>
                      </a:r>
                      <a:endParaRPr lang="fr-FR" sz="900" b="1" i="0" u="none" strike="noStrike" baseline="0" dirty="0" smtClean="0">
                        <a:solidFill>
                          <a:srgbClr val="FF0000"/>
                        </a:solidFill>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900" b="1" dirty="0" smtClean="0">
                        <a:solidFill>
                          <a:srgbClr val="FF0000"/>
                        </a:solidFill>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900" b="1" i="0" u="sng" strike="noStrike" baseline="0" dirty="0" smtClean="0">
                          <a:latin typeface="+mn-lt"/>
                        </a:rPr>
                        <a:t>Formation de la personne et du citoyen</a:t>
                      </a:r>
                      <a:r>
                        <a:rPr lang="fr-FR" sz="900" b="1" i="0" u="none" strike="noStrike" baseline="0" dirty="0" smtClean="0">
                          <a:latin typeface="+mn-lt"/>
                        </a:rPr>
                        <a:t>: Les élèves fonctionnent par affinité. </a:t>
                      </a:r>
                    </a:p>
                    <a:p>
                      <a:pPr algn="l"/>
                      <a:r>
                        <a:rPr lang="fr-FR" sz="900" b="1" i="0" u="none" strike="noStrike" kern="1200" baseline="0" dirty="0" smtClean="0">
                          <a:solidFill>
                            <a:schemeClr val="dk1"/>
                          </a:solidFill>
                          <a:latin typeface="+mn-lt"/>
                          <a:ea typeface="+mn-ea"/>
                          <a:cs typeface="+mn-cs"/>
                        </a:rPr>
                        <a:t>Les élèves apprécient le travail en groupe mais n’en saisissent pas toujours l’intérêt pour progresser. </a:t>
                      </a:r>
                    </a:p>
                    <a:p>
                      <a:pPr algn="l"/>
                      <a:endParaRPr lang="fr-FR" sz="500" b="1" i="0" u="none" strike="noStrike" baseline="0" dirty="0" smtClean="0">
                        <a:latin typeface="PTSans-Narrow"/>
                      </a:endParaRPr>
                    </a:p>
                    <a:p>
                      <a:pPr algn="l"/>
                      <a:endParaRPr lang="fr-FR" sz="900" b="0" i="0" u="none" strike="noStrike" baseline="0" dirty="0" smtClean="0">
                        <a:latin typeface="+mn-lt"/>
                      </a:endParaRPr>
                    </a:p>
                    <a:p>
                      <a:pPr algn="l"/>
                      <a:r>
                        <a:rPr lang="fr-FR" sz="900" b="0" i="0" u="none" strike="noStrike" baseline="0" dirty="0" smtClean="0">
                          <a:latin typeface="+mn-lt"/>
                        </a:rPr>
                        <a:t>Systèmes naturels et systèmes techniques</a:t>
                      </a:r>
                    </a:p>
                    <a:p>
                      <a:pPr algn="l"/>
                      <a:endParaRPr lang="fr-FR" sz="900" b="0" i="0" u="none" strike="noStrike" baseline="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900" b="0" i="0" u="none" strike="noStrike" baseline="0" dirty="0" smtClean="0">
                          <a:latin typeface="+mn-lt"/>
                        </a:rPr>
                        <a:t>Représentations du monde et activité humaine</a:t>
                      </a:r>
                      <a:endParaRPr lang="fr-FR" sz="500" b="1" i="0" u="none" strike="noStrike" baseline="0" dirty="0" smtClean="0">
                        <a:latin typeface="PTSans-Narrow"/>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0"/>
                      </a:schemeClr>
                    </a:solidFill>
                  </a:tcPr>
                </a:tc>
              </a:tr>
            </a:tbl>
          </a:graphicData>
        </a:graphic>
      </p:graphicFrame>
      <p:sp>
        <p:nvSpPr>
          <p:cNvPr id="7" name="Ellipse 6"/>
          <p:cNvSpPr/>
          <p:nvPr/>
        </p:nvSpPr>
        <p:spPr>
          <a:xfrm>
            <a:off x="251520" y="4869160"/>
            <a:ext cx="1440160" cy="432048"/>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droite 5"/>
          <p:cNvSpPr/>
          <p:nvPr/>
        </p:nvSpPr>
        <p:spPr>
          <a:xfrm>
            <a:off x="1698274" y="1628800"/>
            <a:ext cx="464129" cy="242316"/>
          </a:xfrm>
          <a:prstGeom prst="rightArrow">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droite 9"/>
          <p:cNvSpPr/>
          <p:nvPr/>
        </p:nvSpPr>
        <p:spPr>
          <a:xfrm>
            <a:off x="1691680" y="5229200"/>
            <a:ext cx="461506" cy="242316"/>
          </a:xfrm>
          <a:prstGeom prst="rightArrow">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p:cNvSpPr/>
          <p:nvPr/>
        </p:nvSpPr>
        <p:spPr>
          <a:xfrm>
            <a:off x="7164288" y="3429000"/>
            <a:ext cx="1656184" cy="1224136"/>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droite 11"/>
          <p:cNvSpPr/>
          <p:nvPr/>
        </p:nvSpPr>
        <p:spPr>
          <a:xfrm rot="10800000">
            <a:off x="6772167" y="1674516"/>
            <a:ext cx="464129" cy="242316"/>
          </a:xfrm>
          <a:prstGeom prst="rightArrow">
            <a:avLst/>
          </a:prstGeom>
          <a:solidFill>
            <a:schemeClr val="tx2">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Flèche droite 12"/>
          <p:cNvSpPr/>
          <p:nvPr/>
        </p:nvSpPr>
        <p:spPr>
          <a:xfrm rot="10800000">
            <a:off x="6804248" y="5229200"/>
            <a:ext cx="464129" cy="242316"/>
          </a:xfrm>
          <a:prstGeom prst="rightArrow">
            <a:avLst/>
          </a:prstGeom>
          <a:solidFill>
            <a:schemeClr val="tx2">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llipse 14"/>
          <p:cNvSpPr/>
          <p:nvPr/>
        </p:nvSpPr>
        <p:spPr>
          <a:xfrm>
            <a:off x="2051720" y="5517232"/>
            <a:ext cx="2160240" cy="648072"/>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Ellipse 15"/>
          <p:cNvSpPr/>
          <p:nvPr/>
        </p:nvSpPr>
        <p:spPr>
          <a:xfrm>
            <a:off x="4716016" y="1628800"/>
            <a:ext cx="2088232" cy="1296144"/>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Ellipse 13"/>
          <p:cNvSpPr/>
          <p:nvPr/>
        </p:nvSpPr>
        <p:spPr>
          <a:xfrm>
            <a:off x="251520" y="5517232"/>
            <a:ext cx="1512168" cy="792088"/>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Ellipse 16"/>
          <p:cNvSpPr/>
          <p:nvPr/>
        </p:nvSpPr>
        <p:spPr>
          <a:xfrm>
            <a:off x="7236296" y="4581128"/>
            <a:ext cx="1656184" cy="1224136"/>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Ellipse 18"/>
          <p:cNvSpPr/>
          <p:nvPr/>
        </p:nvSpPr>
        <p:spPr>
          <a:xfrm>
            <a:off x="4716016" y="2780928"/>
            <a:ext cx="2088232" cy="1224136"/>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 xmlns:p14="http://schemas.microsoft.com/office/powerpoint/2010/main" val="34828085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re 1"/>
          <p:cNvSpPr txBox="1">
            <a:spLocks/>
          </p:cNvSpPr>
          <p:nvPr/>
        </p:nvSpPr>
        <p:spPr>
          <a:xfrm>
            <a:off x="2555776" y="116632"/>
            <a:ext cx="4392488" cy="648072"/>
          </a:xfrm>
          <a:prstGeom prst="rect">
            <a:avLst/>
          </a:prstGeom>
          <a:solidFill>
            <a:schemeClr val="accent3">
              <a:lumMod val="40000"/>
              <a:lumOff val="60000"/>
            </a:schemeClr>
          </a:solidFill>
          <a:ln w="22225">
            <a:solidFill>
              <a:srgbClr val="00B050"/>
            </a:solidFill>
          </a:ln>
        </p:spPr>
        <p:txBody>
          <a:bodyPr vert="horz" lIns="91440" tIns="45720" rIns="91440" bIns="45720" rtlCol="0"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500" b="1" dirty="0" smtClean="0">
                <a:solidFill>
                  <a:srgbClr val="FF0000"/>
                </a:solidFill>
              </a:rPr>
              <a:t>VOLLEY-BALL</a:t>
            </a:r>
            <a:endParaRPr lang="fr-FR" sz="2500" b="1" dirty="0">
              <a:solidFill>
                <a:srgbClr val="FF0000"/>
              </a:solidFill>
            </a:endParaRPr>
          </a:p>
          <a:p>
            <a:r>
              <a:rPr lang="fr-FR" sz="1800" b="1" dirty="0" smtClean="0"/>
              <a:t>Ecrire une compétence attendue de fin de cycle 4</a:t>
            </a:r>
            <a:endParaRPr lang="fr-FR" sz="1800" b="1" dirty="0"/>
          </a:p>
        </p:txBody>
      </p:sp>
      <p:graphicFrame>
        <p:nvGraphicFramePr>
          <p:cNvPr id="5" name="Tableau 4"/>
          <p:cNvGraphicFramePr>
            <a:graphicFrameLocks noGrp="1"/>
          </p:cNvGraphicFramePr>
          <p:nvPr>
            <p:extLst>
              <p:ext uri="{D42A27DB-BD31-4B8C-83A1-F6EECF244321}">
                <p14:modId xmlns="" xmlns:p14="http://schemas.microsoft.com/office/powerpoint/2010/main" val="1520721209"/>
              </p:ext>
            </p:extLst>
          </p:nvPr>
        </p:nvGraphicFramePr>
        <p:xfrm>
          <a:off x="323528" y="908720"/>
          <a:ext cx="8640960" cy="4907280"/>
        </p:xfrm>
        <a:graphic>
          <a:graphicData uri="http://schemas.openxmlformats.org/drawingml/2006/table">
            <a:tbl>
              <a:tblPr firstRow="1" bandRow="1">
                <a:tableStyleId>{5C22544A-7EE6-4342-B048-85BDC9FD1C3A}</a:tableStyleId>
              </a:tblPr>
              <a:tblGrid>
                <a:gridCol w="2304256"/>
                <a:gridCol w="432048"/>
                <a:gridCol w="3168352"/>
                <a:gridCol w="504056"/>
                <a:gridCol w="2232248"/>
              </a:tblGrid>
              <a:tr h="218542">
                <a:tc>
                  <a:txBody>
                    <a:bodyPr/>
                    <a:lstStyle/>
                    <a:p>
                      <a:pPr algn="ctr"/>
                      <a:r>
                        <a:rPr lang="fr-FR" sz="1100" dirty="0" smtClean="0">
                          <a:solidFill>
                            <a:schemeClr val="tx1"/>
                          </a:solidFill>
                        </a:rPr>
                        <a:t>Acquisitions prioritaires retenues par l’équipe EPS</a:t>
                      </a:r>
                      <a:endParaRPr lang="fr-FR"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c>
                  <a:txBody>
                    <a:bodyPr/>
                    <a:lstStyle/>
                    <a:p>
                      <a:pPr algn="ctr"/>
                      <a:r>
                        <a:rPr lang="fr-FR" sz="1100" dirty="0" smtClean="0">
                          <a:solidFill>
                            <a:schemeClr val="tx1"/>
                          </a:solidFill>
                        </a:rPr>
                        <a:t>Rôles à</a:t>
                      </a:r>
                      <a:r>
                        <a:rPr lang="fr-FR" sz="1100" baseline="0" dirty="0" smtClean="0">
                          <a:solidFill>
                            <a:schemeClr val="tx1"/>
                          </a:solidFill>
                        </a:rPr>
                        <a:t> jouer par l’élève en</a:t>
                      </a:r>
                      <a:r>
                        <a:rPr lang="fr-FR" sz="1100" baseline="0" dirty="0" smtClean="0">
                          <a:solidFill>
                            <a:srgbClr val="FF0000"/>
                          </a:solidFill>
                        </a:rPr>
                        <a:t> </a:t>
                      </a:r>
                      <a:r>
                        <a:rPr lang="fr-FR" sz="1100" baseline="0" dirty="0" smtClean="0">
                          <a:solidFill>
                            <a:schemeClr val="tx1"/>
                          </a:solidFill>
                        </a:rPr>
                        <a:t>Volley-ball</a:t>
                      </a:r>
                      <a:r>
                        <a:rPr lang="fr-FR" sz="1100" baseline="0" dirty="0" smtClean="0">
                          <a:solidFill>
                            <a:srgbClr val="FF0000"/>
                          </a:solidFill>
                        </a:rPr>
                        <a:t> </a:t>
                      </a:r>
                      <a:r>
                        <a:rPr lang="fr-FR" sz="1100" baseline="0" dirty="0" smtClean="0">
                          <a:solidFill>
                            <a:schemeClr val="tx1"/>
                          </a:solidFill>
                        </a:rPr>
                        <a:t>pour combiner les AF</a:t>
                      </a:r>
                      <a:endParaRPr lang="fr-FR"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c>
                  <a:txBody>
                    <a:bodyPr/>
                    <a:lstStyle/>
                    <a:p>
                      <a:pPr algn="ctr"/>
                      <a:r>
                        <a:rPr lang="fr-FR" sz="1200" dirty="0" smtClean="0">
                          <a:solidFill>
                            <a:schemeClr val="tx1"/>
                          </a:solidFill>
                        </a:rPr>
                        <a:t>Démarche d’enseignement</a:t>
                      </a:r>
                      <a:endParaRPr lang="fr-FR"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2013706">
                <a:tc>
                  <a:txBody>
                    <a:bodyPr/>
                    <a:lstStyle/>
                    <a:p>
                      <a:endParaRPr lang="fr-FR" sz="600" b="0" dirty="0" smtClean="0"/>
                    </a:p>
                    <a:p>
                      <a:pPr lvl="0"/>
                      <a:r>
                        <a:rPr lang="fr-FR" sz="800" b="0" kern="1200" dirty="0" smtClean="0">
                          <a:solidFill>
                            <a:schemeClr val="dk1"/>
                          </a:solidFill>
                          <a:latin typeface="+mn-lt"/>
                          <a:ea typeface="+mn-ea"/>
                          <a:cs typeface="+mn-cs"/>
                        </a:rPr>
                        <a:t>- Gérer l’alternative entre renvoi direct et construction de l’attaque en fonction de l’état du rapport de force</a:t>
                      </a:r>
                    </a:p>
                    <a:p>
                      <a:r>
                        <a:rPr lang="fr-FR" sz="800" b="0" kern="1200" dirty="0" smtClean="0">
                          <a:solidFill>
                            <a:schemeClr val="dk1"/>
                          </a:solidFill>
                          <a:latin typeface="+mn-lt"/>
                          <a:ea typeface="+mn-ea"/>
                          <a:cs typeface="+mn-cs"/>
                        </a:rPr>
                        <a:t>Lien avec A1 et A2</a:t>
                      </a:r>
                    </a:p>
                    <a:p>
                      <a:pPr lvl="0"/>
                      <a:r>
                        <a:rPr lang="fr-FR" sz="800" b="0" kern="1200" dirty="0" smtClean="0">
                          <a:solidFill>
                            <a:schemeClr val="dk1"/>
                          </a:solidFill>
                          <a:latin typeface="+mn-lt"/>
                          <a:ea typeface="+mn-ea"/>
                          <a:cs typeface="+mn-cs"/>
                        </a:rPr>
                        <a:t>- Etre disponible physiquement pour intervenir rapidement sur le ballon et adapter son geste technique en fonction de la situation (attaque/défense) et de sa zone d’intervention (avant/arrière)</a:t>
                      </a:r>
                    </a:p>
                    <a:p>
                      <a:r>
                        <a:rPr lang="fr-FR" sz="800" b="0" kern="1200" dirty="0" smtClean="0">
                          <a:solidFill>
                            <a:schemeClr val="dk1"/>
                          </a:solidFill>
                          <a:latin typeface="+mn-lt"/>
                          <a:ea typeface="+mn-ea"/>
                          <a:cs typeface="+mn-cs"/>
                        </a:rPr>
                        <a:t>Lien avec A1 et A2</a:t>
                      </a:r>
                    </a:p>
                    <a:p>
                      <a:pPr lvl="0"/>
                      <a:r>
                        <a:rPr lang="fr-FR" sz="800" b="0" kern="1200" dirty="0" smtClean="0">
                          <a:solidFill>
                            <a:schemeClr val="dk1"/>
                          </a:solidFill>
                          <a:latin typeface="+mn-lt"/>
                          <a:ea typeface="+mn-ea"/>
                          <a:cs typeface="+mn-cs"/>
                        </a:rPr>
                        <a:t>- Créer la rupture en plaçant ou en smashant le ballon lors d’une situation favorable de marque et à l’inverse se donner du temps dans son propre camp en produisant des trajectoires hautes et orientées</a:t>
                      </a:r>
                    </a:p>
                    <a:p>
                      <a:r>
                        <a:rPr lang="fr-FR" sz="800" b="0" kern="1200" dirty="0" smtClean="0">
                          <a:solidFill>
                            <a:schemeClr val="dk1"/>
                          </a:solidFill>
                          <a:latin typeface="+mn-lt"/>
                          <a:ea typeface="+mn-ea"/>
                          <a:cs typeface="+mn-cs"/>
                        </a:rPr>
                        <a:t>Lien avec A1 et A2</a:t>
                      </a:r>
                    </a:p>
                    <a:p>
                      <a:pPr lvl="0"/>
                      <a:r>
                        <a:rPr lang="fr-FR" sz="800" b="0" kern="1200" dirty="0" smtClean="0">
                          <a:solidFill>
                            <a:schemeClr val="dk1"/>
                          </a:solidFill>
                          <a:latin typeface="+mn-lt"/>
                          <a:ea typeface="+mn-ea"/>
                          <a:cs typeface="+mn-cs"/>
                        </a:rPr>
                        <a:t>- Dans le même échange, basculer rapidement d’un rôle à l’autre : attaquant/défenseur (prise d’informations puis enchainement d’actions)</a:t>
                      </a:r>
                    </a:p>
                    <a:p>
                      <a:r>
                        <a:rPr lang="fr-FR" sz="800" b="0" kern="1200" dirty="0" smtClean="0">
                          <a:solidFill>
                            <a:schemeClr val="dk1"/>
                          </a:solidFill>
                          <a:latin typeface="+mn-lt"/>
                          <a:ea typeface="+mn-ea"/>
                          <a:cs typeface="+mn-cs"/>
                        </a:rPr>
                        <a:t>Lien avec A1 et A2</a:t>
                      </a:r>
                    </a:p>
                    <a:p>
                      <a:pPr lvl="0"/>
                      <a:r>
                        <a:rPr lang="fr-FR" sz="800" b="1" kern="1200" dirty="0" smtClean="0">
                          <a:solidFill>
                            <a:schemeClr val="dk1"/>
                          </a:solidFill>
                          <a:latin typeface="+mn-lt"/>
                          <a:ea typeface="+mn-ea"/>
                          <a:cs typeface="+mn-cs"/>
                        </a:rPr>
                        <a:t>- </a:t>
                      </a:r>
                      <a:r>
                        <a:rPr lang="fr-FR" sz="800" b="0" kern="1200" dirty="0" smtClean="0">
                          <a:solidFill>
                            <a:schemeClr val="dk1"/>
                          </a:solidFill>
                          <a:latin typeface="+mn-lt"/>
                          <a:ea typeface="+mn-ea"/>
                          <a:cs typeface="+mn-cs"/>
                        </a:rPr>
                        <a:t>Assurer un rôle de partenaire et/ou de conseiller afin de faire progresser autrui</a:t>
                      </a:r>
                    </a:p>
                    <a:p>
                      <a:r>
                        <a:rPr lang="fr-FR" sz="800" b="0" kern="1200" dirty="0" smtClean="0">
                          <a:solidFill>
                            <a:schemeClr val="dk1"/>
                          </a:solidFill>
                          <a:latin typeface="+mn-lt"/>
                          <a:ea typeface="+mn-ea"/>
                          <a:cs typeface="+mn-cs"/>
                        </a:rPr>
                        <a:t>Lien avec A3</a:t>
                      </a:r>
                    </a:p>
                    <a:p>
                      <a:pPr lvl="0"/>
                      <a:r>
                        <a:rPr lang="fr-FR" sz="800" b="0" kern="1200" dirty="0" smtClean="0">
                          <a:solidFill>
                            <a:schemeClr val="dk1"/>
                          </a:solidFill>
                          <a:latin typeface="+mn-lt"/>
                          <a:ea typeface="+mn-ea"/>
                          <a:cs typeface="+mn-cs"/>
                        </a:rPr>
                        <a:t>- Gérer une rencontre en signalant les fautes et en assumant ses prises de décision, ses jugements. Savoir reconnaître ses erreurs et accepter la défaite.</a:t>
                      </a:r>
                    </a:p>
                    <a:p>
                      <a:r>
                        <a:rPr lang="fr-FR" sz="800" b="0" kern="1200" dirty="0" smtClean="0">
                          <a:solidFill>
                            <a:schemeClr val="dk1"/>
                          </a:solidFill>
                          <a:latin typeface="+mn-lt"/>
                          <a:ea typeface="+mn-ea"/>
                          <a:cs typeface="+mn-cs"/>
                        </a:rPr>
                        <a:t>Lien avec A3, A4 et A5 </a:t>
                      </a:r>
                    </a:p>
                    <a:p>
                      <a:pPr lvl="0"/>
                      <a:r>
                        <a:rPr lang="fr-FR" sz="800" b="0" kern="1200" dirty="0" smtClean="0">
                          <a:solidFill>
                            <a:schemeClr val="dk1"/>
                          </a:solidFill>
                          <a:latin typeface="+mn-lt"/>
                          <a:ea typeface="+mn-ea"/>
                          <a:cs typeface="+mn-cs"/>
                        </a:rPr>
                        <a:t>- </a:t>
                      </a:r>
                      <a:r>
                        <a:rPr lang="fr-FR" sz="800" b="1" kern="1200" dirty="0" smtClean="0">
                          <a:solidFill>
                            <a:schemeClr val="dk1"/>
                          </a:solidFill>
                          <a:latin typeface="+mn-lt"/>
                          <a:ea typeface="+mn-ea"/>
                          <a:cs typeface="+mn-cs"/>
                        </a:rPr>
                        <a:t>Grâce à des indicateurs simples (score parlant),  élaborer un projet collectif pour protéger efficacement son terrain et pour se créer régulièrement des situations favorables de marque</a:t>
                      </a:r>
                    </a:p>
                    <a:p>
                      <a:r>
                        <a:rPr lang="fr-FR" sz="800" b="0" kern="1200" dirty="0" smtClean="0">
                          <a:solidFill>
                            <a:schemeClr val="dk1"/>
                          </a:solidFill>
                          <a:latin typeface="+mn-lt"/>
                          <a:ea typeface="+mn-ea"/>
                          <a:cs typeface="+mn-cs"/>
                        </a:rPr>
                        <a:t>Lien avec A3, A4 et A5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0"/>
                      </a:schemeClr>
                    </a:solidFill>
                  </a:tcPr>
                </a:tc>
                <a:tc>
                  <a:txBody>
                    <a:bodyPr/>
                    <a:lstStyle/>
                    <a:p>
                      <a:endParaRPr lang="fr-FR"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c>
                  <a:txBody>
                    <a:bodyPr/>
                    <a:lstStyle/>
                    <a:p>
                      <a:pPr marL="171450" indent="-171450">
                        <a:buFont typeface="Wingdings" panose="05000000000000000000" pitchFamily="2" charset="2"/>
                        <a:buChar char="Ø"/>
                      </a:pPr>
                      <a:endParaRPr lang="fr-FR" sz="1050" b="1" dirty="0" smtClean="0"/>
                    </a:p>
                    <a:p>
                      <a:pPr marL="171450" indent="-171450">
                        <a:buFont typeface="Wingdings" panose="05000000000000000000" pitchFamily="2" charset="2"/>
                        <a:buChar char="Ø"/>
                      </a:pPr>
                      <a:endParaRPr lang="fr-FR" sz="1050" b="1" dirty="0" smtClean="0"/>
                    </a:p>
                    <a:p>
                      <a:pPr marL="171450" indent="-171450">
                        <a:buFont typeface="Wingdings" panose="05000000000000000000" pitchFamily="2" charset="2"/>
                        <a:buChar char="Ø"/>
                      </a:pPr>
                      <a:r>
                        <a:rPr lang="fr-FR" sz="1050" b="1" dirty="0" smtClean="0"/>
                        <a:t>L’équipe  </a:t>
                      </a:r>
                    </a:p>
                    <a:p>
                      <a:pPr marL="171450" indent="-171450">
                        <a:buFont typeface="Wingdings" panose="05000000000000000000" pitchFamily="2" charset="2"/>
                        <a:buNone/>
                      </a:pPr>
                      <a:endParaRPr lang="fr-FR" sz="1050" b="1" dirty="0" smtClean="0"/>
                    </a:p>
                    <a:p>
                      <a:pPr marL="171450" indent="-171450">
                        <a:buFont typeface="Wingdings" panose="05000000000000000000" pitchFamily="2" charset="2"/>
                        <a:buChar char="Ø"/>
                      </a:pPr>
                      <a:r>
                        <a:rPr lang="fr-FR" sz="1050" b="1" dirty="0" smtClean="0"/>
                        <a:t>Le joueur en attaque</a:t>
                      </a:r>
                    </a:p>
                    <a:p>
                      <a:pPr marL="171450" indent="-171450">
                        <a:buFont typeface="Wingdings" panose="05000000000000000000" pitchFamily="2" charset="2"/>
                        <a:buChar char="Ø"/>
                      </a:pPr>
                      <a:r>
                        <a:rPr lang="fr-FR" sz="1050" b="1" dirty="0" smtClean="0"/>
                        <a:t>Le joueur en défense</a:t>
                      </a:r>
                    </a:p>
                    <a:p>
                      <a:pPr marL="171450" indent="-171450">
                        <a:buFont typeface="Wingdings" panose="05000000000000000000" pitchFamily="2" charset="2"/>
                        <a:buNone/>
                      </a:pPr>
                      <a:endParaRPr lang="fr-FR" sz="1050" b="1" dirty="0" smtClean="0"/>
                    </a:p>
                    <a:p>
                      <a:pPr marL="171450" indent="-171450">
                        <a:buFont typeface="Wingdings" panose="05000000000000000000" pitchFamily="2" charset="2"/>
                        <a:buChar char="Ø"/>
                      </a:pPr>
                      <a:r>
                        <a:rPr lang="fr-FR" sz="1050" b="1" dirty="0" smtClean="0"/>
                        <a:t>Le relais/passeur</a:t>
                      </a:r>
                    </a:p>
                    <a:p>
                      <a:pPr marL="171450" indent="-171450">
                        <a:buFont typeface="Wingdings" panose="05000000000000000000" pitchFamily="2" charset="2"/>
                        <a:buNone/>
                      </a:pPr>
                      <a:endParaRPr lang="fr-FR" sz="1050" b="1" dirty="0" smtClean="0"/>
                    </a:p>
                    <a:p>
                      <a:pPr marL="171450" indent="-171450">
                        <a:buFont typeface="Wingdings" panose="05000000000000000000" pitchFamily="2" charset="2"/>
                        <a:buChar char="Ø"/>
                      </a:pPr>
                      <a:endParaRPr lang="fr-FR" sz="1050" b="1" dirty="0" smtClean="0"/>
                    </a:p>
                    <a:p>
                      <a:pPr marL="171450" indent="-171450">
                        <a:buFont typeface="Wingdings" panose="05000000000000000000" pitchFamily="2" charset="2"/>
                        <a:buChar char="Ø"/>
                      </a:pPr>
                      <a:endParaRPr lang="fr-FR" sz="1050" b="1" dirty="0" smtClean="0"/>
                    </a:p>
                    <a:p>
                      <a:pPr marL="171450" indent="-171450">
                        <a:buFont typeface="Wingdings" panose="05000000000000000000" pitchFamily="2" charset="2"/>
                        <a:buChar char="Ø"/>
                      </a:pPr>
                      <a:endParaRPr lang="fr-FR" sz="1050" b="1" dirty="0" smtClean="0"/>
                    </a:p>
                    <a:p>
                      <a:pPr marL="171450" indent="-171450">
                        <a:buFont typeface="Wingdings" panose="05000000000000000000" pitchFamily="2" charset="2"/>
                        <a:buNone/>
                      </a:pPr>
                      <a:endParaRPr lang="fr-FR" sz="1050" b="1" dirty="0" smtClean="0"/>
                    </a:p>
                    <a:p>
                      <a:pPr marL="171450" indent="-171450">
                        <a:buFont typeface="Wingdings" panose="05000000000000000000" pitchFamily="2" charset="2"/>
                        <a:buChar char="Ø"/>
                      </a:pPr>
                      <a:endParaRPr lang="fr-FR" sz="1050" b="1" dirty="0" smtClean="0"/>
                    </a:p>
                    <a:p>
                      <a:pPr marL="171450" indent="-171450">
                        <a:buFont typeface="Wingdings" panose="05000000000000000000" pitchFamily="2" charset="2"/>
                        <a:buChar char="Ø"/>
                      </a:pPr>
                      <a:r>
                        <a:rPr lang="fr-FR" sz="1050" b="1" dirty="0" smtClean="0"/>
                        <a:t>L’arbitre</a:t>
                      </a:r>
                    </a:p>
                    <a:p>
                      <a:pPr marL="0" indent="0">
                        <a:buFont typeface="Wingdings" panose="05000000000000000000" pitchFamily="2" charset="2"/>
                        <a:buNone/>
                      </a:pPr>
                      <a:endParaRPr lang="fr-FR" sz="1050" b="1" dirty="0" smtClean="0"/>
                    </a:p>
                    <a:p>
                      <a:pPr marL="0" indent="0">
                        <a:buFont typeface="Wingdings" panose="05000000000000000000" pitchFamily="2" charset="2"/>
                        <a:buNone/>
                      </a:pPr>
                      <a:endParaRPr lang="fr-FR" sz="1050" b="1" dirty="0" smtClean="0"/>
                    </a:p>
                    <a:p>
                      <a:pPr marL="171450" indent="-171450">
                        <a:buFont typeface="Wingdings" panose="05000000000000000000" pitchFamily="2" charset="2"/>
                        <a:buChar char="Ø"/>
                      </a:pPr>
                      <a:endParaRPr lang="fr-FR" sz="1050" b="1" dirty="0" smtClean="0"/>
                    </a:p>
                    <a:p>
                      <a:pPr marL="171450" indent="-171450">
                        <a:buFont typeface="Wingdings" panose="05000000000000000000" pitchFamily="2" charset="2"/>
                        <a:buChar char="Ø"/>
                      </a:pPr>
                      <a:r>
                        <a:rPr lang="fr-FR" sz="1050" b="1" dirty="0" smtClean="0"/>
                        <a:t>L’observateur/conseiller</a:t>
                      </a:r>
                    </a:p>
                    <a:p>
                      <a:pPr marL="0" indent="0">
                        <a:buFont typeface="Wingdings" panose="05000000000000000000" pitchFamily="2" charset="2"/>
                        <a:buNone/>
                      </a:pPr>
                      <a:endParaRPr lang="fr-FR" sz="105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alpha val="0"/>
                      </a:schemeClr>
                    </a:solidFill>
                  </a:tcPr>
                </a:tc>
                <a:tc>
                  <a:txBody>
                    <a:bodyPr/>
                    <a:lstStyle/>
                    <a:p>
                      <a:endParaRPr lang="fr-FR"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c>
                  <a:txBody>
                    <a:bodyPr/>
                    <a:lstStyle/>
                    <a:p>
                      <a:pPr marL="171450" indent="-171450">
                        <a:buFontTx/>
                        <a:buChar char="-"/>
                      </a:pPr>
                      <a:r>
                        <a:rPr lang="fr-FR" sz="900" b="1" dirty="0" smtClean="0">
                          <a:solidFill>
                            <a:schemeClr val="tx1"/>
                          </a:solidFill>
                          <a:effectLst/>
                          <a:latin typeface="+mn-lt"/>
                          <a:ea typeface="ParisineClair-Bold"/>
                          <a:cs typeface="Times New Roman"/>
                        </a:rPr>
                        <a:t>Le recueil d’indicateurs de jeu  fiables permet à l’enseignant d’amener les élèves à mettre en relation le</a:t>
                      </a:r>
                      <a:r>
                        <a:rPr lang="fr-FR" sz="900" b="1" dirty="0" smtClean="0">
                          <a:solidFill>
                            <a:schemeClr val="tx1"/>
                          </a:solidFill>
                          <a:effectLst/>
                          <a:latin typeface="+mn-lt"/>
                          <a:ea typeface="Calibri"/>
                          <a:cs typeface="Times New Roman"/>
                        </a:rPr>
                        <a:t>s indicateurs relevés (score d’efficacité collective) avec les stratégies mises en place ou faits de jeu constatés..</a:t>
                      </a:r>
                    </a:p>
                    <a:p>
                      <a:pPr marL="171450" indent="-171450">
                        <a:buFontTx/>
                        <a:buChar char="-"/>
                      </a:pPr>
                      <a:endParaRPr lang="fr-FR" sz="900" b="1" dirty="0" smtClean="0">
                        <a:solidFill>
                          <a:schemeClr val="tx1"/>
                        </a:solidFill>
                        <a:effectLst/>
                        <a:latin typeface="+mn-lt"/>
                        <a:ea typeface="Calibri"/>
                        <a:cs typeface="Times New Roman"/>
                      </a:endParaRPr>
                    </a:p>
                    <a:p>
                      <a:pPr marL="171450" indent="-171450">
                        <a:buFontTx/>
                        <a:buChar char="-"/>
                      </a:pPr>
                      <a:r>
                        <a:rPr lang="fr-FR" sz="900" b="1" dirty="0" smtClean="0">
                          <a:solidFill>
                            <a:schemeClr val="tx1"/>
                          </a:solidFill>
                          <a:effectLst/>
                          <a:latin typeface="+mn-lt"/>
                          <a:ea typeface="Calibri"/>
                          <a:cs typeface="Times New Roman"/>
                        </a:rPr>
                        <a:t>Travailler</a:t>
                      </a:r>
                      <a:r>
                        <a:rPr lang="fr-FR" sz="900" b="1" baseline="0" dirty="0" smtClean="0">
                          <a:solidFill>
                            <a:schemeClr val="tx1"/>
                          </a:solidFill>
                          <a:effectLst/>
                          <a:latin typeface="+mn-lt"/>
                          <a:ea typeface="Calibri"/>
                          <a:cs typeface="Times New Roman"/>
                        </a:rPr>
                        <a:t> une même situation complexe sur plusieurs leçons  en stabilisant les équipes pour favoriser la manipulation des outils de recueil des  indicateurs, permettant à l’équipe de situer ses progrès.</a:t>
                      </a:r>
                    </a:p>
                    <a:p>
                      <a:pPr marL="171450" indent="-171450">
                        <a:buFontTx/>
                        <a:buChar char="-"/>
                      </a:pPr>
                      <a:endParaRPr kumimoji="0" lang="fr-FR" sz="900" b="0" i="0" u="none" strike="noStrike" kern="1200" cap="none" spc="0" normalizeH="0" baseline="0" noProof="0" dirty="0" smtClean="0">
                        <a:ln>
                          <a:noFill/>
                        </a:ln>
                        <a:solidFill>
                          <a:schemeClr val="tx1"/>
                        </a:solidFill>
                        <a:effectLst/>
                        <a:uLnTx/>
                        <a:uFillTx/>
                        <a:latin typeface="+mn-lt"/>
                        <a:ea typeface="+mn-ea"/>
                        <a:cs typeface="+mn-cs"/>
                      </a:endParaRPr>
                    </a:p>
                    <a:p>
                      <a:pPr marL="171450" indent="-171450">
                        <a:buFontTx/>
                        <a:buChar char="-"/>
                      </a:pPr>
                      <a:r>
                        <a:rPr kumimoji="0" lang="fr-FR" sz="900" b="0" i="0" u="none" strike="noStrike" kern="1200" cap="none" spc="0" normalizeH="0" baseline="0" noProof="0" dirty="0" smtClean="0">
                          <a:ln>
                            <a:noFill/>
                          </a:ln>
                          <a:solidFill>
                            <a:schemeClr val="tx1"/>
                          </a:solidFill>
                          <a:effectLst/>
                          <a:uLnTx/>
                          <a:uFillTx/>
                          <a:latin typeface="+mn-lt"/>
                          <a:ea typeface="+mn-ea"/>
                          <a:cs typeface="+mn-cs"/>
                        </a:rPr>
                        <a:t>Valoriser les situations collectives, points bonus, matchs à thèmes, scores parlants.</a:t>
                      </a:r>
                    </a:p>
                    <a:p>
                      <a:pPr marL="171450" indent="-171450">
                        <a:buFontTx/>
                        <a:buNone/>
                      </a:pPr>
                      <a:endParaRPr kumimoji="0" lang="fr-FR" sz="900" b="0" i="0" u="none" strike="noStrike" kern="1200" cap="none" spc="0" normalizeH="0" baseline="0" noProof="0" dirty="0" smtClean="0">
                        <a:ln>
                          <a:noFill/>
                        </a:ln>
                        <a:solidFill>
                          <a:schemeClr val="tx1"/>
                        </a:solidFill>
                        <a:effectLst/>
                        <a:uLnTx/>
                        <a:uFillTx/>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r-FR" sz="900" b="0" dirty="0" smtClean="0">
                          <a:solidFill>
                            <a:schemeClr val="tx1"/>
                          </a:solidFill>
                        </a:rPr>
                        <a:t>Mettre</a:t>
                      </a:r>
                      <a:r>
                        <a:rPr lang="fr-FR" sz="900" b="0" baseline="0" dirty="0" smtClean="0">
                          <a:solidFill>
                            <a:schemeClr val="tx1"/>
                          </a:solidFill>
                        </a:rPr>
                        <a:t> en place des situations d’opposition aménagée faisant vivre un investissement émotionnel intense et maitrisé aux élèves pour qu’ils s’approprient une culture de l’opposition sportive.</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sz="900" b="0" baseline="0" dirty="0" smtClean="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Tx/>
                        <a:buChar char="-"/>
                        <a:tabLst/>
                        <a:defRPr/>
                      </a:pPr>
                      <a:r>
                        <a:rPr kumimoji="0" lang="fr-FR" sz="900" b="0" i="0" u="none" strike="noStrike" kern="1200" cap="none" spc="0" normalizeH="0" baseline="0" noProof="0" dirty="0" smtClean="0">
                          <a:ln>
                            <a:noFill/>
                          </a:ln>
                          <a:solidFill>
                            <a:prstClr val="black"/>
                          </a:solidFill>
                          <a:effectLst/>
                          <a:uLnTx/>
                          <a:uFillTx/>
                          <a:latin typeface="+mn-lt"/>
                          <a:ea typeface="Calibri"/>
                          <a:cs typeface="Times New Roman"/>
                        </a:rPr>
                        <a:t>Permettre beaucoup de manipulations de ballons  pour que l’élève  puisse acquérir des techniques spécifiques individuelles. Utiliser  ces techniques dans des situations d’opposition de plus en plus complexes.</a:t>
                      </a:r>
                      <a:endParaRPr kumimoji="0" lang="fr-FR" sz="900" b="1" i="0" u="none" strike="noStrike" kern="1200" cap="none" spc="0" normalizeH="0" baseline="0" noProof="0" dirty="0" smtClean="0">
                        <a:ln>
                          <a:noFill/>
                        </a:ln>
                        <a:solidFill>
                          <a:schemeClr val="tx1"/>
                        </a:solidFill>
                        <a:effectLst/>
                        <a:uLnTx/>
                        <a:uFillTx/>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kumimoji="0" lang="fr-FR" sz="900" b="0" i="0" u="none" strike="noStrike" kern="1200" cap="none" spc="0" normalizeH="0" baseline="0" noProof="0" dirty="0" smtClean="0">
                        <a:ln>
                          <a:noFill/>
                        </a:ln>
                        <a:solidFill>
                          <a:prstClr val="black"/>
                        </a:solidFill>
                        <a:effectLst/>
                        <a:uLnTx/>
                        <a:uFillTx/>
                        <a:latin typeface="+mn-lt"/>
                        <a:ea typeface="Calibri"/>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0"/>
                      </a:schemeClr>
                    </a:solidFill>
                  </a:tcPr>
                </a:tc>
              </a:tr>
            </a:tbl>
          </a:graphicData>
        </a:graphic>
      </p:graphicFrame>
      <p:sp>
        <p:nvSpPr>
          <p:cNvPr id="6" name="Flèche droite 5"/>
          <p:cNvSpPr/>
          <p:nvPr/>
        </p:nvSpPr>
        <p:spPr>
          <a:xfrm>
            <a:off x="2123728" y="1772816"/>
            <a:ext cx="464129" cy="242316"/>
          </a:xfrm>
          <a:prstGeom prst="rightArrow">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droite 11"/>
          <p:cNvSpPr/>
          <p:nvPr/>
        </p:nvSpPr>
        <p:spPr>
          <a:xfrm rot="10800000">
            <a:off x="6278218" y="1916832"/>
            <a:ext cx="464129" cy="242316"/>
          </a:xfrm>
          <a:prstGeom prst="rightArrow">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Flèche droite 16"/>
          <p:cNvSpPr/>
          <p:nvPr/>
        </p:nvSpPr>
        <p:spPr>
          <a:xfrm>
            <a:off x="2123728" y="4653136"/>
            <a:ext cx="464129" cy="242316"/>
          </a:xfrm>
          <a:prstGeom prst="rightArrow">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Flèche droite 17"/>
          <p:cNvSpPr/>
          <p:nvPr/>
        </p:nvSpPr>
        <p:spPr>
          <a:xfrm rot="10800000">
            <a:off x="6254162" y="4511110"/>
            <a:ext cx="464129" cy="242316"/>
          </a:xfrm>
          <a:prstGeom prst="rightArrow">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llipse 8"/>
          <p:cNvSpPr/>
          <p:nvPr/>
        </p:nvSpPr>
        <p:spPr>
          <a:xfrm>
            <a:off x="179512" y="4797152"/>
            <a:ext cx="2470652" cy="792088"/>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p:cNvSpPr/>
          <p:nvPr/>
        </p:nvSpPr>
        <p:spPr>
          <a:xfrm>
            <a:off x="6516216" y="1196752"/>
            <a:ext cx="2627784" cy="1152128"/>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4860032" y="1556792"/>
            <a:ext cx="1260140" cy="3685624"/>
          </a:xfrm>
          <a:prstGeom prst="rect">
            <a:avLst/>
          </a:prstGeom>
          <a:noFill/>
        </p:spPr>
        <p:txBody>
          <a:bodyPr wrap="square" rtlCol="0">
            <a:spAutoFit/>
          </a:bodyPr>
          <a:lstStyle/>
          <a:p>
            <a:pPr lvl="0"/>
            <a:r>
              <a:rPr lang="fr-FR" sz="800" b="1" dirty="0" smtClean="0">
                <a:solidFill>
                  <a:prstClr val="black"/>
                </a:solidFill>
              </a:rPr>
              <a:t>CG1/D1 langage </a:t>
            </a:r>
            <a:r>
              <a:rPr lang="fr-FR" sz="800" b="1" dirty="0">
                <a:solidFill>
                  <a:prstClr val="black"/>
                </a:solidFill>
              </a:rPr>
              <a:t>du </a:t>
            </a:r>
            <a:r>
              <a:rPr lang="fr-FR" sz="800" b="1" dirty="0" smtClean="0">
                <a:solidFill>
                  <a:prstClr val="black"/>
                </a:solidFill>
              </a:rPr>
              <a:t>corps</a:t>
            </a:r>
            <a:br>
              <a:rPr lang="fr-FR" sz="800" b="1" dirty="0" smtClean="0">
                <a:solidFill>
                  <a:prstClr val="black"/>
                </a:solidFill>
              </a:rPr>
            </a:br>
            <a:r>
              <a:rPr lang="fr-FR" sz="800" b="1" dirty="0">
                <a:solidFill>
                  <a:prstClr val="black"/>
                </a:solidFill>
              </a:rPr>
              <a:t/>
            </a:r>
            <a:br>
              <a:rPr lang="fr-FR" sz="800" b="1" dirty="0">
                <a:solidFill>
                  <a:prstClr val="black"/>
                </a:solidFill>
              </a:rPr>
            </a:br>
            <a:r>
              <a:rPr lang="fr-FR" sz="800" b="1" dirty="0">
                <a:solidFill>
                  <a:prstClr val="black"/>
                </a:solidFill>
              </a:rPr>
              <a:t>CG2 </a:t>
            </a:r>
            <a:r>
              <a:rPr lang="fr-FR" sz="800" b="1" dirty="0" smtClean="0">
                <a:solidFill>
                  <a:prstClr val="black"/>
                </a:solidFill>
              </a:rPr>
              <a:t>/D2 </a:t>
            </a:r>
            <a:r>
              <a:rPr lang="fr-FR" sz="800" b="1" dirty="0">
                <a:solidFill>
                  <a:prstClr val="black"/>
                </a:solidFill>
              </a:rPr>
              <a:t>méthodes et outils pour </a:t>
            </a:r>
            <a:r>
              <a:rPr lang="fr-FR" sz="800" b="1" dirty="0" smtClean="0">
                <a:solidFill>
                  <a:prstClr val="black"/>
                </a:solidFill>
              </a:rPr>
              <a:t>apprendre</a:t>
            </a:r>
            <a:br>
              <a:rPr lang="fr-FR" sz="800" b="1" dirty="0" smtClean="0">
                <a:solidFill>
                  <a:prstClr val="black"/>
                </a:solidFill>
              </a:rPr>
            </a:br>
            <a:endParaRPr lang="fr-FR" sz="800" b="1" dirty="0" smtClean="0">
              <a:solidFill>
                <a:prstClr val="black"/>
              </a:solidFill>
            </a:endParaRPr>
          </a:p>
          <a:p>
            <a:pPr lvl="0"/>
            <a:r>
              <a:rPr lang="fr-FR" sz="800" b="1" dirty="0" smtClean="0">
                <a:solidFill>
                  <a:prstClr val="black"/>
                </a:solidFill>
              </a:rPr>
              <a:t>CG3/D3 la formation de la personne et du citoyen</a:t>
            </a:r>
          </a:p>
          <a:p>
            <a:pPr lvl="0"/>
            <a:endParaRPr lang="fr-FR" sz="800" b="1" dirty="0">
              <a:solidFill>
                <a:prstClr val="black"/>
              </a:solidFill>
            </a:endParaRPr>
          </a:p>
          <a:p>
            <a:pPr lvl="0"/>
            <a:r>
              <a:rPr lang="fr-FR" sz="800" b="1" dirty="0" smtClean="0">
                <a:solidFill>
                  <a:prstClr val="black"/>
                </a:solidFill>
              </a:rPr>
              <a:t>CG5/D5 les représentations du monde et l’activité humaine</a:t>
            </a:r>
          </a:p>
          <a:p>
            <a:pPr lvl="0"/>
            <a:endParaRPr lang="fr-FR" sz="1050" b="1" dirty="0">
              <a:solidFill>
                <a:prstClr val="black"/>
              </a:solidFill>
            </a:endParaRPr>
          </a:p>
          <a:p>
            <a:pPr lvl="0"/>
            <a:endParaRPr lang="fr-FR" sz="1050" b="1" dirty="0" smtClean="0">
              <a:solidFill>
                <a:prstClr val="black"/>
              </a:solidFill>
            </a:endParaRPr>
          </a:p>
          <a:p>
            <a:pPr lvl="0"/>
            <a:endParaRPr lang="fr-FR" sz="1050" b="1" dirty="0" smtClean="0">
              <a:solidFill>
                <a:prstClr val="black"/>
              </a:solidFill>
            </a:endParaRPr>
          </a:p>
          <a:p>
            <a:pPr lvl="0"/>
            <a:endParaRPr lang="fr-FR" sz="1050" b="1" dirty="0" smtClean="0">
              <a:solidFill>
                <a:prstClr val="black"/>
              </a:solidFill>
            </a:endParaRPr>
          </a:p>
          <a:p>
            <a:pPr lvl="0"/>
            <a:r>
              <a:rPr lang="fr-FR" sz="800" b="1" dirty="0" smtClean="0">
                <a:solidFill>
                  <a:prstClr val="black"/>
                </a:solidFill>
              </a:rPr>
              <a:t>CG3/D3 </a:t>
            </a:r>
            <a:r>
              <a:rPr lang="fr-FR" sz="800" b="1" dirty="0">
                <a:solidFill>
                  <a:prstClr val="black"/>
                </a:solidFill>
              </a:rPr>
              <a:t>la formation de la personne et du </a:t>
            </a:r>
            <a:r>
              <a:rPr lang="fr-FR" sz="800" b="1" dirty="0" smtClean="0">
                <a:solidFill>
                  <a:prstClr val="black"/>
                </a:solidFill>
              </a:rPr>
              <a:t>citoyen</a:t>
            </a:r>
          </a:p>
          <a:p>
            <a:pPr lvl="0"/>
            <a:endParaRPr lang="fr-FR" sz="800" b="1" dirty="0" smtClean="0">
              <a:solidFill>
                <a:prstClr val="black"/>
              </a:solidFill>
            </a:endParaRPr>
          </a:p>
          <a:p>
            <a:pPr lvl="0"/>
            <a:endParaRPr lang="fr-FR" sz="800" b="1" dirty="0">
              <a:solidFill>
                <a:prstClr val="black"/>
              </a:solidFill>
            </a:endParaRPr>
          </a:p>
          <a:p>
            <a:pPr lvl="0"/>
            <a:endParaRPr lang="fr-FR" sz="800" b="1" dirty="0">
              <a:solidFill>
                <a:prstClr val="black"/>
              </a:solidFill>
            </a:endParaRPr>
          </a:p>
          <a:p>
            <a:pPr lvl="0"/>
            <a:r>
              <a:rPr lang="fr-FR" sz="800" b="1" dirty="0">
                <a:solidFill>
                  <a:prstClr val="black"/>
                </a:solidFill>
              </a:rPr>
              <a:t>CG2 /D2 méthodes et outils pour </a:t>
            </a:r>
            <a:r>
              <a:rPr lang="fr-FR" sz="800" b="1" dirty="0" smtClean="0">
                <a:solidFill>
                  <a:prstClr val="black"/>
                </a:solidFill>
              </a:rPr>
              <a:t>apprendre</a:t>
            </a:r>
            <a:r>
              <a:rPr lang="fr-FR" sz="800" b="1" dirty="0">
                <a:solidFill>
                  <a:prstClr val="black"/>
                </a:solidFill>
              </a:rPr>
              <a:t/>
            </a:r>
            <a:br>
              <a:rPr lang="fr-FR" sz="800" b="1" dirty="0">
                <a:solidFill>
                  <a:prstClr val="black"/>
                </a:solidFill>
              </a:rPr>
            </a:br>
            <a:endParaRPr lang="fr-FR" sz="1050" b="1" dirty="0" smtClean="0">
              <a:solidFill>
                <a:prstClr val="black"/>
              </a:solidFill>
            </a:endParaRPr>
          </a:p>
          <a:p>
            <a:pPr lvl="0"/>
            <a:endParaRPr lang="fr-FR" sz="1050" b="1" dirty="0">
              <a:solidFill>
                <a:prstClr val="black"/>
              </a:solidFill>
            </a:endParaRPr>
          </a:p>
          <a:p>
            <a:pPr lvl="0"/>
            <a:endParaRPr lang="fr-FR" sz="1050" b="1" dirty="0">
              <a:solidFill>
                <a:prstClr val="black"/>
              </a:solidFill>
            </a:endParaRPr>
          </a:p>
        </p:txBody>
      </p:sp>
      <p:sp>
        <p:nvSpPr>
          <p:cNvPr id="14" name="Accolade ouvrante 13"/>
          <p:cNvSpPr/>
          <p:nvPr/>
        </p:nvSpPr>
        <p:spPr>
          <a:xfrm>
            <a:off x="4650752" y="1552087"/>
            <a:ext cx="137272" cy="1588882"/>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9" name="Ellipse 18"/>
          <p:cNvSpPr/>
          <p:nvPr/>
        </p:nvSpPr>
        <p:spPr>
          <a:xfrm>
            <a:off x="3131840" y="4077072"/>
            <a:ext cx="2880320" cy="720080"/>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 xmlns:p14="http://schemas.microsoft.com/office/powerpoint/2010/main" val="9525384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re 1"/>
          <p:cNvSpPr txBox="1">
            <a:spLocks/>
          </p:cNvSpPr>
          <p:nvPr/>
        </p:nvSpPr>
        <p:spPr>
          <a:xfrm>
            <a:off x="2555776" y="116632"/>
            <a:ext cx="4392488" cy="648072"/>
          </a:xfrm>
          <a:prstGeom prst="rect">
            <a:avLst/>
          </a:prstGeom>
          <a:solidFill>
            <a:schemeClr val="accent3">
              <a:lumMod val="40000"/>
              <a:lumOff val="60000"/>
            </a:schemeClr>
          </a:solidFill>
          <a:ln w="22225">
            <a:solidFill>
              <a:srgbClr val="00B050"/>
            </a:solidFill>
          </a:ln>
        </p:spPr>
        <p:txBody>
          <a:bodyPr vert="horz" lIns="91440" tIns="45720" rIns="91440" bIns="45720" rtlCol="0"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fr-FR" sz="2500" b="1" dirty="0" smtClean="0">
                <a:solidFill>
                  <a:srgbClr val="FF0000"/>
                </a:solidFill>
                <a:ea typeface="+mn-ea"/>
                <a:cs typeface="+mn-cs"/>
              </a:rPr>
              <a:t>VOLLEY-BALL</a:t>
            </a:r>
          </a:p>
          <a:p>
            <a:pPr lvl="0">
              <a:spcBef>
                <a:spcPts val="0"/>
              </a:spcBef>
            </a:pPr>
            <a:r>
              <a:rPr lang="fr-FR" sz="1800" b="1" dirty="0" smtClean="0"/>
              <a:t>Ecrire une compétence attendue de fin de cycle 4</a:t>
            </a:r>
            <a:endParaRPr lang="fr-FR" sz="1800" b="1" dirty="0"/>
          </a:p>
        </p:txBody>
      </p:sp>
      <p:graphicFrame>
        <p:nvGraphicFramePr>
          <p:cNvPr id="5" name="Tableau 4"/>
          <p:cNvGraphicFramePr>
            <a:graphicFrameLocks noGrp="1"/>
          </p:cNvGraphicFramePr>
          <p:nvPr>
            <p:extLst>
              <p:ext uri="{D42A27DB-BD31-4B8C-83A1-F6EECF244321}">
                <p14:modId xmlns="" xmlns:p14="http://schemas.microsoft.com/office/powerpoint/2010/main" val="3435716361"/>
              </p:ext>
            </p:extLst>
          </p:nvPr>
        </p:nvGraphicFramePr>
        <p:xfrm>
          <a:off x="107504" y="908720"/>
          <a:ext cx="2880320" cy="2171700"/>
        </p:xfrm>
        <a:graphic>
          <a:graphicData uri="http://schemas.openxmlformats.org/drawingml/2006/table">
            <a:tbl>
              <a:tblPr firstRow="1" bandRow="1">
                <a:tableStyleId>{5C22544A-7EE6-4342-B048-85BDC9FD1C3A}</a:tableStyleId>
              </a:tblPr>
              <a:tblGrid>
                <a:gridCol w="2880320"/>
              </a:tblGrid>
              <a:tr h="389028">
                <a:tc>
                  <a:txBody>
                    <a:bodyPr/>
                    <a:lstStyle/>
                    <a:p>
                      <a:pPr algn="ctr"/>
                      <a:r>
                        <a:rPr lang="fr-FR" sz="1100" dirty="0" smtClean="0">
                          <a:solidFill>
                            <a:schemeClr val="tx1"/>
                          </a:solidFill>
                        </a:rPr>
                        <a:t>Rôles à</a:t>
                      </a:r>
                      <a:r>
                        <a:rPr lang="fr-FR" sz="1100" baseline="0" dirty="0" smtClean="0">
                          <a:solidFill>
                            <a:schemeClr val="tx1"/>
                          </a:solidFill>
                        </a:rPr>
                        <a:t> jouer par l’élève en VOLLEY-BALL</a:t>
                      </a:r>
                      <a:r>
                        <a:rPr lang="fr-FR" sz="1100" baseline="0" dirty="0" smtClean="0">
                          <a:solidFill>
                            <a:srgbClr val="FF0000"/>
                          </a:solidFill>
                        </a:rPr>
                        <a:t> </a:t>
                      </a:r>
                      <a:r>
                        <a:rPr lang="fr-FR" sz="1100" baseline="0" dirty="0" smtClean="0">
                          <a:solidFill>
                            <a:schemeClr val="tx1"/>
                          </a:solidFill>
                        </a:rPr>
                        <a:t>pour combiner les AF</a:t>
                      </a:r>
                      <a:endParaRPr lang="fr-FR"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r h="1627196">
                <a:tc>
                  <a:txBody>
                    <a:bodyPr/>
                    <a:lstStyle/>
                    <a:p>
                      <a:pPr marL="171450" indent="-171450">
                        <a:buFont typeface="Wingdings" panose="05000000000000000000" pitchFamily="2" charset="2"/>
                        <a:buChar char="Ø"/>
                      </a:pPr>
                      <a:endParaRPr lang="fr-FR" sz="1050" b="1" dirty="0" smtClean="0"/>
                    </a:p>
                    <a:p>
                      <a:pPr marL="171450" indent="-171450">
                        <a:buFont typeface="Wingdings" panose="05000000000000000000" pitchFamily="2" charset="2"/>
                        <a:buChar char="Ø"/>
                      </a:pPr>
                      <a:r>
                        <a:rPr lang="fr-FR" sz="1400" b="1" dirty="0" smtClean="0">
                          <a:solidFill>
                            <a:schemeClr val="tx1"/>
                          </a:solidFill>
                        </a:rPr>
                        <a:t>L’équipe </a:t>
                      </a:r>
                    </a:p>
                    <a:p>
                      <a:pPr marL="171450" indent="-171450">
                        <a:buFont typeface="Wingdings" panose="05000000000000000000" pitchFamily="2" charset="2"/>
                        <a:buChar char="Ø"/>
                      </a:pPr>
                      <a:r>
                        <a:rPr lang="fr-FR" sz="1400" b="1" dirty="0" smtClean="0">
                          <a:solidFill>
                            <a:schemeClr val="tx1"/>
                          </a:solidFill>
                        </a:rPr>
                        <a:t>Le joueur en attaque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fr-FR" sz="1400" b="1" i="0" u="none" strike="noStrike" kern="1200" cap="none" spc="0" normalizeH="0" baseline="0" noProof="0" dirty="0" smtClean="0">
                          <a:ln>
                            <a:noFill/>
                          </a:ln>
                          <a:solidFill>
                            <a:schemeClr val="tx1"/>
                          </a:solidFill>
                          <a:effectLst/>
                          <a:uLnTx/>
                          <a:uFillTx/>
                          <a:latin typeface="+mn-lt"/>
                          <a:ea typeface="+mn-ea"/>
                          <a:cs typeface="+mn-cs"/>
                        </a:rPr>
                        <a:t>Le joueur en défense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fr-FR" sz="1400" b="1" i="0" u="none" strike="noStrike" kern="1200" cap="none" spc="0" normalizeH="0" baseline="0" noProof="0" dirty="0" smtClean="0">
                          <a:ln>
                            <a:noFill/>
                          </a:ln>
                          <a:solidFill>
                            <a:schemeClr val="tx1"/>
                          </a:solidFill>
                          <a:effectLst/>
                          <a:uLnTx/>
                          <a:uFillTx/>
                          <a:latin typeface="+mn-lt"/>
                          <a:ea typeface="+mn-ea"/>
                          <a:cs typeface="+mn-cs"/>
                        </a:rPr>
                        <a:t>Le relais/passeur</a:t>
                      </a:r>
                      <a:endParaRPr lang="fr-FR" sz="1400" b="1" dirty="0" smtClean="0">
                        <a:solidFill>
                          <a:schemeClr val="tx1"/>
                        </a:solidFill>
                      </a:endParaRPr>
                    </a:p>
                    <a:p>
                      <a:pPr marL="171450" indent="-171450">
                        <a:buFont typeface="Wingdings" panose="05000000000000000000" pitchFamily="2" charset="2"/>
                        <a:buChar char="Ø"/>
                      </a:pPr>
                      <a:r>
                        <a:rPr lang="fr-FR" sz="1400" b="1" dirty="0" smtClean="0">
                          <a:solidFill>
                            <a:srgbClr val="FF0000"/>
                          </a:solidFill>
                        </a:rPr>
                        <a:t>L’observateur/conseiller</a:t>
                      </a:r>
                    </a:p>
                    <a:p>
                      <a:pPr marL="171450" indent="-171450">
                        <a:buFont typeface="Wingdings" panose="05000000000000000000" pitchFamily="2" charset="2"/>
                        <a:buChar char="Ø"/>
                      </a:pPr>
                      <a:r>
                        <a:rPr lang="fr-FR" sz="1400" b="1" dirty="0" smtClean="0"/>
                        <a:t>L’arbitre</a:t>
                      </a:r>
                    </a:p>
                    <a:p>
                      <a:pPr marL="171450" indent="-171450">
                        <a:buFont typeface="Wingdings" panose="05000000000000000000" pitchFamily="2" charset="2"/>
                        <a:buChar char="Ø"/>
                      </a:pPr>
                      <a:endParaRPr lang="fr-FR" sz="1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r>
            </a:tbl>
          </a:graphicData>
        </a:graphic>
      </p:graphicFrame>
      <p:sp>
        <p:nvSpPr>
          <p:cNvPr id="19" name="Rectangle 18"/>
          <p:cNvSpPr/>
          <p:nvPr/>
        </p:nvSpPr>
        <p:spPr>
          <a:xfrm>
            <a:off x="3491880" y="1196752"/>
            <a:ext cx="5472608" cy="5377303"/>
          </a:xfrm>
          <a:prstGeom prst="rect">
            <a:avLst/>
          </a:prstGeom>
          <a:solidFill>
            <a:schemeClr val="accent3">
              <a:lumMod val="20000"/>
              <a:lumOff val="80000"/>
            </a:schemeClr>
          </a:solidFill>
          <a:ln w="25400" cap="flat" cmpd="sng" algn="ctr">
            <a:solidFill>
              <a:srgbClr val="000000"/>
            </a:solidFill>
            <a:prstDash val="dash"/>
          </a:ln>
          <a:effectLst/>
        </p:spPr>
        <p:txBody>
          <a:bodyPr vert="vert"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4000" b="1" kern="0" dirty="0" smtClean="0">
                <a:solidFill>
                  <a:srgbClr val="FF0000"/>
                </a:solidFill>
                <a:latin typeface="Arial"/>
                <a:cs typeface="Arial"/>
              </a:rPr>
              <a:t>VOLLEY-BALL</a:t>
            </a:r>
            <a:endParaRPr kumimoji="0" lang="fr-FR" sz="4000" b="1" i="0" u="none" strike="noStrike" kern="0" cap="none" spc="0" normalizeH="0" baseline="0" noProof="0" dirty="0">
              <a:ln>
                <a:noFill/>
              </a:ln>
              <a:solidFill>
                <a:srgbClr val="FF0000"/>
              </a:solidFill>
              <a:effectLst/>
              <a:uLnTx/>
              <a:uFillTx/>
              <a:latin typeface="Arial"/>
              <a:ea typeface="+mn-ea"/>
              <a:cs typeface="Arial"/>
            </a:endParaRPr>
          </a:p>
        </p:txBody>
      </p:sp>
      <p:sp>
        <p:nvSpPr>
          <p:cNvPr id="20" name="Rectangle 19"/>
          <p:cNvSpPr/>
          <p:nvPr/>
        </p:nvSpPr>
        <p:spPr>
          <a:xfrm>
            <a:off x="4067944" y="1340768"/>
            <a:ext cx="4176464" cy="2064935"/>
          </a:xfrm>
          <a:prstGeom prst="rect">
            <a:avLst/>
          </a:prstGeom>
          <a:solidFill>
            <a:srgbClr val="FF9900"/>
          </a:solidFill>
          <a:ln w="25400" cap="flat" cmpd="sng" algn="ctr">
            <a:solidFill>
              <a:srgbClr val="000000"/>
            </a:solidFill>
            <a:prstDash val="solid"/>
          </a:ln>
          <a:effectLst/>
        </p:spPr>
        <p:txBody>
          <a:bodyPr rtlCol="0" anchor="ctr"/>
          <a:lstStyle/>
          <a:p>
            <a:r>
              <a:rPr lang="fr-FR" sz="1400" dirty="0" smtClean="0">
                <a:ea typeface="Calibri"/>
                <a:cs typeface="Times New Roman"/>
              </a:rPr>
              <a:t>«  </a:t>
            </a:r>
            <a:r>
              <a:rPr lang="fr-FR" sz="1400" dirty="0" smtClean="0"/>
              <a:t>Dans un jeu à effectif réduit, rechercher le gain d’un match en se </a:t>
            </a:r>
            <a:r>
              <a:rPr lang="fr-FR" sz="1400" dirty="0" smtClean="0"/>
              <a:t>créant des </a:t>
            </a:r>
            <a:r>
              <a:rPr lang="fr-FR" sz="1400" dirty="0" smtClean="0"/>
              <a:t>situations favorables d’attaque afin de rompre l’échange grâce à des balles accélérées ou placées face à une défense organisée, tout en protégeant son terrain. </a:t>
            </a:r>
          </a:p>
          <a:p>
            <a:r>
              <a:rPr lang="fr-FR" sz="1400" dirty="0" smtClean="0"/>
              <a:t>Arbitrer </a:t>
            </a:r>
            <a:r>
              <a:rPr lang="fr-FR" sz="1400" dirty="0" smtClean="0"/>
              <a:t>de </a:t>
            </a:r>
            <a:r>
              <a:rPr lang="fr-FR" sz="1400" dirty="0" smtClean="0"/>
              <a:t>manière fairplay. </a:t>
            </a:r>
          </a:p>
          <a:p>
            <a:r>
              <a:rPr lang="fr-FR" sz="1400" b="1" dirty="0" smtClean="0">
                <a:solidFill>
                  <a:srgbClr val="FF0000"/>
                </a:solidFill>
              </a:rPr>
              <a:t>A l’aide d’un relevé d’indicateurs précis, conseiller son équipe pour établir et réguler un projet de jeu </a:t>
            </a:r>
            <a:r>
              <a:rPr lang="fr-FR" sz="1400" b="1" dirty="0" smtClean="0">
                <a:solidFill>
                  <a:srgbClr val="FF0000"/>
                </a:solidFill>
              </a:rPr>
              <a:t>collectif</a:t>
            </a:r>
            <a:r>
              <a:rPr lang="fr-FR" sz="1400" dirty="0" smtClean="0"/>
              <a:t>.</a:t>
            </a:r>
            <a:r>
              <a:rPr lang="fr-FR" sz="1400" dirty="0" smtClean="0">
                <a:ea typeface="Calibri"/>
                <a:cs typeface="Times New Roman"/>
              </a:rPr>
              <a:t> »</a:t>
            </a:r>
            <a:endParaRPr kumimoji="0" lang="fr-FR" sz="1300" i="0" u="none" strike="noStrike" kern="0" cap="none" spc="0" normalizeH="0" baseline="0" noProof="0" dirty="0">
              <a:ln>
                <a:noFill/>
              </a:ln>
              <a:effectLst/>
              <a:uLnTx/>
              <a:uFillTx/>
              <a:latin typeface="Arial"/>
              <a:cs typeface="Arial"/>
            </a:endParaRPr>
          </a:p>
        </p:txBody>
      </p:sp>
      <p:grpSp>
        <p:nvGrpSpPr>
          <p:cNvPr id="21" name="Groupe 18"/>
          <p:cNvGrpSpPr/>
          <p:nvPr/>
        </p:nvGrpSpPr>
        <p:grpSpPr>
          <a:xfrm>
            <a:off x="4572000" y="3909759"/>
            <a:ext cx="3168352" cy="2592288"/>
            <a:chOff x="3635896" y="3356992"/>
            <a:chExt cx="2520280" cy="2448272"/>
          </a:xfrm>
        </p:grpSpPr>
        <p:sp>
          <p:nvSpPr>
            <p:cNvPr id="22" name="Ellipse 21"/>
            <p:cNvSpPr/>
            <p:nvPr/>
          </p:nvSpPr>
          <p:spPr>
            <a:xfrm>
              <a:off x="3635896" y="3356992"/>
              <a:ext cx="2520280" cy="2448272"/>
            </a:xfrm>
            <a:prstGeom prst="ellipse">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a:ln>
                  <a:noFill/>
                </a:ln>
                <a:solidFill>
                  <a:sysClr val="windowText" lastClr="000000"/>
                </a:solidFill>
                <a:effectLst/>
                <a:uLnTx/>
                <a:uFillTx/>
                <a:latin typeface="Arial"/>
                <a:ea typeface="+mn-ea"/>
                <a:cs typeface="Arial"/>
              </a:endParaRPr>
            </a:p>
          </p:txBody>
        </p:sp>
        <p:sp>
          <p:nvSpPr>
            <p:cNvPr id="23" name="Triangle isocèle 22"/>
            <p:cNvSpPr/>
            <p:nvPr/>
          </p:nvSpPr>
          <p:spPr>
            <a:xfrm>
              <a:off x="3995936" y="5373216"/>
              <a:ext cx="360040" cy="288032"/>
            </a:xfrm>
            <a:prstGeom prst="triangle">
              <a:avLst/>
            </a:prstGeom>
            <a:solidFill>
              <a:srgbClr val="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rgbClr val="FFFFFF"/>
                </a:solidFill>
                <a:effectLst/>
                <a:uLnTx/>
                <a:uFillTx/>
                <a:latin typeface="Arial"/>
                <a:ea typeface="+mn-ea"/>
                <a:cs typeface="Arial"/>
              </a:endParaRPr>
            </a:p>
          </p:txBody>
        </p:sp>
        <p:sp>
          <p:nvSpPr>
            <p:cNvPr id="24" name="Triangle isocèle 23"/>
            <p:cNvSpPr/>
            <p:nvPr/>
          </p:nvSpPr>
          <p:spPr>
            <a:xfrm rot="4380000">
              <a:off x="5436096" y="3429000"/>
              <a:ext cx="360040" cy="288032"/>
            </a:xfrm>
            <a:prstGeom prst="triangle">
              <a:avLst/>
            </a:prstGeom>
            <a:solidFill>
              <a:srgbClr val="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rgbClr val="FFFFFF"/>
                </a:solidFill>
                <a:effectLst/>
                <a:uLnTx/>
                <a:uFillTx/>
                <a:latin typeface="Arial"/>
                <a:ea typeface="+mn-ea"/>
                <a:cs typeface="Arial"/>
              </a:endParaRPr>
            </a:p>
          </p:txBody>
        </p:sp>
      </p:grpSp>
      <p:sp>
        <p:nvSpPr>
          <p:cNvPr id="25" name="Rectangle 24"/>
          <p:cNvSpPr/>
          <p:nvPr/>
        </p:nvSpPr>
        <p:spPr>
          <a:xfrm>
            <a:off x="5076056" y="3333695"/>
            <a:ext cx="2232248" cy="576064"/>
          </a:xfrm>
          <a:prstGeom prst="rect">
            <a:avLst/>
          </a:prstGeom>
          <a:solidFill>
            <a:srgbClr val="FFCC66"/>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600" b="0" i="0" u="none" strike="noStrike" kern="0" cap="none" spc="0" normalizeH="0" baseline="0" noProof="0" dirty="0" smtClean="0">
                <a:ln>
                  <a:noFill/>
                </a:ln>
                <a:solidFill>
                  <a:sysClr val="windowText" lastClr="000000"/>
                </a:solidFill>
                <a:effectLst/>
                <a:uLnTx/>
                <a:uFillTx/>
                <a:latin typeface="Arial"/>
                <a:ea typeface="+mn-ea"/>
                <a:cs typeface="Arial"/>
              </a:rPr>
              <a:t>Tâche complexe finale</a:t>
            </a:r>
            <a:endParaRPr kumimoji="0" lang="fr-FR" sz="1600" b="0" i="0" u="none" strike="noStrike" kern="0" cap="none" spc="0" normalizeH="0" baseline="0" noProof="0" dirty="0">
              <a:ln>
                <a:noFill/>
              </a:ln>
              <a:solidFill>
                <a:sysClr val="windowText" lastClr="000000"/>
              </a:solidFill>
              <a:effectLst/>
              <a:uLnTx/>
              <a:uFillTx/>
              <a:latin typeface="Arial"/>
              <a:ea typeface="+mn-ea"/>
              <a:cs typeface="Arial"/>
            </a:endParaRPr>
          </a:p>
        </p:txBody>
      </p:sp>
      <p:sp>
        <p:nvSpPr>
          <p:cNvPr id="26" name="Parenthèses 25"/>
          <p:cNvSpPr/>
          <p:nvPr/>
        </p:nvSpPr>
        <p:spPr>
          <a:xfrm>
            <a:off x="6444208" y="6021288"/>
            <a:ext cx="2304256" cy="432048"/>
          </a:xfrm>
          <a:prstGeom prst="bracketPair">
            <a:avLst/>
          </a:prstGeom>
          <a:solidFill>
            <a:srgbClr val="FFFFFF"/>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smtClean="0">
                <a:ln>
                  <a:noFill/>
                </a:ln>
                <a:solidFill>
                  <a:sysClr val="windowText" lastClr="000000"/>
                </a:solidFill>
                <a:effectLst/>
                <a:uLnTx/>
                <a:uFillTx/>
                <a:latin typeface="Arial"/>
                <a:ea typeface="+mn-ea"/>
                <a:cs typeface="Arial"/>
              </a:rPr>
              <a:t>Construction et combinaison des « savoirs »</a:t>
            </a:r>
            <a:endParaRPr kumimoji="0" lang="fr-FR" sz="1200" b="0" i="0" u="none" strike="noStrike" kern="0" cap="none" spc="0" normalizeH="0" baseline="0" noProof="0" dirty="0">
              <a:ln>
                <a:noFill/>
              </a:ln>
              <a:solidFill>
                <a:sysClr val="windowText" lastClr="000000"/>
              </a:solidFill>
              <a:effectLst/>
              <a:uLnTx/>
              <a:uFillTx/>
              <a:latin typeface="Arial"/>
              <a:ea typeface="+mn-ea"/>
              <a:cs typeface="Arial"/>
            </a:endParaRPr>
          </a:p>
        </p:txBody>
      </p:sp>
      <p:sp>
        <p:nvSpPr>
          <p:cNvPr id="27" name="ZoneTexte 26"/>
          <p:cNvSpPr txBox="1"/>
          <p:nvPr/>
        </p:nvSpPr>
        <p:spPr>
          <a:xfrm>
            <a:off x="5076056" y="4221088"/>
            <a:ext cx="2448272" cy="1938992"/>
          </a:xfrm>
          <a:prstGeom prst="rect">
            <a:avLst/>
          </a:prstGeom>
          <a:noFill/>
        </p:spPr>
        <p:txBody>
          <a:bodyPr wrap="square" rtlCol="0">
            <a:spAutoFit/>
          </a:bodyPr>
          <a:lstStyle/>
          <a:p>
            <a:pPr lvl="0"/>
            <a:r>
              <a:rPr lang="fr-FR" sz="800" dirty="0" smtClean="0"/>
              <a:t>Gérer l’alternative entre renvoi direct et construction de l’attaque</a:t>
            </a:r>
          </a:p>
          <a:p>
            <a:pPr lvl="0"/>
            <a:r>
              <a:rPr lang="fr-FR" sz="800" dirty="0" smtClean="0"/>
              <a:t>… </a:t>
            </a:r>
          </a:p>
          <a:p>
            <a:pPr lvl="0"/>
            <a:r>
              <a:rPr lang="fr-FR" sz="800" dirty="0" smtClean="0"/>
              <a:t>Créer la rupture en plaçant ou en smashant le ballon </a:t>
            </a:r>
          </a:p>
          <a:p>
            <a:pPr lvl="0"/>
            <a:r>
              <a:rPr lang="fr-FR" sz="800" dirty="0" smtClean="0"/>
              <a:t>Se donner du temps dans son propre camp en produisant des trajectoires hautes et orientées</a:t>
            </a:r>
          </a:p>
          <a:p>
            <a:pPr lvl="0"/>
            <a:r>
              <a:rPr lang="fr-FR" sz="800" dirty="0" smtClean="0"/>
              <a:t>Basculer rapidement d’un rôle à l’autre : attaquant/défenseur</a:t>
            </a:r>
          </a:p>
          <a:p>
            <a:pPr lvl="0"/>
            <a:r>
              <a:rPr lang="fr-FR" sz="800" dirty="0" smtClean="0"/>
              <a:t>Assurer un rôle de partenaire et/ou de conseiller afin de faire progresser autrui</a:t>
            </a:r>
          </a:p>
          <a:p>
            <a:pPr lvl="0"/>
            <a:r>
              <a:rPr lang="fr-FR" sz="800" dirty="0" smtClean="0"/>
              <a:t>…</a:t>
            </a:r>
          </a:p>
          <a:p>
            <a:pPr lvl="0"/>
            <a:r>
              <a:rPr lang="fr-FR" sz="800" dirty="0" smtClean="0"/>
              <a:t>Grâce à des indicateurs simples (score parlant),  élaborer un projet collectif pour protéger efficacement son terrain et pour se créer régulièrement des situations favorables de marque</a:t>
            </a:r>
          </a:p>
        </p:txBody>
      </p:sp>
    </p:spTree>
    <p:extLst>
      <p:ext uri="{BB962C8B-B14F-4D97-AF65-F5344CB8AC3E}">
        <p14:creationId xmlns="" xmlns:p14="http://schemas.microsoft.com/office/powerpoint/2010/main" val="24961502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re 1"/>
          <p:cNvSpPr txBox="1">
            <a:spLocks/>
          </p:cNvSpPr>
          <p:nvPr/>
        </p:nvSpPr>
        <p:spPr>
          <a:xfrm>
            <a:off x="2555776" y="116632"/>
            <a:ext cx="4392488" cy="648072"/>
          </a:xfrm>
          <a:prstGeom prst="rect">
            <a:avLst/>
          </a:prstGeom>
          <a:solidFill>
            <a:schemeClr val="accent3">
              <a:lumMod val="40000"/>
              <a:lumOff val="60000"/>
            </a:schemeClr>
          </a:solidFill>
          <a:ln w="22225">
            <a:solidFill>
              <a:srgbClr val="00B050"/>
            </a:solidFill>
          </a:ln>
        </p:spPr>
        <p:txBody>
          <a:bodyPr vert="horz" lIns="91440" tIns="45720" rIns="91440" bIns="45720" rtlCol="0"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500" b="1" dirty="0" smtClean="0"/>
              <a:t>VOLLEY-BALL</a:t>
            </a:r>
          </a:p>
          <a:p>
            <a:r>
              <a:rPr lang="fr-FR" sz="1800" b="1" dirty="0" smtClean="0"/>
              <a:t>Ecrire une compétence attendue de fin de cycle 4</a:t>
            </a:r>
            <a:endParaRPr lang="fr-FR" sz="1800" b="1" dirty="0"/>
          </a:p>
        </p:txBody>
      </p:sp>
      <p:graphicFrame>
        <p:nvGraphicFramePr>
          <p:cNvPr id="5" name="Tableau 4"/>
          <p:cNvGraphicFramePr>
            <a:graphicFrameLocks noGrp="1"/>
          </p:cNvGraphicFramePr>
          <p:nvPr>
            <p:extLst>
              <p:ext uri="{D42A27DB-BD31-4B8C-83A1-F6EECF244321}">
                <p14:modId xmlns="" xmlns:p14="http://schemas.microsoft.com/office/powerpoint/2010/main" val="2066403756"/>
              </p:ext>
            </p:extLst>
          </p:nvPr>
        </p:nvGraphicFramePr>
        <p:xfrm>
          <a:off x="6444208" y="2996952"/>
          <a:ext cx="2376264" cy="2016224"/>
        </p:xfrm>
        <a:graphic>
          <a:graphicData uri="http://schemas.openxmlformats.org/drawingml/2006/table">
            <a:tbl>
              <a:tblPr firstRow="1" bandRow="1">
                <a:tableStyleId>{5C22544A-7EE6-4342-B048-85BDC9FD1C3A}</a:tableStyleId>
              </a:tblPr>
              <a:tblGrid>
                <a:gridCol w="2376264"/>
              </a:tblGrid>
              <a:tr h="389028">
                <a:tc>
                  <a:txBody>
                    <a:bodyPr/>
                    <a:lstStyle/>
                    <a:p>
                      <a:pPr algn="ctr"/>
                      <a:r>
                        <a:rPr lang="fr-FR" sz="1400" dirty="0" smtClean="0">
                          <a:solidFill>
                            <a:schemeClr val="tx1"/>
                          </a:solidFill>
                        </a:rPr>
                        <a:t>« Rôles à</a:t>
                      </a:r>
                      <a:r>
                        <a:rPr lang="fr-FR" sz="1400" baseline="0" dirty="0" smtClean="0">
                          <a:solidFill>
                            <a:schemeClr val="tx1"/>
                          </a:solidFill>
                        </a:rPr>
                        <a:t> jouer »</a:t>
                      </a:r>
                      <a:endParaRPr lang="fr-FR"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r>
              <a:tr h="1627196">
                <a:tc>
                  <a:txBody>
                    <a:bodyPr/>
                    <a:lstStyle/>
                    <a:p>
                      <a:pPr marL="0" indent="0">
                        <a:buFont typeface="Wingdings" panose="05000000000000000000" pitchFamily="2" charset="2"/>
                        <a:buNone/>
                      </a:pPr>
                      <a:endParaRPr lang="fr-FR" sz="1050" b="1" dirty="0" smtClean="0"/>
                    </a:p>
                    <a:p>
                      <a:pPr marL="171450" indent="-171450">
                        <a:buFont typeface="Wingdings" panose="05000000000000000000" pitchFamily="2" charset="2"/>
                        <a:buChar char="Ø"/>
                      </a:pPr>
                      <a:r>
                        <a:rPr lang="fr-FR" sz="1400" b="1" dirty="0" smtClean="0">
                          <a:solidFill>
                            <a:schemeClr val="tx1"/>
                          </a:solidFill>
                        </a:rPr>
                        <a:t>L’équipe</a:t>
                      </a:r>
                    </a:p>
                    <a:p>
                      <a:pPr marL="171450" indent="-171450">
                        <a:buFont typeface="Wingdings" panose="05000000000000000000" pitchFamily="2" charset="2"/>
                        <a:buChar char="Ø"/>
                      </a:pPr>
                      <a:r>
                        <a:rPr lang="fr-FR" sz="1400" b="1" dirty="0" smtClean="0">
                          <a:solidFill>
                            <a:schemeClr val="tx1"/>
                          </a:solidFill>
                        </a:rPr>
                        <a:t>Le joueur en attaque</a:t>
                      </a:r>
                    </a:p>
                    <a:p>
                      <a:pPr marL="171450" indent="-171450">
                        <a:buFont typeface="Wingdings" panose="05000000000000000000" pitchFamily="2" charset="2"/>
                        <a:buChar char="Ø"/>
                      </a:pPr>
                      <a:r>
                        <a:rPr lang="fr-FR" sz="1400" b="1" dirty="0" smtClean="0">
                          <a:solidFill>
                            <a:schemeClr val="tx1"/>
                          </a:solidFill>
                        </a:rPr>
                        <a:t>Le joueur en défense</a:t>
                      </a:r>
                    </a:p>
                    <a:p>
                      <a:pPr marL="171450" indent="-171450">
                        <a:buFont typeface="Wingdings" panose="05000000000000000000" pitchFamily="2" charset="2"/>
                        <a:buChar char="Ø"/>
                      </a:pPr>
                      <a:r>
                        <a:rPr lang="fr-FR" sz="1400" b="1" dirty="0" smtClean="0">
                          <a:solidFill>
                            <a:schemeClr val="tx1"/>
                          </a:solidFill>
                        </a:rPr>
                        <a:t>Le relais/passeur</a:t>
                      </a:r>
                    </a:p>
                    <a:p>
                      <a:pPr marL="171450" indent="-171450">
                        <a:buFont typeface="Wingdings" panose="05000000000000000000" pitchFamily="2" charset="2"/>
                        <a:buChar char="Ø"/>
                      </a:pPr>
                      <a:r>
                        <a:rPr lang="fr-FR" sz="1400" b="1" dirty="0" smtClean="0"/>
                        <a:t>L’arbitre</a:t>
                      </a:r>
                    </a:p>
                    <a:p>
                      <a:pPr marL="171450" indent="-171450">
                        <a:buFont typeface="Wingdings" panose="05000000000000000000" pitchFamily="2" charset="2"/>
                        <a:buChar char="Ø"/>
                      </a:pPr>
                      <a:r>
                        <a:rPr lang="fr-FR" sz="1400" b="1" dirty="0" smtClean="0">
                          <a:solidFill>
                            <a:srgbClr val="FF0000"/>
                          </a:solidFill>
                        </a:rPr>
                        <a:t>L’observateur/conseiller</a:t>
                      </a:r>
                      <a:endParaRPr lang="fr-FR" sz="1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r>
            </a:tbl>
          </a:graphicData>
        </a:graphic>
      </p:graphicFrame>
      <p:graphicFrame>
        <p:nvGraphicFramePr>
          <p:cNvPr id="13" name="Tableau 12"/>
          <p:cNvGraphicFramePr>
            <a:graphicFrameLocks noGrp="1"/>
          </p:cNvGraphicFramePr>
          <p:nvPr>
            <p:extLst>
              <p:ext uri="{D42A27DB-BD31-4B8C-83A1-F6EECF244321}">
                <p14:modId xmlns="" xmlns:p14="http://schemas.microsoft.com/office/powerpoint/2010/main" val="2066403756"/>
              </p:ext>
            </p:extLst>
          </p:nvPr>
        </p:nvGraphicFramePr>
        <p:xfrm>
          <a:off x="2843808" y="2996952"/>
          <a:ext cx="3384376" cy="2743200"/>
        </p:xfrm>
        <a:graphic>
          <a:graphicData uri="http://schemas.openxmlformats.org/drawingml/2006/table">
            <a:tbl>
              <a:tblPr firstRow="1" bandRow="1">
                <a:tableStyleId>{5C22544A-7EE6-4342-B048-85BDC9FD1C3A}</a:tableStyleId>
              </a:tblPr>
              <a:tblGrid>
                <a:gridCol w="3384376"/>
              </a:tblGrid>
              <a:tr h="389028">
                <a:tc>
                  <a:txBody>
                    <a:bodyPr/>
                    <a:lstStyle/>
                    <a:p>
                      <a:pPr algn="ctr"/>
                      <a:r>
                        <a:rPr lang="fr-FR" sz="1400" dirty="0" smtClean="0">
                          <a:solidFill>
                            <a:schemeClr val="tx1"/>
                          </a:solidFill>
                        </a:rPr>
                        <a:t>Compétence attendue retenue par l’équipe pédagogique</a:t>
                      </a:r>
                      <a:endParaRPr lang="fr-FR"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r>
              <a:tr h="1627196">
                <a:tc>
                  <a:txBody>
                    <a:bodyPr/>
                    <a:lstStyle/>
                    <a:p>
                      <a:pPr algn="just"/>
                      <a:r>
                        <a:rPr lang="fr-FR" sz="1400" dirty="0" smtClean="0">
                          <a:ea typeface="Calibri"/>
                          <a:cs typeface="Times New Roman"/>
                        </a:rPr>
                        <a:t>«  </a:t>
                      </a:r>
                      <a:r>
                        <a:rPr lang="fr-FR" sz="1400" dirty="0" smtClean="0"/>
                        <a:t>Dans un jeu à effectif réduit, rechercher le gain d’un match en se créant des situations favorables d’attaque afin de rompre l’échange grâce à des balles accélérées ou placées face à une défense organisée, tout en protégeant son terrain. </a:t>
                      </a:r>
                    </a:p>
                    <a:p>
                      <a:pPr algn="just"/>
                      <a:r>
                        <a:rPr lang="fr-FR" sz="1400" dirty="0" smtClean="0"/>
                        <a:t>Arbitrer de manière fairplay. </a:t>
                      </a:r>
                    </a:p>
                    <a:p>
                      <a:pPr algn="just"/>
                      <a:r>
                        <a:rPr lang="fr-FR" sz="1400" b="1" dirty="0" smtClean="0">
                          <a:solidFill>
                            <a:srgbClr val="FF0000"/>
                          </a:solidFill>
                        </a:rPr>
                        <a:t>A l’aide d’un relevé d’indicateurs précis, conseiller son équipe pour établir et réguler un projet de jeu collectif</a:t>
                      </a:r>
                      <a:r>
                        <a:rPr lang="fr-FR" sz="1400" dirty="0" smtClean="0"/>
                        <a:t>.</a:t>
                      </a:r>
                      <a:r>
                        <a:rPr lang="fr-FR" sz="1400" dirty="0" smtClean="0">
                          <a:ea typeface="Calibri"/>
                          <a:cs typeface="Times New Roman"/>
                        </a:rPr>
                        <a:t> »</a:t>
                      </a:r>
                      <a:endParaRPr kumimoji="0" lang="fr-FR" sz="1300" i="0" u="none" strike="noStrike" kern="0" cap="none" spc="0" normalizeH="0" baseline="0" noProof="0" dirty="0">
                        <a:ln>
                          <a:noFill/>
                        </a:ln>
                        <a:effectLst/>
                        <a:uLnTx/>
                        <a:uFillTx/>
                        <a:latin typeface="Arial"/>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r>
            </a:tbl>
          </a:graphicData>
        </a:graphic>
      </p:graphicFrame>
      <p:graphicFrame>
        <p:nvGraphicFramePr>
          <p:cNvPr id="14" name="Tableau 13"/>
          <p:cNvGraphicFramePr>
            <a:graphicFrameLocks noGrp="1"/>
          </p:cNvGraphicFramePr>
          <p:nvPr>
            <p:extLst>
              <p:ext uri="{D42A27DB-BD31-4B8C-83A1-F6EECF244321}">
                <p14:modId xmlns="" xmlns:p14="http://schemas.microsoft.com/office/powerpoint/2010/main" val="2066403756"/>
              </p:ext>
            </p:extLst>
          </p:nvPr>
        </p:nvGraphicFramePr>
        <p:xfrm>
          <a:off x="323528" y="2996952"/>
          <a:ext cx="2304256" cy="3589428"/>
        </p:xfrm>
        <a:graphic>
          <a:graphicData uri="http://schemas.openxmlformats.org/drawingml/2006/table">
            <a:tbl>
              <a:tblPr firstRow="1" bandRow="1">
                <a:tableStyleId>{5C22544A-7EE6-4342-B048-85BDC9FD1C3A}</a:tableStyleId>
              </a:tblPr>
              <a:tblGrid>
                <a:gridCol w="2304256"/>
              </a:tblGrid>
              <a:tr h="389028">
                <a:tc>
                  <a:txBody>
                    <a:bodyPr/>
                    <a:lstStyle/>
                    <a:p>
                      <a:pPr algn="ctr"/>
                      <a:r>
                        <a:rPr lang="fr-FR" sz="1400" dirty="0" smtClean="0">
                          <a:solidFill>
                            <a:schemeClr val="tx1"/>
                          </a:solidFill>
                        </a:rPr>
                        <a:t>Attendus de fin de cycle</a:t>
                      </a:r>
                      <a:endParaRPr lang="fr-FR"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r>
              <a:tr h="1627196">
                <a:tc>
                  <a:txBody>
                    <a:bodyPr/>
                    <a:lstStyle/>
                    <a:p>
                      <a:r>
                        <a:rPr lang="fr-FR" sz="1200" kern="1200" dirty="0" smtClean="0">
                          <a:solidFill>
                            <a:schemeClr val="dk1"/>
                          </a:solidFill>
                          <a:latin typeface="+mn-lt"/>
                          <a:ea typeface="+mn-ea"/>
                          <a:cs typeface="+mn-cs"/>
                        </a:rPr>
                        <a:t>En situation d’opposition réelle et équilibrée :</a:t>
                      </a:r>
                    </a:p>
                    <a:p>
                      <a:pPr>
                        <a:buFont typeface="Wingdings" pitchFamily="2" charset="2"/>
                        <a:buChar char="§"/>
                      </a:pPr>
                      <a:r>
                        <a:rPr lang="fr-FR" sz="1200" kern="1200" dirty="0" smtClean="0">
                          <a:solidFill>
                            <a:schemeClr val="dk1"/>
                          </a:solidFill>
                          <a:latin typeface="+mn-lt"/>
                          <a:ea typeface="+mn-ea"/>
                          <a:cs typeface="+mn-cs"/>
                        </a:rPr>
                        <a:t> Réaliser des actions décisives en situation favorable afin de faire basculer le rapport de force en sa faveur ou en faveur de son équipe.</a:t>
                      </a:r>
                    </a:p>
                    <a:p>
                      <a:pPr>
                        <a:buFont typeface="Wingdings" pitchFamily="2" charset="2"/>
                        <a:buChar char="§"/>
                      </a:pPr>
                      <a:r>
                        <a:rPr lang="fr-FR" sz="1200" kern="1200" dirty="0" smtClean="0">
                          <a:solidFill>
                            <a:schemeClr val="dk1"/>
                          </a:solidFill>
                          <a:latin typeface="+mn-lt"/>
                          <a:ea typeface="+mn-ea"/>
                          <a:cs typeface="+mn-cs"/>
                        </a:rPr>
                        <a:t> Adapter son engagement moteur en fonction de son état physique et du rapport de force</a:t>
                      </a:r>
                    </a:p>
                    <a:p>
                      <a:pPr>
                        <a:buFont typeface="Wingdings" pitchFamily="2" charset="2"/>
                        <a:buChar char="§"/>
                      </a:pPr>
                      <a:r>
                        <a:rPr lang="fr-FR" sz="1200" kern="1200" dirty="0" smtClean="0">
                          <a:solidFill>
                            <a:schemeClr val="dk1"/>
                          </a:solidFill>
                          <a:latin typeface="+mn-lt"/>
                          <a:ea typeface="+mn-ea"/>
                          <a:cs typeface="+mn-cs"/>
                        </a:rPr>
                        <a:t> Être solidaire de ses partenaires et respectueux de son (ses) adversaire(s) et de l’arbitre.</a:t>
                      </a:r>
                    </a:p>
                    <a:p>
                      <a:pPr>
                        <a:buFont typeface="Wingdings" pitchFamily="2" charset="2"/>
                        <a:buChar char="§"/>
                      </a:pPr>
                      <a:r>
                        <a:rPr lang="fr-FR" sz="1200" kern="1200" dirty="0" smtClean="0">
                          <a:solidFill>
                            <a:schemeClr val="dk1"/>
                          </a:solidFill>
                          <a:latin typeface="+mn-lt"/>
                          <a:ea typeface="+mn-ea"/>
                          <a:cs typeface="+mn-cs"/>
                        </a:rPr>
                        <a:t> Observer et </a:t>
                      </a:r>
                      <a:r>
                        <a:rPr lang="fr-FR" sz="1200" kern="1200" dirty="0" err="1" smtClean="0">
                          <a:solidFill>
                            <a:schemeClr val="dk1"/>
                          </a:solidFill>
                          <a:latin typeface="+mn-lt"/>
                          <a:ea typeface="+mn-ea"/>
                          <a:cs typeface="+mn-cs"/>
                        </a:rPr>
                        <a:t>co</a:t>
                      </a:r>
                      <a:r>
                        <a:rPr lang="fr-FR" sz="1200" kern="1200" dirty="0" smtClean="0">
                          <a:solidFill>
                            <a:schemeClr val="dk1"/>
                          </a:solidFill>
                          <a:latin typeface="+mn-lt"/>
                          <a:ea typeface="+mn-ea"/>
                          <a:cs typeface="+mn-cs"/>
                        </a:rPr>
                        <a:t>-arbitrer.</a:t>
                      </a:r>
                    </a:p>
                    <a:p>
                      <a:pPr>
                        <a:buFont typeface="Wingdings" pitchFamily="2" charset="2"/>
                        <a:buChar char="§"/>
                      </a:pPr>
                      <a:r>
                        <a:rPr lang="fr-FR" sz="1200" kern="1200" dirty="0" smtClean="0">
                          <a:solidFill>
                            <a:schemeClr val="dk1"/>
                          </a:solidFill>
                          <a:latin typeface="+mn-lt"/>
                          <a:ea typeface="+mn-ea"/>
                          <a:cs typeface="+mn-cs"/>
                        </a:rPr>
                        <a:t> Accepter le résultat de la rencontre et savoir l’analyser avec objectivité.</a:t>
                      </a:r>
                      <a:endParaRPr lang="fr-FR" sz="12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r>
            </a:tbl>
          </a:graphicData>
        </a:graphic>
      </p:graphicFrame>
      <p:graphicFrame>
        <p:nvGraphicFramePr>
          <p:cNvPr id="15" name="Tableau 14"/>
          <p:cNvGraphicFramePr>
            <a:graphicFrameLocks noGrp="1"/>
          </p:cNvGraphicFramePr>
          <p:nvPr>
            <p:extLst>
              <p:ext uri="{D42A27DB-BD31-4B8C-83A1-F6EECF244321}">
                <p14:modId xmlns="" xmlns:p14="http://schemas.microsoft.com/office/powerpoint/2010/main" val="2066403756"/>
              </p:ext>
            </p:extLst>
          </p:nvPr>
        </p:nvGraphicFramePr>
        <p:xfrm>
          <a:off x="323528" y="908721"/>
          <a:ext cx="8496944" cy="1920240"/>
        </p:xfrm>
        <a:graphic>
          <a:graphicData uri="http://schemas.openxmlformats.org/drawingml/2006/table">
            <a:tbl>
              <a:tblPr firstRow="1" bandRow="1">
                <a:tableStyleId>{5C22544A-7EE6-4342-B048-85BDC9FD1C3A}</a:tableStyleId>
              </a:tblPr>
              <a:tblGrid>
                <a:gridCol w="8496944"/>
              </a:tblGrid>
              <a:tr h="303247">
                <a:tc>
                  <a:txBody>
                    <a:bodyPr/>
                    <a:lstStyle/>
                    <a:p>
                      <a:pPr algn="ctr"/>
                      <a:r>
                        <a:rPr lang="fr-FR" sz="1600" dirty="0" smtClean="0">
                          <a:solidFill>
                            <a:schemeClr val="tx1"/>
                          </a:solidFill>
                        </a:rPr>
                        <a:t>CONTEXTE N°1 : Collège A </a:t>
                      </a:r>
                      <a:r>
                        <a:rPr lang="fr-FR" sz="1600" baseline="0" dirty="0" smtClean="0">
                          <a:solidFill>
                            <a:schemeClr val="tx1"/>
                          </a:solidFill>
                        </a:rPr>
                        <a:t>– Public hétérogène</a:t>
                      </a:r>
                      <a:endParaRPr lang="fr-FR"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r>
              <a:tr h="1208921">
                <a:tc>
                  <a:txBody>
                    <a:bodyPr/>
                    <a:lstStyle/>
                    <a:p>
                      <a:pPr algn="just"/>
                      <a:r>
                        <a:rPr lang="fr-FR" sz="1300" b="1" kern="1200" dirty="0" smtClean="0">
                          <a:solidFill>
                            <a:schemeClr val="dk1"/>
                          </a:solidFill>
                          <a:effectLst/>
                          <a:latin typeface="+mn-lt"/>
                          <a:ea typeface="+mn-ea"/>
                          <a:cs typeface="+mn-cs"/>
                        </a:rPr>
                        <a:t>SOCLE</a:t>
                      </a:r>
                      <a:r>
                        <a:rPr lang="fr-FR" sz="1300" b="1" kern="1200" baseline="0" dirty="0" smtClean="0">
                          <a:solidFill>
                            <a:schemeClr val="dk1"/>
                          </a:solidFill>
                          <a:effectLst/>
                          <a:latin typeface="+mn-lt"/>
                          <a:ea typeface="+mn-ea"/>
                          <a:cs typeface="+mn-cs"/>
                        </a:rPr>
                        <a:t> COMMUN </a:t>
                      </a:r>
                      <a:r>
                        <a:rPr lang="fr-FR" sz="1300" b="1" kern="1200" baseline="0" dirty="0" smtClean="0">
                          <a:solidFill>
                            <a:schemeClr val="dk1"/>
                          </a:solidFill>
                          <a:effectLst/>
                          <a:latin typeface="+mn-lt"/>
                          <a:ea typeface="+mn-ea"/>
                          <a:cs typeface="+mn-cs"/>
                        </a:rPr>
                        <a:t>D2 </a:t>
                      </a:r>
                      <a:r>
                        <a:rPr lang="fr-FR" sz="1300" kern="1200" baseline="0" dirty="0" smtClean="0">
                          <a:solidFill>
                            <a:schemeClr val="dk1"/>
                          </a:solidFill>
                          <a:effectLst/>
                          <a:latin typeface="+mn-lt"/>
                          <a:ea typeface="+mn-ea"/>
                          <a:cs typeface="+mn-cs"/>
                          <a:sym typeface="Wingdings" pitchFamily="2" charset="2"/>
                        </a:rPr>
                        <a:t></a:t>
                      </a:r>
                      <a:r>
                        <a:rPr lang="fr-FR" sz="1300" kern="1200" dirty="0" smtClean="0">
                          <a:solidFill>
                            <a:schemeClr val="dk1"/>
                          </a:solidFill>
                          <a:effectLst/>
                          <a:latin typeface="+mn-lt"/>
                          <a:ea typeface="+mn-ea"/>
                          <a:cs typeface="+mn-cs"/>
                        </a:rPr>
                        <a:t> </a:t>
                      </a:r>
                      <a:r>
                        <a:rPr lang="fr-FR" sz="1400" kern="1200" dirty="0" smtClean="0">
                          <a:solidFill>
                            <a:schemeClr val="dk1"/>
                          </a:solidFill>
                          <a:effectLst/>
                          <a:latin typeface="+mn-lt"/>
                          <a:ea typeface="+mn-ea"/>
                          <a:cs typeface="+mn-cs"/>
                        </a:rPr>
                        <a:t>« D'un point de vue </a:t>
                      </a:r>
                      <a:r>
                        <a:rPr lang="fr-FR" sz="1400" b="1" kern="1200" dirty="0" smtClean="0">
                          <a:solidFill>
                            <a:srgbClr val="FF0000"/>
                          </a:solidFill>
                          <a:effectLst/>
                          <a:latin typeface="+mn-lt"/>
                          <a:ea typeface="+mn-ea"/>
                          <a:cs typeface="+mn-cs"/>
                        </a:rPr>
                        <a:t>méthodologique</a:t>
                      </a:r>
                      <a:r>
                        <a:rPr lang="fr-FR" sz="1400" kern="1200" dirty="0" smtClean="0">
                          <a:solidFill>
                            <a:schemeClr val="dk1"/>
                          </a:solidFill>
                          <a:effectLst/>
                          <a:latin typeface="+mn-lt"/>
                          <a:ea typeface="+mn-ea"/>
                          <a:cs typeface="+mn-cs"/>
                        </a:rPr>
                        <a:t>, l'hétérogénéité de notre population scolaire</a:t>
                      </a:r>
                      <a:r>
                        <a:rPr lang="fr-FR" sz="1400" kern="1200" baseline="0" dirty="0" smtClean="0">
                          <a:solidFill>
                            <a:schemeClr val="dk1"/>
                          </a:solidFill>
                          <a:effectLst/>
                          <a:latin typeface="+mn-lt"/>
                          <a:ea typeface="+mn-ea"/>
                          <a:cs typeface="+mn-cs"/>
                        </a:rPr>
                        <a:t> </a:t>
                      </a:r>
                      <a:r>
                        <a:rPr lang="fr-FR" sz="1400" kern="1200" dirty="0" smtClean="0">
                          <a:solidFill>
                            <a:schemeClr val="dk1"/>
                          </a:solidFill>
                          <a:effectLst/>
                          <a:latin typeface="+mn-lt"/>
                          <a:ea typeface="+mn-ea"/>
                          <a:cs typeface="+mn-cs"/>
                        </a:rPr>
                        <a:t>transparaît en filigrane des divers degrés d'autonomie observables dans les classes,</a:t>
                      </a:r>
                      <a:r>
                        <a:rPr lang="fr-FR" sz="1400" kern="1200" baseline="0" dirty="0" smtClean="0">
                          <a:solidFill>
                            <a:schemeClr val="dk1"/>
                          </a:solidFill>
                          <a:effectLst/>
                          <a:latin typeface="+mn-lt"/>
                          <a:ea typeface="+mn-ea"/>
                          <a:cs typeface="+mn-cs"/>
                        </a:rPr>
                        <a:t> </a:t>
                      </a:r>
                      <a:r>
                        <a:rPr lang="fr-FR" sz="1400" kern="1200" dirty="0" smtClean="0">
                          <a:solidFill>
                            <a:schemeClr val="dk1"/>
                          </a:solidFill>
                          <a:effectLst/>
                          <a:latin typeface="+mn-lt"/>
                          <a:ea typeface="+mn-ea"/>
                          <a:cs typeface="+mn-cs"/>
                        </a:rPr>
                        <a:t>tous les élèves ne sont pas égaux face aux apprentissages. </a:t>
                      </a:r>
                      <a:r>
                        <a:rPr lang="fr-FR" sz="1400" b="0" kern="1200" dirty="0" smtClean="0">
                          <a:solidFill>
                            <a:schemeClr val="dk1"/>
                          </a:solidFill>
                          <a:effectLst/>
                          <a:latin typeface="+mn-lt"/>
                          <a:ea typeface="+mn-ea"/>
                          <a:cs typeface="+mn-cs"/>
                        </a:rPr>
                        <a:t>D’une façon générale, l’attention de nos élèves est cristallisée par le résultat </a:t>
                      </a:r>
                      <a:r>
                        <a:rPr lang="fr-FR" sz="1400" b="0" kern="1200" baseline="0" dirty="0" smtClean="0">
                          <a:solidFill>
                            <a:schemeClr val="dk1"/>
                          </a:solidFill>
                          <a:effectLst/>
                          <a:latin typeface="+mn-lt"/>
                          <a:ea typeface="+mn-ea"/>
                          <a:cs typeface="+mn-cs"/>
                        </a:rPr>
                        <a:t> symbolisé par la note, ils </a:t>
                      </a:r>
                      <a:r>
                        <a:rPr lang="fr-FR" sz="1400" b="1" kern="1200" dirty="0" smtClean="0">
                          <a:solidFill>
                            <a:srgbClr val="FF0000"/>
                          </a:solidFill>
                          <a:effectLst/>
                          <a:latin typeface="+mn-lt"/>
                          <a:ea typeface="+mn-ea"/>
                          <a:cs typeface="+mn-cs"/>
                        </a:rPr>
                        <a:t>ont du mal à prendre en compte l'importance des procédures à utiliser au regard des acquisitions à construire</a:t>
                      </a:r>
                      <a:r>
                        <a:rPr lang="fr-FR" sz="1400" b="1" kern="1200" dirty="0" smtClean="0">
                          <a:solidFill>
                            <a:schemeClr val="dk1"/>
                          </a:solidFill>
                          <a:effectLst/>
                          <a:latin typeface="+mn-lt"/>
                          <a:ea typeface="+mn-ea"/>
                          <a:cs typeface="+mn-cs"/>
                        </a:rPr>
                        <a:t> »</a:t>
                      </a:r>
                      <a:endParaRPr lang="fr-FR" sz="1300" kern="1200" dirty="0" smtClean="0">
                        <a:solidFill>
                          <a:schemeClr val="dk1"/>
                        </a:solidFill>
                        <a:effectLst/>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1300" b="1" kern="1200" dirty="0" smtClean="0">
                          <a:solidFill>
                            <a:schemeClr val="dk1"/>
                          </a:solidFill>
                          <a:effectLst/>
                          <a:latin typeface="+mn-lt"/>
                          <a:ea typeface="+mn-ea"/>
                          <a:cs typeface="+mn-cs"/>
                        </a:rPr>
                        <a:t>PROJET</a:t>
                      </a:r>
                      <a:r>
                        <a:rPr lang="fr-FR" sz="1300" b="1" kern="1200" baseline="0" dirty="0" smtClean="0">
                          <a:solidFill>
                            <a:schemeClr val="dk1"/>
                          </a:solidFill>
                          <a:effectLst/>
                          <a:latin typeface="+mn-lt"/>
                          <a:ea typeface="+mn-ea"/>
                          <a:cs typeface="+mn-cs"/>
                        </a:rPr>
                        <a:t> </a:t>
                      </a:r>
                      <a:r>
                        <a:rPr lang="fr-FR" sz="1300" b="1" kern="1200" baseline="0" dirty="0" smtClean="0">
                          <a:solidFill>
                            <a:schemeClr val="dk1"/>
                          </a:solidFill>
                          <a:effectLst/>
                          <a:latin typeface="+mn-lt"/>
                          <a:ea typeface="+mn-ea"/>
                          <a:cs typeface="+mn-cs"/>
                        </a:rPr>
                        <a:t>ETABLISSEMENT </a:t>
                      </a:r>
                      <a:r>
                        <a:rPr lang="fr-FR" sz="1300" b="1" kern="1200" baseline="0" dirty="0" smtClean="0">
                          <a:solidFill>
                            <a:schemeClr val="dk1"/>
                          </a:solidFill>
                          <a:effectLst/>
                          <a:latin typeface="+mn-lt"/>
                          <a:ea typeface="+mn-ea"/>
                          <a:cs typeface="+mn-cs"/>
                          <a:sym typeface="Wingdings" pitchFamily="2" charset="2"/>
                        </a:rPr>
                        <a:t> </a:t>
                      </a:r>
                      <a:r>
                        <a:rPr lang="fr-FR" sz="1400" b="1" dirty="0" smtClean="0">
                          <a:solidFill>
                            <a:srgbClr val="0070C0"/>
                          </a:solidFill>
                        </a:rPr>
                        <a:t>Faire progresser chaque élève en l’impliquant davantage dans son travail </a:t>
                      </a:r>
                      <a:endParaRPr lang="fr-FR" sz="1300" b="1" kern="1200" baseline="0" dirty="0" smtClean="0">
                        <a:solidFill>
                          <a:srgbClr val="0070C0"/>
                        </a:solidFill>
                        <a:effectLst/>
                        <a:latin typeface="+mn-lt"/>
                        <a:ea typeface="+mn-ea"/>
                        <a:cs typeface="+mn-cs"/>
                        <a:sym typeface="Wingdings" pitchFamily="2" charset="2"/>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300" b="1" kern="1200" baseline="0" dirty="0" smtClean="0">
                          <a:solidFill>
                            <a:schemeClr val="dk1"/>
                          </a:solidFill>
                          <a:effectLst/>
                          <a:latin typeface="+mn-lt"/>
                          <a:ea typeface="+mn-ea"/>
                          <a:cs typeface="+mn-cs"/>
                          <a:sym typeface="Wingdings" pitchFamily="2" charset="2"/>
                        </a:rPr>
                        <a:t>PROJET E.P.S. </a:t>
                      </a:r>
                      <a:r>
                        <a:rPr lang="fr-FR" sz="1300" b="1" kern="1200" baseline="0" dirty="0" smtClean="0">
                          <a:solidFill>
                            <a:schemeClr val="dk1"/>
                          </a:solidFill>
                          <a:effectLst/>
                          <a:latin typeface="+mn-lt"/>
                          <a:ea typeface="+mn-ea"/>
                          <a:cs typeface="+mn-cs"/>
                          <a:sym typeface="Wingdings" pitchFamily="2" charset="2"/>
                        </a:rPr>
                        <a:t> </a:t>
                      </a:r>
                      <a:r>
                        <a:rPr lang="fr-FR" sz="1400" b="1" kern="1200" baseline="0" dirty="0" smtClean="0">
                          <a:solidFill>
                            <a:srgbClr val="0070C0"/>
                          </a:solidFill>
                          <a:effectLst/>
                          <a:latin typeface="+mn-lt"/>
                          <a:ea typeface="+mn-ea"/>
                          <a:cs typeface="+mn-cs"/>
                          <a:sym typeface="Wingdings" pitchFamily="2" charset="2"/>
                        </a:rPr>
                        <a:t>FAVORISER L’ACCES A L’AUTONOMIE</a:t>
                      </a:r>
                      <a:endParaRPr lang="fr-FR" sz="1800" kern="1200" dirty="0" smtClean="0">
                        <a:solidFill>
                          <a:srgbClr val="0070C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r>
            </a:tbl>
          </a:graphicData>
        </a:graphic>
      </p:graphicFrame>
    </p:spTree>
    <p:extLst>
      <p:ext uri="{BB962C8B-B14F-4D97-AF65-F5344CB8AC3E}">
        <p14:creationId xmlns="" xmlns:p14="http://schemas.microsoft.com/office/powerpoint/2010/main" val="24961502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251520" y="1150008"/>
            <a:ext cx="8640960" cy="4647426"/>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nchor="ctr">
            <a:spAutoFit/>
          </a:bodyPr>
          <a:lstStyle/>
          <a:p>
            <a:pPr marL="285750" indent="-285750" algn="ctr"/>
            <a:r>
              <a:rPr lang="fr-FR" sz="3200" b="1" dirty="0" smtClean="0">
                <a:solidFill>
                  <a:srgbClr val="FF0000"/>
                </a:solidFill>
              </a:rPr>
              <a:t>Ecriture des compétences attendues (</a:t>
            </a:r>
            <a:r>
              <a:rPr lang="fr-FR" sz="3200" b="1" u="sng" dirty="0" smtClean="0">
                <a:solidFill>
                  <a:srgbClr val="FF0000"/>
                </a:solidFill>
              </a:rPr>
              <a:t>2</a:t>
            </a:r>
            <a:r>
              <a:rPr lang="fr-FR" sz="3200" b="1" u="sng" baseline="30000" dirty="0" smtClean="0">
                <a:solidFill>
                  <a:srgbClr val="FF0000"/>
                </a:solidFill>
              </a:rPr>
              <a:t>e</a:t>
            </a:r>
            <a:r>
              <a:rPr lang="fr-FR" sz="3200" b="1" u="sng" dirty="0" smtClean="0">
                <a:solidFill>
                  <a:srgbClr val="FF0000"/>
                </a:solidFill>
              </a:rPr>
              <a:t> scénario</a:t>
            </a:r>
            <a:r>
              <a:rPr lang="fr-FR" sz="3200" b="1" dirty="0" smtClean="0">
                <a:solidFill>
                  <a:srgbClr val="FF0000"/>
                </a:solidFill>
              </a:rPr>
              <a:t>)</a:t>
            </a:r>
            <a:endParaRPr lang="fr-FR" sz="2200" dirty="0" smtClean="0"/>
          </a:p>
          <a:p>
            <a:pPr algn="just"/>
            <a:endParaRPr lang="fr-FR" sz="2200" dirty="0" smtClean="0"/>
          </a:p>
          <a:p>
            <a:pPr algn="just"/>
            <a:r>
              <a:rPr lang="fr-FR" sz="2200" dirty="0" smtClean="0"/>
              <a:t>Les compétences attendues, et les « rôles à jouer » qui en dépendent, </a:t>
            </a:r>
            <a:r>
              <a:rPr lang="fr-FR" sz="2200" u="sng" dirty="0" smtClean="0"/>
              <a:t>pourront différer </a:t>
            </a:r>
            <a:r>
              <a:rPr lang="fr-FR" sz="2200" dirty="0" smtClean="0"/>
              <a:t>selon les besoins spécifiques du public accueilli.</a:t>
            </a:r>
          </a:p>
          <a:p>
            <a:pPr algn="just"/>
            <a:r>
              <a:rPr lang="fr-FR" sz="2200" dirty="0" smtClean="0"/>
              <a:t>Le scénario qui suit met en valeur, pour une même A.P.S.A. et dans le respect des attendus de fin de cycle 4 dans le CA4, des choix différents car contextualisés.</a:t>
            </a:r>
          </a:p>
          <a:p>
            <a:pPr algn="just"/>
            <a:endParaRPr lang="fr-FR" sz="2200" dirty="0"/>
          </a:p>
          <a:p>
            <a:pPr algn="just"/>
            <a:r>
              <a:rPr lang="fr-FR" sz="2200" dirty="0" smtClean="0"/>
              <a:t>Si dans un souci de cohérence avec l’essence même de l’activité, les rôles à jouer par les élèves demeureront sensiblement les mêmes, </a:t>
            </a:r>
            <a:r>
              <a:rPr lang="fr-FR" sz="2200" u="sng" dirty="0" smtClean="0"/>
              <a:t>la définition d’acquisitions prioritaires ciblées </a:t>
            </a:r>
            <a:r>
              <a:rPr lang="fr-FR" sz="2200" dirty="0" smtClean="0"/>
              <a:t>aura des incidences sur la façon dont ces rôles seront abordés et par extension sur la rédaction de la compétence attendue.</a:t>
            </a:r>
          </a:p>
        </p:txBody>
      </p:sp>
    </p:spTree>
    <p:extLst>
      <p:ext uri="{BB962C8B-B14F-4D97-AF65-F5344CB8AC3E}">
        <p14:creationId xmlns="" xmlns:p14="http://schemas.microsoft.com/office/powerpoint/2010/main" val="7374890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re 1"/>
          <p:cNvSpPr txBox="1">
            <a:spLocks/>
          </p:cNvSpPr>
          <p:nvPr/>
        </p:nvSpPr>
        <p:spPr>
          <a:xfrm>
            <a:off x="4211960" y="116632"/>
            <a:ext cx="4392488" cy="648072"/>
          </a:xfrm>
          <a:prstGeom prst="rect">
            <a:avLst/>
          </a:prstGeom>
          <a:solidFill>
            <a:schemeClr val="accent3">
              <a:lumMod val="40000"/>
              <a:lumOff val="60000"/>
            </a:schemeClr>
          </a:solidFill>
          <a:ln w="22225">
            <a:solidFill>
              <a:srgbClr val="00B050"/>
            </a:solidFill>
          </a:ln>
        </p:spPr>
        <p:txBody>
          <a:bodyPr vert="horz" lIns="91440" tIns="45720" rIns="91440" bIns="45720" rtlCol="0"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500" b="1" dirty="0" smtClean="0">
                <a:solidFill>
                  <a:srgbClr val="FF0000"/>
                </a:solidFill>
              </a:rPr>
              <a:t>VOLLEY-BALL</a:t>
            </a:r>
          </a:p>
          <a:p>
            <a:r>
              <a:rPr lang="fr-FR" sz="1800" b="1" dirty="0" smtClean="0"/>
              <a:t>Ecrire une compétence attendue de fin de cycle 4</a:t>
            </a:r>
            <a:endParaRPr lang="fr-FR" sz="1800" b="1" dirty="0"/>
          </a:p>
        </p:txBody>
      </p:sp>
      <p:graphicFrame>
        <p:nvGraphicFramePr>
          <p:cNvPr id="5" name="Tableau 4"/>
          <p:cNvGraphicFramePr>
            <a:graphicFrameLocks noGrp="1"/>
          </p:cNvGraphicFramePr>
          <p:nvPr>
            <p:extLst>
              <p:ext uri="{D42A27DB-BD31-4B8C-83A1-F6EECF244321}">
                <p14:modId xmlns="" xmlns:p14="http://schemas.microsoft.com/office/powerpoint/2010/main" val="103867935"/>
              </p:ext>
            </p:extLst>
          </p:nvPr>
        </p:nvGraphicFramePr>
        <p:xfrm>
          <a:off x="264470" y="835379"/>
          <a:ext cx="8568951" cy="5761973"/>
        </p:xfrm>
        <a:graphic>
          <a:graphicData uri="http://schemas.openxmlformats.org/drawingml/2006/table">
            <a:tbl>
              <a:tblPr firstRow="1" bandRow="1">
                <a:tableStyleId>{5C22544A-7EE6-4342-B048-85BDC9FD1C3A}</a:tableStyleId>
              </a:tblPr>
              <a:tblGrid>
                <a:gridCol w="1440160"/>
                <a:gridCol w="486349"/>
                <a:gridCol w="1961923"/>
                <a:gridCol w="563114"/>
                <a:gridCol w="2029174"/>
                <a:gridCol w="576064"/>
                <a:gridCol w="1512167"/>
              </a:tblGrid>
              <a:tr h="1019143">
                <a:tc>
                  <a:txBody>
                    <a:bodyPr/>
                    <a:lstStyle/>
                    <a:p>
                      <a:r>
                        <a:rPr lang="fr-FR" sz="1000" dirty="0" smtClean="0">
                          <a:solidFill>
                            <a:schemeClr val="tx1"/>
                          </a:solidFill>
                        </a:rPr>
                        <a:t>Attendus</a:t>
                      </a:r>
                      <a:r>
                        <a:rPr lang="fr-FR" sz="1000" baseline="0" dirty="0" smtClean="0">
                          <a:solidFill>
                            <a:schemeClr val="tx1"/>
                          </a:solidFill>
                        </a:rPr>
                        <a:t> de fin de cycle 4 dans le </a:t>
                      </a:r>
                      <a:r>
                        <a:rPr lang="fr-FR" sz="1000" baseline="0" dirty="0" smtClean="0">
                          <a:solidFill>
                            <a:srgbClr val="FF0000"/>
                          </a:solidFill>
                        </a:rPr>
                        <a:t>CA 4</a:t>
                      </a:r>
                      <a:endParaRPr lang="fr-FR" sz="100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60000"/>
                        <a:lumOff val="40000"/>
                      </a:schemeClr>
                    </a:solidFill>
                  </a:tcPr>
                </a:tc>
                <a:tc>
                  <a:txBody>
                    <a:bodyPr/>
                    <a:lstStyle/>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c>
                  <a:txBody>
                    <a:bodyPr/>
                    <a:lstStyle/>
                    <a:p>
                      <a:r>
                        <a:rPr lang="fr-FR" sz="1100" dirty="0" smtClean="0">
                          <a:solidFill>
                            <a:schemeClr val="tx1"/>
                          </a:solidFill>
                        </a:rPr>
                        <a:t>Acquisitions prioritaires retenues par l’équipe EPS</a:t>
                      </a:r>
                    </a:p>
                    <a:p>
                      <a:r>
                        <a:rPr lang="fr-FR" sz="1100" dirty="0" smtClean="0">
                          <a:solidFill>
                            <a:srgbClr val="FF0000"/>
                          </a:solidFill>
                        </a:rPr>
                        <a:t>« ce qu’il y a à</a:t>
                      </a:r>
                      <a:r>
                        <a:rPr lang="fr-FR" sz="1100" baseline="0" dirty="0" smtClean="0">
                          <a:solidFill>
                            <a:srgbClr val="FF0000"/>
                          </a:solidFill>
                        </a:rPr>
                        <a:t> apprendre »</a:t>
                      </a:r>
                      <a:endParaRPr lang="fr-FR" sz="110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c>
                  <a:txBody>
                    <a:bodyPr/>
                    <a:lstStyle/>
                    <a:p>
                      <a:r>
                        <a:rPr lang="fr-FR" sz="1200" dirty="0" smtClean="0">
                          <a:solidFill>
                            <a:schemeClr val="tx1"/>
                          </a:solidFill>
                        </a:rPr>
                        <a:t>Démarche d’enseignement</a:t>
                      </a:r>
                      <a:endParaRPr lang="fr-FR"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lang="fr-FR"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c>
                  <a:txBody>
                    <a:bodyPr/>
                    <a:lstStyle/>
                    <a:p>
                      <a:r>
                        <a:rPr lang="fr-FR" sz="1100" dirty="0" smtClean="0">
                          <a:solidFill>
                            <a:schemeClr val="tx1"/>
                          </a:solidFill>
                        </a:rPr>
                        <a:t>Caractérisation</a:t>
                      </a:r>
                      <a:r>
                        <a:rPr lang="fr-FR" sz="1100" baseline="0" dirty="0" smtClean="0">
                          <a:solidFill>
                            <a:schemeClr val="tx1"/>
                          </a:solidFill>
                        </a:rPr>
                        <a:t> des élèves du </a:t>
                      </a:r>
                      <a:r>
                        <a:rPr lang="fr-FR" sz="1100" baseline="0" dirty="0" smtClean="0">
                          <a:solidFill>
                            <a:srgbClr val="FF0000"/>
                          </a:solidFill>
                        </a:rPr>
                        <a:t>collège B</a:t>
                      </a:r>
                      <a:r>
                        <a:rPr lang="fr-FR" sz="1100" baseline="0" dirty="0" smtClean="0">
                          <a:solidFill>
                            <a:schemeClr val="tx1"/>
                          </a:solidFill>
                        </a:rPr>
                        <a:t> en cycle 4, à travers le filtre des 8 composantes du SCCC</a:t>
                      </a:r>
                      <a:endParaRPr lang="fr-FR"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r>
              <a:tr h="4742830">
                <a:tc>
                  <a:txBody>
                    <a:bodyPr/>
                    <a:lstStyle/>
                    <a:p>
                      <a:pPr marL="171450" indent="-171450">
                        <a:buFontTx/>
                        <a:buChar char="-"/>
                      </a:pPr>
                      <a:r>
                        <a:rPr lang="fr-FR" sz="900" dirty="0" smtClean="0">
                          <a:effectLst/>
                          <a:latin typeface="+mn-lt"/>
                          <a:ea typeface="Calibri"/>
                          <a:cs typeface="Times New Roman"/>
                        </a:rPr>
                        <a:t>Réaliser des actions décisives en situation favorable afin de faire basculer le rapport de force en sa faveur ou en faveur de son équipe.</a:t>
                      </a:r>
                    </a:p>
                    <a:p>
                      <a:pPr marL="171450" indent="-171450">
                        <a:buFontTx/>
                        <a:buChar char="-"/>
                      </a:pPr>
                      <a:endParaRPr lang="fr-FR" sz="900" dirty="0" smtClean="0">
                        <a:effectLst/>
                        <a:latin typeface="+mn-lt"/>
                        <a:cs typeface="Times New Roman"/>
                      </a:endParaRPr>
                    </a:p>
                    <a:p>
                      <a:pPr marL="171450" indent="-171450">
                        <a:buFontTx/>
                        <a:buChar char="-"/>
                      </a:pPr>
                      <a:endParaRPr lang="fr-FR" sz="900" dirty="0" smtClean="0">
                        <a:effectLst/>
                        <a:latin typeface="+mn-lt"/>
                        <a:cs typeface="Times New Roman"/>
                      </a:endParaRPr>
                    </a:p>
                    <a:p>
                      <a:pPr marL="171450" indent="-171450">
                        <a:buFontTx/>
                        <a:buChar char="-"/>
                      </a:pPr>
                      <a:r>
                        <a:rPr lang="fr-FR" sz="900" dirty="0" smtClean="0">
                          <a:effectLst/>
                          <a:latin typeface="+mn-lt"/>
                          <a:ea typeface="Calibri"/>
                          <a:cs typeface="Times New Roman"/>
                        </a:rPr>
                        <a:t>Adapter son engagement moteur en fonction de son état physique et du rapport de force.</a:t>
                      </a:r>
                    </a:p>
                    <a:p>
                      <a:pPr marL="171450" indent="-171450">
                        <a:buFontTx/>
                        <a:buChar char="-"/>
                      </a:pPr>
                      <a:endParaRPr lang="fr-FR" sz="900" dirty="0" smtClean="0">
                        <a:effectLst/>
                        <a:latin typeface="+mn-lt"/>
                        <a:cs typeface="Times New Roman"/>
                      </a:endParaRPr>
                    </a:p>
                    <a:p>
                      <a:pPr marL="171450" indent="-171450">
                        <a:buFontTx/>
                        <a:buChar char="-"/>
                      </a:pPr>
                      <a:endParaRPr lang="fr-FR" sz="900" dirty="0" smtClean="0">
                        <a:effectLst/>
                        <a:latin typeface="+mn-lt"/>
                        <a:cs typeface="Times New Roman"/>
                      </a:endParaRPr>
                    </a:p>
                    <a:p>
                      <a:pPr marL="171450" indent="-171450">
                        <a:buFontTx/>
                        <a:buChar char="-"/>
                      </a:pPr>
                      <a:r>
                        <a:rPr lang="fr-FR" sz="900" dirty="0" smtClean="0">
                          <a:effectLst/>
                          <a:latin typeface="+mn-lt"/>
                          <a:ea typeface="Calibri"/>
                          <a:cs typeface="Times New Roman"/>
                        </a:rPr>
                        <a:t> </a:t>
                      </a:r>
                      <a:r>
                        <a:rPr lang="fr-FR" sz="900" b="0" dirty="0" smtClean="0">
                          <a:effectLst/>
                          <a:latin typeface="+mn-lt"/>
                          <a:ea typeface="Calibri"/>
                          <a:cs typeface="Times New Roman"/>
                        </a:rPr>
                        <a:t>Etre solidaire de ses partenaires et respectueux de son (ses) adversaire(s) et de l’arbitre.</a:t>
                      </a:r>
                    </a:p>
                    <a:p>
                      <a:pPr marL="171450" indent="-171450">
                        <a:buFontTx/>
                        <a:buChar char="-"/>
                      </a:pPr>
                      <a:endParaRPr lang="fr-FR" sz="900" dirty="0" smtClean="0">
                        <a:effectLst/>
                        <a:latin typeface="+mn-lt"/>
                        <a:cs typeface="Times New Roman"/>
                      </a:endParaRPr>
                    </a:p>
                    <a:p>
                      <a:pPr marL="171450" indent="-171450">
                        <a:buFontTx/>
                        <a:buChar char="-"/>
                      </a:pPr>
                      <a:endParaRPr lang="fr-FR" sz="900" dirty="0" smtClean="0">
                        <a:effectLst/>
                        <a:latin typeface="+mn-lt"/>
                        <a:cs typeface="Times New Roman"/>
                      </a:endParaRPr>
                    </a:p>
                    <a:p>
                      <a:pPr marL="171450" indent="-171450">
                        <a:buFontTx/>
                        <a:buChar char="-"/>
                      </a:pPr>
                      <a:r>
                        <a:rPr lang="fr-FR" sz="900" b="1" dirty="0" smtClean="0">
                          <a:effectLst/>
                          <a:latin typeface="+mn-lt"/>
                          <a:ea typeface="Calibri"/>
                          <a:cs typeface="Times New Roman"/>
                        </a:rPr>
                        <a:t>Observer et </a:t>
                      </a:r>
                      <a:r>
                        <a:rPr lang="fr-FR" sz="900" b="1" dirty="0" err="1" smtClean="0">
                          <a:effectLst/>
                          <a:latin typeface="+mn-lt"/>
                          <a:ea typeface="Calibri"/>
                          <a:cs typeface="Times New Roman"/>
                        </a:rPr>
                        <a:t>co</a:t>
                      </a:r>
                      <a:r>
                        <a:rPr lang="fr-FR" sz="900" b="1" dirty="0" smtClean="0">
                          <a:effectLst/>
                          <a:latin typeface="+mn-lt"/>
                          <a:ea typeface="Calibri"/>
                          <a:cs typeface="Times New Roman"/>
                        </a:rPr>
                        <a:t>-arbitrer</a:t>
                      </a:r>
                    </a:p>
                    <a:p>
                      <a:pPr marL="171450" indent="-171450">
                        <a:buFontTx/>
                        <a:buChar char="-"/>
                      </a:pPr>
                      <a:endParaRPr lang="fr-FR" sz="900" b="1" dirty="0" smtClean="0">
                        <a:effectLst/>
                        <a:latin typeface="+mn-lt"/>
                        <a:cs typeface="Times New Roman"/>
                      </a:endParaRPr>
                    </a:p>
                    <a:p>
                      <a:pPr marL="171450" indent="-171450">
                        <a:buFontTx/>
                        <a:buChar char="-"/>
                      </a:pPr>
                      <a:endParaRPr lang="fr-FR" sz="900" b="1" dirty="0" smtClean="0">
                        <a:effectLst/>
                        <a:latin typeface="+mn-lt"/>
                        <a:cs typeface="Times New Roman"/>
                      </a:endParaRPr>
                    </a:p>
                    <a:p>
                      <a:pPr marL="171450" indent="-171450">
                        <a:buFontTx/>
                        <a:buChar char="-"/>
                      </a:pPr>
                      <a:endParaRPr lang="fr-FR" sz="900" b="1" dirty="0" smtClean="0">
                        <a:effectLst/>
                        <a:latin typeface="+mn-lt"/>
                        <a:cs typeface="Times New Roman"/>
                      </a:endParaRPr>
                    </a:p>
                    <a:p>
                      <a:pPr marL="171450" indent="-171450">
                        <a:buFontTx/>
                        <a:buChar char="-"/>
                      </a:pPr>
                      <a:r>
                        <a:rPr lang="fr-FR" sz="900" b="0" dirty="0" smtClean="0">
                          <a:effectLst/>
                          <a:latin typeface="+mn-lt"/>
                          <a:ea typeface="Calibri"/>
                          <a:cs typeface="Times New Roman"/>
                        </a:rPr>
                        <a:t>Accepter le résultat de la rencontre et savoir analyser avec objectivité</a:t>
                      </a:r>
                      <a:endParaRPr lang="fr-FR" sz="9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c>
                  <a:txBody>
                    <a:bodyPr/>
                    <a:lstStyle/>
                    <a:p>
                      <a:endParaRPr lang="fr-FR"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c>
                  <a:txBody>
                    <a:bodyPr/>
                    <a:lstStyle/>
                    <a:p>
                      <a:endParaRPr lang="fr-FR" sz="200" b="0" dirty="0" smtClean="0"/>
                    </a:p>
                    <a:p>
                      <a:pPr lvl="0"/>
                      <a:r>
                        <a:rPr lang="fr-FR" sz="800" b="0" kern="1200" dirty="0" smtClean="0">
                          <a:solidFill>
                            <a:schemeClr val="dk1"/>
                          </a:solidFill>
                          <a:latin typeface="+mn-lt"/>
                          <a:ea typeface="+mn-ea"/>
                          <a:cs typeface="+mn-cs"/>
                        </a:rPr>
                        <a:t>- Gérer l’alternative entre renvoi direct et construction de l’attaque en fonction de l’état du rapport de force</a:t>
                      </a:r>
                    </a:p>
                    <a:p>
                      <a:r>
                        <a:rPr lang="fr-FR" sz="800" b="0" kern="1200" dirty="0" smtClean="0">
                          <a:solidFill>
                            <a:schemeClr val="dk1"/>
                          </a:solidFill>
                          <a:latin typeface="+mn-lt"/>
                          <a:ea typeface="+mn-ea"/>
                          <a:cs typeface="+mn-cs"/>
                        </a:rPr>
                        <a:t>Lien avec A1 et A2</a:t>
                      </a:r>
                    </a:p>
                    <a:p>
                      <a:pPr lvl="0"/>
                      <a:r>
                        <a:rPr lang="fr-FR" sz="800" b="0" kern="1200" dirty="0" smtClean="0">
                          <a:solidFill>
                            <a:schemeClr val="dk1"/>
                          </a:solidFill>
                          <a:latin typeface="+mn-lt"/>
                          <a:ea typeface="+mn-ea"/>
                          <a:cs typeface="+mn-cs"/>
                        </a:rPr>
                        <a:t>- Etre disponible physiquement pour intervenir rapidement sur le ballon et adapter son geste technique en fonction de la situation (attaque/défense) et de sa zone d’intervention (avant/arrière)</a:t>
                      </a:r>
                    </a:p>
                    <a:p>
                      <a:r>
                        <a:rPr lang="fr-FR" sz="800" b="0" kern="1200" dirty="0" smtClean="0">
                          <a:solidFill>
                            <a:schemeClr val="dk1"/>
                          </a:solidFill>
                          <a:latin typeface="+mn-lt"/>
                          <a:ea typeface="+mn-ea"/>
                          <a:cs typeface="+mn-cs"/>
                        </a:rPr>
                        <a:t>Lien avec A1 et A2</a:t>
                      </a:r>
                    </a:p>
                    <a:p>
                      <a:pPr lvl="0"/>
                      <a:r>
                        <a:rPr lang="fr-FR" sz="800" b="0" kern="1200" dirty="0" smtClean="0">
                          <a:solidFill>
                            <a:schemeClr val="dk1"/>
                          </a:solidFill>
                          <a:latin typeface="+mn-lt"/>
                          <a:ea typeface="+mn-ea"/>
                          <a:cs typeface="+mn-cs"/>
                        </a:rPr>
                        <a:t>- Créer la rupture en plaçant ou en smashant le ballon lors d’une situation favorable de marque et à l’inverse se donner du temps dans son propre camp en produisant des trajectoires hautes et orientées</a:t>
                      </a:r>
                    </a:p>
                    <a:p>
                      <a:r>
                        <a:rPr lang="fr-FR" sz="800" b="0" kern="1200" dirty="0" smtClean="0">
                          <a:solidFill>
                            <a:schemeClr val="dk1"/>
                          </a:solidFill>
                          <a:latin typeface="+mn-lt"/>
                          <a:ea typeface="+mn-ea"/>
                          <a:cs typeface="+mn-cs"/>
                        </a:rPr>
                        <a:t>Lien avec A1 et A2</a:t>
                      </a:r>
                    </a:p>
                    <a:p>
                      <a:pPr lvl="0"/>
                      <a:r>
                        <a:rPr lang="fr-FR" sz="800" b="0" kern="1200" dirty="0" smtClean="0">
                          <a:solidFill>
                            <a:schemeClr val="dk1"/>
                          </a:solidFill>
                          <a:latin typeface="+mn-lt"/>
                          <a:ea typeface="+mn-ea"/>
                          <a:cs typeface="+mn-cs"/>
                        </a:rPr>
                        <a:t>- Dans le même échange, basculer rapidement d’un rôle à l’autre : attaquant/défenseur (prise d’informations puis enchainement d’actions)</a:t>
                      </a:r>
                    </a:p>
                    <a:p>
                      <a:r>
                        <a:rPr lang="fr-FR" sz="800" b="0" kern="1200" dirty="0" smtClean="0">
                          <a:solidFill>
                            <a:schemeClr val="dk1"/>
                          </a:solidFill>
                          <a:latin typeface="+mn-lt"/>
                          <a:ea typeface="+mn-ea"/>
                          <a:cs typeface="+mn-cs"/>
                        </a:rPr>
                        <a:t>Lien avec A1 et A2</a:t>
                      </a:r>
                    </a:p>
                    <a:p>
                      <a:pPr lvl="0"/>
                      <a:r>
                        <a:rPr lang="fr-FR" sz="800" b="0" kern="1200" dirty="0" smtClean="0">
                          <a:solidFill>
                            <a:schemeClr val="dk1"/>
                          </a:solidFill>
                          <a:latin typeface="+mn-lt"/>
                          <a:ea typeface="+mn-ea"/>
                          <a:cs typeface="+mn-cs"/>
                        </a:rPr>
                        <a:t>- Assurer un rôle de partenaire et/ou de conseiller afin de faire progresser autrui</a:t>
                      </a:r>
                    </a:p>
                    <a:p>
                      <a:r>
                        <a:rPr lang="fr-FR" sz="800" b="0" kern="1200" dirty="0" smtClean="0">
                          <a:solidFill>
                            <a:schemeClr val="dk1"/>
                          </a:solidFill>
                          <a:latin typeface="+mn-lt"/>
                          <a:ea typeface="+mn-ea"/>
                          <a:cs typeface="+mn-cs"/>
                        </a:rPr>
                        <a:t>Lien avec A3</a:t>
                      </a:r>
                    </a:p>
                    <a:p>
                      <a:pPr lvl="0"/>
                      <a:r>
                        <a:rPr lang="fr-FR" sz="800" b="0" kern="1200" dirty="0" smtClean="0">
                          <a:solidFill>
                            <a:schemeClr val="dk1"/>
                          </a:solidFill>
                          <a:latin typeface="+mn-lt"/>
                          <a:ea typeface="+mn-ea"/>
                          <a:cs typeface="+mn-cs"/>
                        </a:rPr>
                        <a:t>- </a:t>
                      </a:r>
                      <a:r>
                        <a:rPr lang="fr-FR" sz="800" b="1" kern="1200" dirty="0" smtClean="0">
                          <a:solidFill>
                            <a:schemeClr val="dk1"/>
                          </a:solidFill>
                          <a:latin typeface="+mn-lt"/>
                          <a:ea typeface="+mn-ea"/>
                          <a:cs typeface="+mn-cs"/>
                        </a:rPr>
                        <a:t>Gérer une rencontre en signalant les fautes et en assumant ses prises de décision, ses jugements. Savoir reconnaître ses erreurs et accepter la défaite.</a:t>
                      </a:r>
                    </a:p>
                    <a:p>
                      <a:r>
                        <a:rPr lang="fr-FR" sz="800" b="0" kern="1200" dirty="0" smtClean="0">
                          <a:solidFill>
                            <a:schemeClr val="dk1"/>
                          </a:solidFill>
                          <a:latin typeface="+mn-lt"/>
                          <a:ea typeface="+mn-ea"/>
                          <a:cs typeface="+mn-cs"/>
                        </a:rPr>
                        <a:t>Lien avec A3, A4 et A5 </a:t>
                      </a:r>
                    </a:p>
                    <a:p>
                      <a:pPr lvl="0"/>
                      <a:r>
                        <a:rPr lang="fr-FR" sz="800" b="0" kern="1200" dirty="0" smtClean="0">
                          <a:solidFill>
                            <a:schemeClr val="dk1"/>
                          </a:solidFill>
                          <a:latin typeface="+mn-lt"/>
                          <a:ea typeface="+mn-ea"/>
                          <a:cs typeface="+mn-cs"/>
                        </a:rPr>
                        <a:t>- Grâce à des indicateurs simples (score parlant),  élaborer un projet collectif pour protéger efficacement son terrain et pour se créer régulièrement des situations favorables de marque</a:t>
                      </a:r>
                    </a:p>
                    <a:p>
                      <a:r>
                        <a:rPr lang="fr-FR" sz="800" b="0" kern="1200" dirty="0" smtClean="0">
                          <a:solidFill>
                            <a:schemeClr val="dk1"/>
                          </a:solidFill>
                          <a:latin typeface="+mn-lt"/>
                          <a:ea typeface="+mn-ea"/>
                          <a:cs typeface="+mn-cs"/>
                        </a:rPr>
                        <a:t>Lien avec A3, A4 et A5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0"/>
                      </a:schemeClr>
                    </a:solidFill>
                  </a:tcPr>
                </a:tc>
                <a:tc>
                  <a:txBody>
                    <a:bodyPr/>
                    <a:lstStyle/>
                    <a:p>
                      <a:endParaRPr lang="fr-FR"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c>
                  <a:txBody>
                    <a:bodyPr/>
                    <a:lstStyle/>
                    <a:p>
                      <a:pPr marL="171450" indent="-171450">
                        <a:buFontTx/>
                        <a:buChar char="-"/>
                      </a:pPr>
                      <a:r>
                        <a:rPr lang="fr-FR" sz="900" b="1" dirty="0" smtClean="0">
                          <a:solidFill>
                            <a:schemeClr val="tx1"/>
                          </a:solidFill>
                        </a:rPr>
                        <a:t>Imposer</a:t>
                      </a:r>
                      <a:r>
                        <a:rPr lang="fr-FR" sz="900" b="1" baseline="0" dirty="0" smtClean="0">
                          <a:solidFill>
                            <a:schemeClr val="tx1"/>
                          </a:solidFill>
                        </a:rPr>
                        <a:t> un travail en dyades dissymétriques de façon progressive (regrouper par affiliation puis par niveau, puis avec n’importe qui dans la classe</a:t>
                      </a:r>
                      <a:r>
                        <a:rPr lang="is-IS" sz="900" b="1" baseline="0" dirty="0" smtClean="0">
                          <a:solidFill>
                            <a:schemeClr val="tx1"/>
                          </a:solidFill>
                        </a:rPr>
                        <a:t>…</a:t>
                      </a:r>
                      <a:r>
                        <a:rPr lang="fr-FR" sz="900" b="1" baseline="0" dirty="0" smtClean="0">
                          <a:solidFill>
                            <a:schemeClr val="tx1"/>
                          </a:solidFill>
                        </a:rPr>
                        <a:t>). </a:t>
                      </a:r>
                    </a:p>
                    <a:p>
                      <a:pPr marL="171450" indent="-171450">
                        <a:buFontTx/>
                        <a:buNone/>
                      </a:pPr>
                      <a:endParaRPr lang="fr-FR" sz="900" b="1" dirty="0" smtClean="0">
                        <a:solidFill>
                          <a:srgbClr val="FF0000"/>
                        </a:solidFill>
                        <a:effectLst/>
                        <a:latin typeface="+mn-lt"/>
                        <a:ea typeface="Calibri"/>
                        <a:cs typeface="Times New Roman"/>
                      </a:endParaRPr>
                    </a:p>
                    <a:p>
                      <a:pPr marL="171450" indent="-171450">
                        <a:buFontTx/>
                        <a:buChar char="-"/>
                      </a:pPr>
                      <a:r>
                        <a:rPr lang="fr-FR" sz="900" b="1" dirty="0" smtClean="0">
                          <a:solidFill>
                            <a:schemeClr val="tx1"/>
                          </a:solidFill>
                          <a:effectLst/>
                          <a:latin typeface="+mn-lt"/>
                          <a:ea typeface="Calibri"/>
                          <a:cs typeface="Times New Roman"/>
                        </a:rPr>
                        <a:t>Passer</a:t>
                      </a:r>
                      <a:r>
                        <a:rPr lang="fr-FR" sz="900" b="1" baseline="0" dirty="0" smtClean="0">
                          <a:solidFill>
                            <a:schemeClr val="tx1"/>
                          </a:solidFill>
                          <a:effectLst/>
                          <a:latin typeface="+mn-lt"/>
                          <a:ea typeface="Calibri"/>
                          <a:cs typeface="Times New Roman"/>
                        </a:rPr>
                        <a:t> d’un arbitrage collectif à 2 sur le terrain lors de la première séquence à un auto-arbitrage sur la fin du cycle 4.</a:t>
                      </a:r>
                      <a:endParaRPr lang="fr-FR" sz="900" b="1" dirty="0" smtClean="0">
                        <a:solidFill>
                          <a:schemeClr val="tx1"/>
                        </a:solidFill>
                        <a:effectLst/>
                        <a:latin typeface="+mn-lt"/>
                        <a:ea typeface="Calibri"/>
                        <a:cs typeface="Times New Roman"/>
                      </a:endParaRPr>
                    </a:p>
                    <a:p>
                      <a:pPr marL="171450" marR="0" lvl="0" indent="-171450" algn="l" defTabSz="914400" rtl="0" eaLnBrk="1" fontAlgn="base" latinLnBrk="0" hangingPunct="1">
                        <a:lnSpc>
                          <a:spcPct val="100000"/>
                        </a:lnSpc>
                        <a:spcBef>
                          <a:spcPct val="0"/>
                        </a:spcBef>
                        <a:spcAft>
                          <a:spcPct val="0"/>
                        </a:spcAft>
                        <a:buClrTx/>
                        <a:buSzTx/>
                        <a:buFontTx/>
                        <a:buNone/>
                        <a:tabLst/>
                      </a:pPr>
                      <a:endParaRPr kumimoji="0" lang="fr-FR" sz="900" b="1" i="0" u="none" strike="noStrike" cap="none" normalizeH="0" baseline="0" dirty="0" smtClean="0">
                        <a:ln>
                          <a:noFill/>
                        </a:ln>
                        <a:solidFill>
                          <a:schemeClr val="tx1"/>
                        </a:solidFill>
                        <a:effectLst/>
                        <a:latin typeface="Calibri" pitchFamily="34" charset="0"/>
                        <a:cs typeface="Arial" pitchFamily="34" charset="0"/>
                      </a:endParaRPr>
                    </a:p>
                    <a:p>
                      <a:pPr marL="171450" marR="0" lvl="0" indent="-171450" algn="l" defTabSz="914400" rtl="0" eaLnBrk="1" fontAlgn="base" latinLnBrk="0" hangingPunct="1">
                        <a:lnSpc>
                          <a:spcPct val="100000"/>
                        </a:lnSpc>
                        <a:spcBef>
                          <a:spcPct val="0"/>
                        </a:spcBef>
                        <a:spcAft>
                          <a:spcPct val="0"/>
                        </a:spcAft>
                        <a:buClrTx/>
                        <a:buSzTx/>
                        <a:buFontTx/>
                        <a:buChar char="-"/>
                        <a:tabLst/>
                      </a:pPr>
                      <a:r>
                        <a:rPr kumimoji="0" lang="fr-FR" sz="900" b="1" i="0" u="none" strike="noStrike" cap="none" normalizeH="0" baseline="0" dirty="0" smtClean="0">
                          <a:ln>
                            <a:noFill/>
                          </a:ln>
                          <a:solidFill>
                            <a:schemeClr val="tx1"/>
                          </a:solidFill>
                          <a:effectLst/>
                          <a:latin typeface="Calibri" pitchFamily="34" charset="0"/>
                          <a:cs typeface="Arial" pitchFamily="34" charset="0"/>
                        </a:rPr>
                        <a:t>Donner des règles </a:t>
                      </a:r>
                      <a:r>
                        <a:rPr kumimoji="0" lang="fr-FR" sz="900" b="1" i="0" u="none" strike="noStrike" cap="none" normalizeH="0" baseline="0" dirty="0" smtClean="0">
                          <a:ln>
                            <a:noFill/>
                          </a:ln>
                          <a:solidFill>
                            <a:schemeClr val="tx1"/>
                          </a:solidFill>
                          <a:effectLst/>
                          <a:latin typeface="Calibri" pitchFamily="34" charset="0"/>
                          <a:cs typeface="Arial" pitchFamily="34" charset="0"/>
                        </a:rPr>
                        <a:t> du jeu qui </a:t>
                      </a:r>
                      <a:r>
                        <a:rPr kumimoji="0" lang="fr-FR" sz="900" b="1" i="0" u="none" strike="noStrike" cap="none" normalizeH="0" baseline="0" dirty="0" smtClean="0">
                          <a:ln>
                            <a:noFill/>
                          </a:ln>
                          <a:solidFill>
                            <a:schemeClr val="tx1"/>
                          </a:solidFill>
                          <a:effectLst/>
                          <a:latin typeface="Calibri" pitchFamily="34" charset="0"/>
                          <a:cs typeface="Arial" pitchFamily="34" charset="0"/>
                        </a:rPr>
                        <a:t>ont du sens : les </a:t>
                      </a:r>
                      <a:r>
                        <a:rPr kumimoji="0" lang="fr-FR" sz="900" b="1" i="0" u="none" strike="noStrike" cap="none" normalizeH="0" baseline="0" dirty="0" smtClean="0">
                          <a:ln>
                            <a:noFill/>
                          </a:ln>
                          <a:solidFill>
                            <a:schemeClr val="tx1"/>
                          </a:solidFill>
                          <a:effectLst/>
                          <a:latin typeface="Calibri" pitchFamily="34" charset="0"/>
                          <a:cs typeface="Arial" pitchFamily="34" charset="0"/>
                        </a:rPr>
                        <a:t>construire avec les élèves.</a:t>
                      </a:r>
                      <a:endParaRPr kumimoji="0" lang="fr-FR" sz="900" b="1" i="0" u="none" strike="noStrike" cap="none" normalizeH="0" baseline="0" dirty="0" smtClean="0">
                        <a:ln>
                          <a:noFill/>
                        </a:ln>
                        <a:solidFill>
                          <a:schemeClr val="tx1"/>
                        </a:solidFill>
                        <a:effectLst/>
                        <a:latin typeface="Calibri" pitchFamily="34" charset="0"/>
                        <a:cs typeface="Arial" pitchFamily="34" charset="0"/>
                      </a:endParaRPr>
                    </a:p>
                    <a:p>
                      <a:pPr marL="171450" indent="-171450">
                        <a:buFontTx/>
                        <a:buNone/>
                      </a:pPr>
                      <a:endParaRPr kumimoji="0" lang="fr-FR" sz="900" b="0" i="0" u="none" strike="noStrike" kern="1200" cap="none" spc="0" normalizeH="0" baseline="0" noProof="0" dirty="0" smtClean="0">
                        <a:ln>
                          <a:noFill/>
                        </a:ln>
                        <a:solidFill>
                          <a:schemeClr val="tx1"/>
                        </a:solidFill>
                        <a:effectLst/>
                        <a:uLnTx/>
                        <a:uFillTx/>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r-FR" sz="900" b="0" dirty="0" smtClean="0">
                          <a:solidFill>
                            <a:schemeClr val="tx1"/>
                          </a:solidFill>
                        </a:rPr>
                        <a:t>Mettre</a:t>
                      </a:r>
                      <a:r>
                        <a:rPr lang="fr-FR" sz="900" b="0" baseline="0" dirty="0" smtClean="0">
                          <a:solidFill>
                            <a:schemeClr val="tx1"/>
                          </a:solidFill>
                        </a:rPr>
                        <a:t> en place des situations d’opposition aménagée faisant vivre un investissement émotionnel intense et maitrisé aux élèves pour qu’ils s’approprient une culture de l’opposition sportive.</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sz="900" b="0" baseline="0" dirty="0" smtClean="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Tx/>
                        <a:buChar char="-"/>
                        <a:tabLst/>
                        <a:defRPr/>
                      </a:pPr>
                      <a:r>
                        <a:rPr kumimoji="0" lang="fr-FR" sz="900" b="0" i="0" u="none" strike="noStrike" kern="1200" cap="none" spc="0" normalizeH="0" baseline="0" noProof="0" dirty="0" smtClean="0">
                          <a:ln>
                            <a:noFill/>
                          </a:ln>
                          <a:solidFill>
                            <a:prstClr val="black"/>
                          </a:solidFill>
                          <a:effectLst/>
                          <a:uLnTx/>
                          <a:uFillTx/>
                          <a:latin typeface="+mn-lt"/>
                          <a:ea typeface="Calibri"/>
                          <a:cs typeface="Times New Roman"/>
                        </a:rPr>
                        <a:t>Permettre beaucoup de manipulations de ballons  pour que l’élève  puisse acquérir des techniques spécifiques individuelles.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0"/>
                      </a:schemeClr>
                    </a:solidFill>
                  </a:tcPr>
                </a:tc>
                <a:tc>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c>
                  <a:txBody>
                    <a:bodyPr/>
                    <a:lstStyle/>
                    <a:p>
                      <a:pPr algn="l"/>
                      <a:r>
                        <a:rPr lang="fr-FR" sz="900" b="0" i="0" u="none" strike="noStrike" baseline="0" dirty="0" smtClean="0">
                          <a:latin typeface="+mn-lt"/>
                        </a:rPr>
                        <a:t>Langue française à l’oral et à l’écrit</a:t>
                      </a:r>
                    </a:p>
                    <a:p>
                      <a:pPr algn="l"/>
                      <a:endParaRPr lang="fr-FR" sz="900" b="0" i="0" u="none" strike="noStrike" baseline="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900" b="0" i="0" u="none" strike="noStrike" baseline="0" dirty="0" smtClean="0">
                          <a:latin typeface="+mn-lt"/>
                        </a:rPr>
                        <a:t>Langues étrangères et régionales</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900" b="0" i="0" u="none" strike="noStrike" baseline="0" dirty="0" smtClean="0">
                        <a:latin typeface="+mn-lt"/>
                      </a:endParaRPr>
                    </a:p>
                    <a:p>
                      <a:pPr algn="l"/>
                      <a:r>
                        <a:rPr lang="fr-FR" sz="900" b="0" i="0" u="none" strike="noStrike" baseline="0" dirty="0" smtClean="0">
                          <a:latin typeface="+mn-lt"/>
                        </a:rPr>
                        <a:t>Langages mathématiques, scientifiques et informatiques</a:t>
                      </a:r>
                    </a:p>
                    <a:p>
                      <a:pPr algn="l"/>
                      <a:endParaRPr lang="fr-FR" sz="900" b="0" i="0" u="none" strike="noStrike" baseline="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900" b="0" i="0" u="none" strike="noStrike" baseline="0" dirty="0" smtClean="0">
                          <a:latin typeface="+mn-lt"/>
                        </a:rPr>
                        <a:t>Langages des arts et du corps</a:t>
                      </a:r>
                    </a:p>
                    <a:p>
                      <a:pPr algn="l"/>
                      <a:endParaRPr lang="fr-FR" sz="900" b="0" i="0" u="none" strike="noStrike" baseline="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900" b="1" i="0" u="sng" strike="noStrike" baseline="0" dirty="0" smtClean="0">
                          <a:latin typeface="+mn-lt"/>
                        </a:rPr>
                        <a:t>Méthodes et outils pour </a:t>
                      </a:r>
                      <a:r>
                        <a:rPr lang="fr-FR" sz="900" b="1" i="0" u="sng" strike="noStrike" baseline="0" dirty="0" smtClean="0">
                          <a:latin typeface="+mn-lt"/>
                        </a:rPr>
                        <a:t>apprendre</a:t>
                      </a:r>
                      <a:r>
                        <a:rPr lang="fr-FR" sz="900" b="1" i="0" u="none" strike="noStrike" baseline="0" dirty="0" smtClean="0">
                          <a:latin typeface="+mn-lt"/>
                        </a:rPr>
                        <a:t>: </a:t>
                      </a:r>
                      <a:r>
                        <a:rPr lang="fr-FR" sz="900" b="1" i="0" u="none" strike="noStrike" kern="1200" baseline="0" dirty="0" smtClean="0">
                          <a:solidFill>
                            <a:schemeClr val="tx1"/>
                          </a:solidFill>
                          <a:latin typeface="+mn-lt"/>
                          <a:ea typeface="+mn-ea"/>
                          <a:cs typeface="+mn-cs"/>
                        </a:rPr>
                        <a:t>Les élèves en début de séquence ne fonctionnent que par affiliation et niveau de jeu. </a:t>
                      </a:r>
                      <a:endParaRPr kumimoji="0" lang="fr-FR" sz="900" b="1" i="0" u="none" strike="noStrike" kern="1200" cap="none" spc="0" normalizeH="0" baseline="0" noProof="0" dirty="0" smtClean="0">
                        <a:ln>
                          <a:noFill/>
                        </a:ln>
                        <a:solidFill>
                          <a:schemeClr val="tx1"/>
                        </a:solidFill>
                        <a:effectLst/>
                        <a:uLnTx/>
                        <a:uFillTx/>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900" b="1" u="none" dirty="0" smtClean="0">
                        <a:solidFill>
                          <a:srgbClr val="FF0000"/>
                        </a:solidFill>
                        <a:latin typeface="+mn-lt"/>
                      </a:endParaRPr>
                    </a:p>
                    <a:p>
                      <a:pPr algn="l"/>
                      <a:r>
                        <a:rPr lang="fr-FR" sz="900" b="1" i="0" u="sng" strike="noStrike" baseline="0" dirty="0" smtClean="0">
                          <a:latin typeface="+mn-lt"/>
                        </a:rPr>
                        <a:t>Formation de la personne et du </a:t>
                      </a:r>
                      <a:r>
                        <a:rPr lang="fr-FR" sz="900" b="1" i="0" u="sng" strike="noStrike" baseline="0" dirty="0" smtClean="0">
                          <a:latin typeface="+mn-lt"/>
                        </a:rPr>
                        <a:t>citoyen: </a:t>
                      </a:r>
                      <a:r>
                        <a:rPr lang="fr-FR" sz="900" b="1" i="0" u="none" strike="noStrike" kern="1200" baseline="0" dirty="0" smtClean="0">
                          <a:solidFill>
                            <a:schemeClr val="tx1"/>
                          </a:solidFill>
                          <a:latin typeface="+mn-lt"/>
                          <a:ea typeface="+mn-ea"/>
                          <a:cs typeface="+mn-cs"/>
                        </a:rPr>
                        <a:t>Les rencontres occasionnent des contestations d’arbitrage, des conflits dans son équipe et avec les autres de la triche</a:t>
                      </a:r>
                      <a:r>
                        <a:rPr lang="is-IS" sz="900" b="1" i="0" u="none" strike="noStrike" kern="1200" baseline="0" dirty="0" smtClean="0">
                          <a:solidFill>
                            <a:schemeClr val="tx1"/>
                          </a:solidFill>
                          <a:latin typeface="+mn-lt"/>
                          <a:ea typeface="+mn-ea"/>
                          <a:cs typeface="+mn-cs"/>
                        </a:rPr>
                        <a:t>…</a:t>
                      </a:r>
                      <a:endParaRPr lang="fr-FR" sz="500" b="1" i="0" u="sng" strike="noStrike" baseline="0" dirty="0" smtClean="0">
                        <a:solidFill>
                          <a:schemeClr val="tx1"/>
                        </a:solidFill>
                        <a:latin typeface="PTSans-Narrow"/>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900" b="0" i="0" u="none" strike="noStrike" baseline="0" dirty="0" smtClean="0">
                        <a:latin typeface="+mn-lt"/>
                      </a:endParaRPr>
                    </a:p>
                    <a:p>
                      <a:pPr algn="l"/>
                      <a:r>
                        <a:rPr lang="fr-FR" sz="900" b="0" i="0" u="none" strike="noStrike" baseline="0" dirty="0" smtClean="0">
                          <a:latin typeface="+mn-lt"/>
                        </a:rPr>
                        <a:t>Systèmes naturels et systèmes techniques</a:t>
                      </a:r>
                    </a:p>
                    <a:p>
                      <a:pPr algn="l"/>
                      <a:endParaRPr lang="fr-FR" sz="900" b="0" i="0" u="none" strike="noStrike" baseline="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900" b="0" i="0" u="none" strike="noStrike" baseline="0" dirty="0" smtClean="0">
                          <a:latin typeface="+mn-lt"/>
                        </a:rPr>
                        <a:t>Représentations du monde et activité humaine</a:t>
                      </a:r>
                      <a:endParaRPr lang="fr-FR" sz="500" b="1" i="0" u="none" strike="noStrike" baseline="0" dirty="0" smtClean="0">
                        <a:latin typeface="PTSans-Narrow"/>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0"/>
                      </a:schemeClr>
                    </a:solidFill>
                  </a:tcPr>
                </a:tc>
              </a:tr>
            </a:tbl>
          </a:graphicData>
        </a:graphic>
      </p:graphicFrame>
      <p:sp>
        <p:nvSpPr>
          <p:cNvPr id="6" name="Flèche droite 5"/>
          <p:cNvSpPr/>
          <p:nvPr/>
        </p:nvSpPr>
        <p:spPr>
          <a:xfrm>
            <a:off x="1698274" y="1628800"/>
            <a:ext cx="464129" cy="242316"/>
          </a:xfrm>
          <a:prstGeom prst="rightArrow">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droite 9"/>
          <p:cNvSpPr/>
          <p:nvPr/>
        </p:nvSpPr>
        <p:spPr>
          <a:xfrm>
            <a:off x="1691680" y="5229200"/>
            <a:ext cx="461506" cy="242316"/>
          </a:xfrm>
          <a:prstGeom prst="rightArrow">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p:cNvSpPr/>
          <p:nvPr/>
        </p:nvSpPr>
        <p:spPr>
          <a:xfrm>
            <a:off x="7164288" y="4365104"/>
            <a:ext cx="1728192" cy="1224136"/>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droite 11"/>
          <p:cNvSpPr/>
          <p:nvPr/>
        </p:nvSpPr>
        <p:spPr>
          <a:xfrm rot="10800000">
            <a:off x="6772167" y="1674516"/>
            <a:ext cx="464129" cy="242316"/>
          </a:xfrm>
          <a:prstGeom prst="rightArrow">
            <a:avLst/>
          </a:prstGeom>
          <a:solidFill>
            <a:schemeClr val="tx2">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Flèche droite 12"/>
          <p:cNvSpPr/>
          <p:nvPr/>
        </p:nvSpPr>
        <p:spPr>
          <a:xfrm rot="10800000">
            <a:off x="6804248" y="5229200"/>
            <a:ext cx="464129" cy="242316"/>
          </a:xfrm>
          <a:prstGeom prst="rightArrow">
            <a:avLst/>
          </a:prstGeom>
          <a:solidFill>
            <a:schemeClr val="tx2">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llipse 14"/>
          <p:cNvSpPr/>
          <p:nvPr/>
        </p:nvSpPr>
        <p:spPr>
          <a:xfrm>
            <a:off x="2051720" y="4869160"/>
            <a:ext cx="2088232" cy="864096"/>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Ellipse 15"/>
          <p:cNvSpPr/>
          <p:nvPr/>
        </p:nvSpPr>
        <p:spPr>
          <a:xfrm>
            <a:off x="4427984" y="1700808"/>
            <a:ext cx="2448272" cy="2448272"/>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Ellipse 13"/>
          <p:cNvSpPr/>
          <p:nvPr/>
        </p:nvSpPr>
        <p:spPr>
          <a:xfrm>
            <a:off x="251520" y="4941168"/>
            <a:ext cx="1296144" cy="432048"/>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p:cNvSpPr txBox="1"/>
          <p:nvPr/>
        </p:nvSpPr>
        <p:spPr>
          <a:xfrm>
            <a:off x="323528" y="260648"/>
            <a:ext cx="3312368" cy="307777"/>
          </a:xfrm>
          <a:prstGeom prst="rect">
            <a:avLst/>
          </a:prstGeom>
          <a:noFill/>
        </p:spPr>
        <p:txBody>
          <a:bodyPr wrap="square" rtlCol="0">
            <a:spAutoFit/>
          </a:bodyPr>
          <a:lstStyle/>
          <a:p>
            <a:r>
              <a:rPr lang="fr-FR" sz="1400" b="1" u="sng" dirty="0" smtClean="0">
                <a:solidFill>
                  <a:srgbClr val="0070C0"/>
                </a:solidFill>
              </a:rPr>
              <a:t>2</a:t>
            </a:r>
            <a:r>
              <a:rPr lang="fr-FR" sz="1400" b="1" u="sng" baseline="30000" dirty="0" smtClean="0">
                <a:solidFill>
                  <a:srgbClr val="0070C0"/>
                </a:solidFill>
              </a:rPr>
              <a:t>e</a:t>
            </a:r>
            <a:r>
              <a:rPr lang="fr-FR" sz="1400" b="1" u="sng" dirty="0" smtClean="0">
                <a:solidFill>
                  <a:srgbClr val="0070C0"/>
                </a:solidFill>
              </a:rPr>
              <a:t> scénario: collège B </a:t>
            </a:r>
            <a:r>
              <a:rPr lang="fr-FR" sz="1400" b="1" u="sng" dirty="0" smtClean="0">
                <a:solidFill>
                  <a:srgbClr val="0070C0"/>
                </a:solidFill>
              </a:rPr>
              <a:t>(public difficile)</a:t>
            </a:r>
            <a:endParaRPr lang="fr-FR" sz="1400" b="1" u="sng" dirty="0">
              <a:solidFill>
                <a:srgbClr val="0070C0"/>
              </a:solidFill>
            </a:endParaRPr>
          </a:p>
        </p:txBody>
      </p:sp>
      <p:sp>
        <p:nvSpPr>
          <p:cNvPr id="19" name="Ellipse 18"/>
          <p:cNvSpPr/>
          <p:nvPr/>
        </p:nvSpPr>
        <p:spPr>
          <a:xfrm>
            <a:off x="7164288" y="3501008"/>
            <a:ext cx="1728192" cy="1008112"/>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 xmlns:p14="http://schemas.microsoft.com/office/powerpoint/2010/main" val="34828085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re 1"/>
          <p:cNvSpPr txBox="1">
            <a:spLocks/>
          </p:cNvSpPr>
          <p:nvPr/>
        </p:nvSpPr>
        <p:spPr>
          <a:xfrm>
            <a:off x="4211960" y="116632"/>
            <a:ext cx="4392488" cy="648072"/>
          </a:xfrm>
          <a:prstGeom prst="rect">
            <a:avLst/>
          </a:prstGeom>
          <a:solidFill>
            <a:schemeClr val="accent3">
              <a:lumMod val="40000"/>
              <a:lumOff val="60000"/>
            </a:schemeClr>
          </a:solidFill>
          <a:ln w="22225">
            <a:solidFill>
              <a:srgbClr val="00B050"/>
            </a:solidFill>
          </a:ln>
        </p:spPr>
        <p:txBody>
          <a:bodyPr vert="horz" lIns="91440" tIns="45720" rIns="91440" bIns="45720" rtlCol="0"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500" b="1" dirty="0" smtClean="0">
                <a:solidFill>
                  <a:srgbClr val="FF0000"/>
                </a:solidFill>
              </a:rPr>
              <a:t>VOLLEY-BALL</a:t>
            </a:r>
            <a:endParaRPr lang="fr-FR" sz="2500" b="1" dirty="0">
              <a:solidFill>
                <a:srgbClr val="FF0000"/>
              </a:solidFill>
            </a:endParaRPr>
          </a:p>
          <a:p>
            <a:r>
              <a:rPr lang="fr-FR" sz="1800" b="1" dirty="0" smtClean="0"/>
              <a:t>Ecrire une compétence attendue de fin de cycle 4</a:t>
            </a:r>
            <a:endParaRPr lang="fr-FR" sz="1800" b="1" dirty="0"/>
          </a:p>
        </p:txBody>
      </p:sp>
      <p:graphicFrame>
        <p:nvGraphicFramePr>
          <p:cNvPr id="5" name="Tableau 4"/>
          <p:cNvGraphicFramePr>
            <a:graphicFrameLocks noGrp="1"/>
          </p:cNvGraphicFramePr>
          <p:nvPr>
            <p:extLst>
              <p:ext uri="{D42A27DB-BD31-4B8C-83A1-F6EECF244321}">
                <p14:modId xmlns="" xmlns:p14="http://schemas.microsoft.com/office/powerpoint/2010/main" val="1520721209"/>
              </p:ext>
            </p:extLst>
          </p:nvPr>
        </p:nvGraphicFramePr>
        <p:xfrm>
          <a:off x="323528" y="908720"/>
          <a:ext cx="8640960" cy="4632960"/>
        </p:xfrm>
        <a:graphic>
          <a:graphicData uri="http://schemas.openxmlformats.org/drawingml/2006/table">
            <a:tbl>
              <a:tblPr firstRow="1" bandRow="1">
                <a:tableStyleId>{5C22544A-7EE6-4342-B048-85BDC9FD1C3A}</a:tableStyleId>
              </a:tblPr>
              <a:tblGrid>
                <a:gridCol w="2304256"/>
                <a:gridCol w="432048"/>
                <a:gridCol w="3168352"/>
                <a:gridCol w="504056"/>
                <a:gridCol w="2232248"/>
              </a:tblGrid>
              <a:tr h="218542">
                <a:tc>
                  <a:txBody>
                    <a:bodyPr/>
                    <a:lstStyle/>
                    <a:p>
                      <a:pPr algn="ctr"/>
                      <a:r>
                        <a:rPr lang="fr-FR" sz="1100" dirty="0" smtClean="0">
                          <a:solidFill>
                            <a:schemeClr val="tx1"/>
                          </a:solidFill>
                        </a:rPr>
                        <a:t>Acquisitions prioritaires retenues par l’équipe EPS</a:t>
                      </a:r>
                      <a:endParaRPr lang="fr-FR"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c>
                  <a:txBody>
                    <a:bodyPr/>
                    <a:lstStyle/>
                    <a:p>
                      <a:pPr algn="ctr"/>
                      <a:r>
                        <a:rPr lang="fr-FR" sz="1100" dirty="0" smtClean="0">
                          <a:solidFill>
                            <a:schemeClr val="tx1"/>
                          </a:solidFill>
                        </a:rPr>
                        <a:t>Rôles à</a:t>
                      </a:r>
                      <a:r>
                        <a:rPr lang="fr-FR" sz="1100" baseline="0" dirty="0" smtClean="0">
                          <a:solidFill>
                            <a:schemeClr val="tx1"/>
                          </a:solidFill>
                        </a:rPr>
                        <a:t> jouer par l’élève en</a:t>
                      </a:r>
                      <a:r>
                        <a:rPr lang="fr-FR" sz="1100" baseline="0" dirty="0" smtClean="0">
                          <a:solidFill>
                            <a:srgbClr val="FF0000"/>
                          </a:solidFill>
                        </a:rPr>
                        <a:t> </a:t>
                      </a:r>
                      <a:r>
                        <a:rPr lang="fr-FR" sz="1100" baseline="0" dirty="0" smtClean="0">
                          <a:solidFill>
                            <a:schemeClr val="tx1"/>
                          </a:solidFill>
                        </a:rPr>
                        <a:t>Volley-ball</a:t>
                      </a:r>
                      <a:r>
                        <a:rPr lang="fr-FR" sz="1100" baseline="0" dirty="0" smtClean="0">
                          <a:solidFill>
                            <a:srgbClr val="FF0000"/>
                          </a:solidFill>
                        </a:rPr>
                        <a:t> </a:t>
                      </a:r>
                      <a:r>
                        <a:rPr lang="fr-FR" sz="1100" baseline="0" dirty="0" smtClean="0">
                          <a:solidFill>
                            <a:schemeClr val="tx1"/>
                          </a:solidFill>
                        </a:rPr>
                        <a:t>pour combiner les AF</a:t>
                      </a:r>
                      <a:endParaRPr lang="fr-FR"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c>
                  <a:txBody>
                    <a:bodyPr/>
                    <a:lstStyle/>
                    <a:p>
                      <a:pPr algn="ctr"/>
                      <a:r>
                        <a:rPr lang="fr-FR" sz="1200" dirty="0" smtClean="0">
                          <a:solidFill>
                            <a:schemeClr val="tx1"/>
                          </a:solidFill>
                        </a:rPr>
                        <a:t>Démarche d’enseignement</a:t>
                      </a:r>
                      <a:endParaRPr lang="fr-FR"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2013706">
                <a:tc>
                  <a:txBody>
                    <a:bodyPr/>
                    <a:lstStyle/>
                    <a:p>
                      <a:endParaRPr lang="fr-FR" sz="600" b="0" dirty="0" smtClean="0"/>
                    </a:p>
                    <a:p>
                      <a:pPr lvl="0"/>
                      <a:r>
                        <a:rPr lang="fr-FR" sz="800" b="0" kern="1200" dirty="0" smtClean="0">
                          <a:solidFill>
                            <a:schemeClr val="dk1"/>
                          </a:solidFill>
                          <a:latin typeface="+mn-lt"/>
                          <a:ea typeface="+mn-ea"/>
                          <a:cs typeface="+mn-cs"/>
                        </a:rPr>
                        <a:t>- Gérer l’alternative entre renvoi direct et construction de l’attaque en fonction de l’état du rapport de force</a:t>
                      </a:r>
                    </a:p>
                    <a:p>
                      <a:r>
                        <a:rPr lang="fr-FR" sz="800" b="0" kern="1200" dirty="0" smtClean="0">
                          <a:solidFill>
                            <a:schemeClr val="dk1"/>
                          </a:solidFill>
                          <a:latin typeface="+mn-lt"/>
                          <a:ea typeface="+mn-ea"/>
                          <a:cs typeface="+mn-cs"/>
                        </a:rPr>
                        <a:t>Lien avec A1 et A2</a:t>
                      </a:r>
                    </a:p>
                    <a:p>
                      <a:pPr lvl="0"/>
                      <a:r>
                        <a:rPr lang="fr-FR" sz="800" b="0" kern="1200" dirty="0" smtClean="0">
                          <a:solidFill>
                            <a:schemeClr val="dk1"/>
                          </a:solidFill>
                          <a:latin typeface="+mn-lt"/>
                          <a:ea typeface="+mn-ea"/>
                          <a:cs typeface="+mn-cs"/>
                        </a:rPr>
                        <a:t>- Etre disponible physiquement pour intervenir rapidement sur le ballon et adapter son geste technique en fonction de la situation (attaque/défense) et de sa zone d’intervention (avant/arrière)</a:t>
                      </a:r>
                    </a:p>
                    <a:p>
                      <a:r>
                        <a:rPr lang="fr-FR" sz="800" b="0" kern="1200" dirty="0" smtClean="0">
                          <a:solidFill>
                            <a:schemeClr val="dk1"/>
                          </a:solidFill>
                          <a:latin typeface="+mn-lt"/>
                          <a:ea typeface="+mn-ea"/>
                          <a:cs typeface="+mn-cs"/>
                        </a:rPr>
                        <a:t>Lien avec A1 et A2</a:t>
                      </a:r>
                    </a:p>
                    <a:p>
                      <a:pPr lvl="0"/>
                      <a:r>
                        <a:rPr lang="fr-FR" sz="800" b="0" kern="1200" dirty="0" smtClean="0">
                          <a:solidFill>
                            <a:schemeClr val="dk1"/>
                          </a:solidFill>
                          <a:latin typeface="+mn-lt"/>
                          <a:ea typeface="+mn-ea"/>
                          <a:cs typeface="+mn-cs"/>
                        </a:rPr>
                        <a:t>- Créer la rupture en plaçant ou en smashant le ballon lors d’une situation favorable de marque et à l’inverse se donner du temps dans son propre camp en produisant des trajectoires hautes et orientées</a:t>
                      </a:r>
                    </a:p>
                    <a:p>
                      <a:r>
                        <a:rPr lang="fr-FR" sz="800" b="0" kern="1200" dirty="0" smtClean="0">
                          <a:solidFill>
                            <a:schemeClr val="dk1"/>
                          </a:solidFill>
                          <a:latin typeface="+mn-lt"/>
                          <a:ea typeface="+mn-ea"/>
                          <a:cs typeface="+mn-cs"/>
                        </a:rPr>
                        <a:t>Lien avec A1 et A2</a:t>
                      </a:r>
                    </a:p>
                    <a:p>
                      <a:pPr lvl="0"/>
                      <a:r>
                        <a:rPr lang="fr-FR" sz="800" b="0" kern="1200" dirty="0" smtClean="0">
                          <a:solidFill>
                            <a:schemeClr val="dk1"/>
                          </a:solidFill>
                          <a:latin typeface="+mn-lt"/>
                          <a:ea typeface="+mn-ea"/>
                          <a:cs typeface="+mn-cs"/>
                        </a:rPr>
                        <a:t>- Dans le même échange, basculer rapidement d’un rôle à l’autre : attaquant/défenseur (prise d’informations puis enchainement d’actions)</a:t>
                      </a:r>
                    </a:p>
                    <a:p>
                      <a:r>
                        <a:rPr lang="fr-FR" sz="800" b="0" kern="1200" dirty="0" smtClean="0">
                          <a:solidFill>
                            <a:schemeClr val="dk1"/>
                          </a:solidFill>
                          <a:latin typeface="+mn-lt"/>
                          <a:ea typeface="+mn-ea"/>
                          <a:cs typeface="+mn-cs"/>
                        </a:rPr>
                        <a:t>Lien avec A1 et A2</a:t>
                      </a:r>
                    </a:p>
                    <a:p>
                      <a:pPr lvl="0"/>
                      <a:r>
                        <a:rPr lang="fr-FR" sz="800" b="1" kern="1200" dirty="0" smtClean="0">
                          <a:solidFill>
                            <a:schemeClr val="dk1"/>
                          </a:solidFill>
                          <a:latin typeface="+mn-lt"/>
                          <a:ea typeface="+mn-ea"/>
                          <a:cs typeface="+mn-cs"/>
                        </a:rPr>
                        <a:t>- </a:t>
                      </a:r>
                      <a:r>
                        <a:rPr lang="fr-FR" sz="800" b="0" kern="1200" dirty="0" smtClean="0">
                          <a:solidFill>
                            <a:schemeClr val="dk1"/>
                          </a:solidFill>
                          <a:latin typeface="+mn-lt"/>
                          <a:ea typeface="+mn-ea"/>
                          <a:cs typeface="+mn-cs"/>
                        </a:rPr>
                        <a:t>Assurer un rôle de partenaire et/ou de conseiller afin de faire progresser autrui</a:t>
                      </a:r>
                    </a:p>
                    <a:p>
                      <a:r>
                        <a:rPr lang="fr-FR" sz="800" b="0" kern="1200" dirty="0" smtClean="0">
                          <a:solidFill>
                            <a:schemeClr val="dk1"/>
                          </a:solidFill>
                          <a:latin typeface="+mn-lt"/>
                          <a:ea typeface="+mn-ea"/>
                          <a:cs typeface="+mn-cs"/>
                        </a:rPr>
                        <a:t>Lien avec A3</a:t>
                      </a:r>
                    </a:p>
                    <a:p>
                      <a:pPr lvl="0"/>
                      <a:r>
                        <a:rPr lang="fr-FR" sz="800" b="0" kern="1200" dirty="0" smtClean="0">
                          <a:solidFill>
                            <a:schemeClr val="dk1"/>
                          </a:solidFill>
                          <a:latin typeface="+mn-lt"/>
                          <a:ea typeface="+mn-ea"/>
                          <a:cs typeface="+mn-cs"/>
                        </a:rPr>
                        <a:t>- </a:t>
                      </a:r>
                      <a:r>
                        <a:rPr lang="fr-FR" sz="800" b="1" kern="1200" dirty="0" smtClean="0">
                          <a:solidFill>
                            <a:schemeClr val="dk1"/>
                          </a:solidFill>
                          <a:latin typeface="+mn-lt"/>
                          <a:ea typeface="+mn-ea"/>
                          <a:cs typeface="+mn-cs"/>
                        </a:rPr>
                        <a:t>Gérer une rencontre en signalant les fautes et en assumant ses prises de décision, ses jugements. Savoir reconnaître ses erreurs et accepter la défaite.</a:t>
                      </a:r>
                    </a:p>
                    <a:p>
                      <a:r>
                        <a:rPr lang="fr-FR" sz="800" b="0" kern="1200" dirty="0" smtClean="0">
                          <a:solidFill>
                            <a:schemeClr val="dk1"/>
                          </a:solidFill>
                          <a:latin typeface="+mn-lt"/>
                          <a:ea typeface="+mn-ea"/>
                          <a:cs typeface="+mn-cs"/>
                        </a:rPr>
                        <a:t>Lien avec A3, A4 et A5 </a:t>
                      </a:r>
                    </a:p>
                    <a:p>
                      <a:pPr lvl="0"/>
                      <a:r>
                        <a:rPr lang="fr-FR" sz="800" b="1" kern="1200" dirty="0" smtClean="0">
                          <a:solidFill>
                            <a:schemeClr val="dk1"/>
                          </a:solidFill>
                          <a:latin typeface="+mn-lt"/>
                          <a:ea typeface="+mn-ea"/>
                          <a:cs typeface="+mn-cs"/>
                        </a:rPr>
                        <a:t>- </a:t>
                      </a:r>
                      <a:r>
                        <a:rPr lang="fr-FR" sz="800" b="0" kern="1200" dirty="0" smtClean="0">
                          <a:solidFill>
                            <a:schemeClr val="dk1"/>
                          </a:solidFill>
                          <a:latin typeface="+mn-lt"/>
                          <a:ea typeface="+mn-ea"/>
                          <a:cs typeface="+mn-cs"/>
                        </a:rPr>
                        <a:t>Grâce à des indicateurs simples (score parlant),  élaborer un projet collectif pour protéger efficacement son terrain et pour se créer régulièrement des situations favorables de marque</a:t>
                      </a:r>
                    </a:p>
                    <a:p>
                      <a:r>
                        <a:rPr lang="fr-FR" sz="800" b="0" kern="1200" dirty="0" smtClean="0">
                          <a:solidFill>
                            <a:schemeClr val="dk1"/>
                          </a:solidFill>
                          <a:latin typeface="+mn-lt"/>
                          <a:ea typeface="+mn-ea"/>
                          <a:cs typeface="+mn-cs"/>
                        </a:rPr>
                        <a:t>Lien avec A3, A4 et A5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0"/>
                      </a:schemeClr>
                    </a:solidFill>
                  </a:tcPr>
                </a:tc>
                <a:tc>
                  <a:txBody>
                    <a:bodyPr/>
                    <a:lstStyle/>
                    <a:p>
                      <a:endParaRPr lang="fr-FR"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c>
                  <a:txBody>
                    <a:bodyPr/>
                    <a:lstStyle/>
                    <a:p>
                      <a:pPr marL="171450" indent="-171450">
                        <a:buFont typeface="Wingdings" panose="05000000000000000000" pitchFamily="2" charset="2"/>
                        <a:buChar char="Ø"/>
                      </a:pPr>
                      <a:endParaRPr lang="fr-FR" sz="1050" b="1" dirty="0" smtClean="0"/>
                    </a:p>
                    <a:p>
                      <a:pPr marL="171450" indent="-171450">
                        <a:buFont typeface="Wingdings" panose="05000000000000000000" pitchFamily="2" charset="2"/>
                        <a:buChar char="Ø"/>
                      </a:pPr>
                      <a:endParaRPr lang="fr-FR" sz="1050" b="1" dirty="0" smtClean="0"/>
                    </a:p>
                    <a:p>
                      <a:pPr marL="171450" indent="-171450">
                        <a:buFont typeface="Wingdings" panose="05000000000000000000" pitchFamily="2" charset="2"/>
                        <a:buChar char="Ø"/>
                      </a:pPr>
                      <a:r>
                        <a:rPr lang="fr-FR" sz="1050" b="1" dirty="0" smtClean="0"/>
                        <a:t>L’équipe  </a:t>
                      </a:r>
                    </a:p>
                    <a:p>
                      <a:pPr marL="171450" indent="-171450">
                        <a:buFont typeface="Wingdings" panose="05000000000000000000" pitchFamily="2" charset="2"/>
                        <a:buNone/>
                      </a:pPr>
                      <a:endParaRPr lang="fr-FR" sz="1050" b="1" dirty="0" smtClean="0"/>
                    </a:p>
                    <a:p>
                      <a:pPr marL="171450" indent="-171450">
                        <a:buFont typeface="Wingdings" panose="05000000000000000000" pitchFamily="2" charset="2"/>
                        <a:buChar char="Ø"/>
                      </a:pPr>
                      <a:r>
                        <a:rPr lang="fr-FR" sz="1050" b="1" dirty="0" smtClean="0"/>
                        <a:t>Le joueur en attaque</a:t>
                      </a:r>
                    </a:p>
                    <a:p>
                      <a:pPr marL="171450" indent="-171450">
                        <a:buFont typeface="Wingdings" panose="05000000000000000000" pitchFamily="2" charset="2"/>
                        <a:buChar char="Ø"/>
                      </a:pPr>
                      <a:endParaRPr lang="fr-FR" sz="1050" b="1" dirty="0" smtClean="0"/>
                    </a:p>
                    <a:p>
                      <a:pPr marL="171450" indent="-171450">
                        <a:buFont typeface="Wingdings" panose="05000000000000000000" pitchFamily="2" charset="2"/>
                        <a:buChar char="Ø"/>
                      </a:pPr>
                      <a:r>
                        <a:rPr lang="fr-FR" sz="1050" b="1" dirty="0" smtClean="0"/>
                        <a:t>Le joueur en défense</a:t>
                      </a:r>
                    </a:p>
                    <a:p>
                      <a:pPr marL="171450" indent="-171450">
                        <a:buFont typeface="Wingdings" panose="05000000000000000000" pitchFamily="2" charset="2"/>
                        <a:buNone/>
                      </a:pPr>
                      <a:endParaRPr lang="fr-FR" sz="1050" b="1" dirty="0" smtClean="0"/>
                    </a:p>
                    <a:p>
                      <a:pPr marL="171450" indent="-171450">
                        <a:buFont typeface="Wingdings" panose="05000000000000000000" pitchFamily="2" charset="2"/>
                        <a:buChar char="Ø"/>
                      </a:pPr>
                      <a:r>
                        <a:rPr lang="fr-FR" sz="1050" b="1" dirty="0" smtClean="0"/>
                        <a:t>Le relais/passeur</a:t>
                      </a:r>
                    </a:p>
                    <a:p>
                      <a:pPr marL="171450" indent="-171450">
                        <a:buFont typeface="Wingdings" panose="05000000000000000000" pitchFamily="2" charset="2"/>
                        <a:buNone/>
                      </a:pPr>
                      <a:endParaRPr lang="fr-FR" sz="1050" b="1" dirty="0" smtClean="0"/>
                    </a:p>
                    <a:p>
                      <a:pPr marL="171450" indent="-171450">
                        <a:buFont typeface="Wingdings" panose="05000000000000000000" pitchFamily="2" charset="2"/>
                        <a:buChar char="Ø"/>
                      </a:pPr>
                      <a:endParaRPr lang="fr-FR" sz="1050" b="1" dirty="0" smtClean="0"/>
                    </a:p>
                    <a:p>
                      <a:pPr marL="171450" indent="-171450">
                        <a:buFont typeface="Wingdings" panose="05000000000000000000" pitchFamily="2" charset="2"/>
                        <a:buChar char="Ø"/>
                      </a:pPr>
                      <a:endParaRPr lang="fr-FR" sz="1050" b="1" dirty="0" smtClean="0"/>
                    </a:p>
                    <a:p>
                      <a:pPr marL="171450" indent="-171450">
                        <a:buFont typeface="Wingdings" panose="05000000000000000000" pitchFamily="2" charset="2"/>
                        <a:buChar char="Ø"/>
                      </a:pPr>
                      <a:endParaRPr lang="fr-FR" sz="1050" b="1" dirty="0" smtClean="0"/>
                    </a:p>
                    <a:p>
                      <a:pPr marL="171450" indent="-171450">
                        <a:buFont typeface="Wingdings" panose="05000000000000000000" pitchFamily="2" charset="2"/>
                        <a:buNone/>
                      </a:pPr>
                      <a:endParaRPr lang="fr-FR" sz="1050" b="1" dirty="0" smtClean="0"/>
                    </a:p>
                    <a:p>
                      <a:pPr marL="171450" indent="-171450">
                        <a:buFont typeface="Wingdings" panose="05000000000000000000" pitchFamily="2" charset="2"/>
                        <a:buChar char="Ø"/>
                      </a:pPr>
                      <a:endParaRPr lang="fr-FR" sz="1050" b="1" dirty="0" smtClean="0"/>
                    </a:p>
                    <a:p>
                      <a:pPr marL="171450" indent="-171450">
                        <a:buFont typeface="Wingdings" panose="05000000000000000000" pitchFamily="2" charset="2"/>
                        <a:buChar char="Ø"/>
                      </a:pPr>
                      <a:r>
                        <a:rPr lang="fr-FR" sz="1050" b="1" dirty="0" smtClean="0"/>
                        <a:t>L’arbitre</a:t>
                      </a:r>
                    </a:p>
                    <a:p>
                      <a:pPr marL="0" indent="0">
                        <a:buFont typeface="Wingdings" panose="05000000000000000000" pitchFamily="2" charset="2"/>
                        <a:buNone/>
                      </a:pPr>
                      <a:endParaRPr lang="fr-FR" sz="1050" b="1" dirty="0" smtClean="0"/>
                    </a:p>
                    <a:p>
                      <a:pPr marL="171450" indent="-171450">
                        <a:buFont typeface="Wingdings" panose="05000000000000000000" pitchFamily="2" charset="2"/>
                        <a:buChar char="Ø"/>
                      </a:pPr>
                      <a:endParaRPr lang="fr-FR" sz="1050" b="1" dirty="0" smtClean="0"/>
                    </a:p>
                    <a:p>
                      <a:pPr marL="171450" indent="-171450">
                        <a:buFont typeface="Wingdings" panose="05000000000000000000" pitchFamily="2" charset="2"/>
                        <a:buChar char="Ø"/>
                      </a:pPr>
                      <a:r>
                        <a:rPr lang="fr-FR" sz="1050" b="1" dirty="0" smtClean="0"/>
                        <a:t>L’observateur/conseiller</a:t>
                      </a:r>
                    </a:p>
                    <a:p>
                      <a:pPr marL="0" indent="0">
                        <a:buFont typeface="Wingdings" panose="05000000000000000000" pitchFamily="2" charset="2"/>
                        <a:buNone/>
                      </a:pPr>
                      <a:endParaRPr lang="fr-FR" sz="1050"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alpha val="0"/>
                      </a:schemeClr>
                    </a:solidFill>
                  </a:tcPr>
                </a:tc>
                <a:tc>
                  <a:txBody>
                    <a:bodyPr/>
                    <a:lstStyle/>
                    <a:p>
                      <a:endParaRPr lang="fr-FR"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c>
                  <a:txBody>
                    <a:bodyPr/>
                    <a:lstStyle/>
                    <a:p>
                      <a:pPr marL="171450" indent="-171450">
                        <a:buFontTx/>
                        <a:buChar char="-"/>
                      </a:pPr>
                      <a:r>
                        <a:rPr lang="fr-FR" sz="900" b="1" dirty="0" smtClean="0">
                          <a:solidFill>
                            <a:schemeClr val="tx1"/>
                          </a:solidFill>
                        </a:rPr>
                        <a:t>Imposer</a:t>
                      </a:r>
                      <a:r>
                        <a:rPr lang="fr-FR" sz="900" b="1" baseline="0" dirty="0" smtClean="0">
                          <a:solidFill>
                            <a:schemeClr val="tx1"/>
                          </a:solidFill>
                        </a:rPr>
                        <a:t> un travail en dyades dissymétriques de façon progressive (regrouper par affiliation puis par niveau, puis avec n’importe qui dans la classe</a:t>
                      </a:r>
                      <a:r>
                        <a:rPr lang="is-IS" sz="900" b="1" baseline="0" dirty="0" smtClean="0">
                          <a:solidFill>
                            <a:schemeClr val="tx1"/>
                          </a:solidFill>
                        </a:rPr>
                        <a:t>…</a:t>
                      </a:r>
                      <a:r>
                        <a:rPr lang="fr-FR" sz="900" b="1" baseline="0" dirty="0" smtClean="0">
                          <a:solidFill>
                            <a:schemeClr val="tx1"/>
                          </a:solidFill>
                        </a:rPr>
                        <a:t>). </a:t>
                      </a:r>
                    </a:p>
                    <a:p>
                      <a:pPr marL="171450" indent="-171450">
                        <a:buFontTx/>
                        <a:buNone/>
                      </a:pPr>
                      <a:endParaRPr lang="fr-FR" sz="900" b="1" dirty="0" smtClean="0">
                        <a:solidFill>
                          <a:srgbClr val="FF0000"/>
                        </a:solidFill>
                        <a:effectLst/>
                        <a:latin typeface="+mn-lt"/>
                        <a:ea typeface="Calibri"/>
                        <a:cs typeface="Times New Roman"/>
                      </a:endParaRPr>
                    </a:p>
                    <a:p>
                      <a:pPr marL="171450" indent="-171450">
                        <a:buFontTx/>
                        <a:buChar char="-"/>
                      </a:pPr>
                      <a:r>
                        <a:rPr lang="fr-FR" sz="900" b="1" dirty="0" smtClean="0">
                          <a:solidFill>
                            <a:schemeClr val="tx1"/>
                          </a:solidFill>
                          <a:effectLst/>
                          <a:latin typeface="+mn-lt"/>
                          <a:ea typeface="Calibri"/>
                          <a:cs typeface="Times New Roman"/>
                        </a:rPr>
                        <a:t>Passer</a:t>
                      </a:r>
                      <a:r>
                        <a:rPr lang="fr-FR" sz="900" b="1" baseline="0" dirty="0" smtClean="0">
                          <a:solidFill>
                            <a:schemeClr val="tx1"/>
                          </a:solidFill>
                          <a:effectLst/>
                          <a:latin typeface="+mn-lt"/>
                          <a:ea typeface="Calibri"/>
                          <a:cs typeface="Times New Roman"/>
                        </a:rPr>
                        <a:t> d’un arbitrage collectif à 2 sur le terrain lors de la première séquence à un auto-arbitrage sur la fin du cycle 4.</a:t>
                      </a:r>
                      <a:endParaRPr lang="fr-FR" sz="900" b="1" dirty="0" smtClean="0">
                        <a:solidFill>
                          <a:schemeClr val="tx1"/>
                        </a:solidFill>
                        <a:effectLst/>
                        <a:latin typeface="+mn-lt"/>
                        <a:ea typeface="Calibri"/>
                        <a:cs typeface="Times New Roman"/>
                      </a:endParaRPr>
                    </a:p>
                    <a:p>
                      <a:pPr marL="171450" marR="0" lvl="0" indent="-171450" algn="l" defTabSz="914400" rtl="0" eaLnBrk="1" fontAlgn="base" latinLnBrk="0" hangingPunct="1">
                        <a:lnSpc>
                          <a:spcPct val="100000"/>
                        </a:lnSpc>
                        <a:spcBef>
                          <a:spcPct val="0"/>
                        </a:spcBef>
                        <a:spcAft>
                          <a:spcPct val="0"/>
                        </a:spcAft>
                        <a:buClrTx/>
                        <a:buSzTx/>
                        <a:buFontTx/>
                        <a:buNone/>
                        <a:tabLst/>
                      </a:pPr>
                      <a:endParaRPr kumimoji="0" lang="fr-FR" sz="900" b="1" i="0" u="none" strike="noStrike" cap="none" normalizeH="0" baseline="0" dirty="0" smtClean="0">
                        <a:ln>
                          <a:noFill/>
                        </a:ln>
                        <a:solidFill>
                          <a:schemeClr val="tx1"/>
                        </a:solidFill>
                        <a:effectLst/>
                        <a:latin typeface="Calibri" pitchFamily="34" charset="0"/>
                        <a:cs typeface="Arial" pitchFamily="34" charset="0"/>
                      </a:endParaRPr>
                    </a:p>
                    <a:p>
                      <a:pPr marL="171450" marR="0" lvl="0" indent="-171450" algn="l" defTabSz="914400" rtl="0" eaLnBrk="1" fontAlgn="base" latinLnBrk="0" hangingPunct="1">
                        <a:lnSpc>
                          <a:spcPct val="100000"/>
                        </a:lnSpc>
                        <a:spcBef>
                          <a:spcPct val="0"/>
                        </a:spcBef>
                        <a:spcAft>
                          <a:spcPct val="0"/>
                        </a:spcAft>
                        <a:buClrTx/>
                        <a:buSzTx/>
                        <a:buFontTx/>
                        <a:buChar char="-"/>
                        <a:tabLst/>
                      </a:pPr>
                      <a:r>
                        <a:rPr kumimoji="0" lang="fr-FR" sz="900" b="1" i="0" u="none" strike="noStrike" cap="none" normalizeH="0" baseline="0" dirty="0" smtClean="0">
                          <a:ln>
                            <a:noFill/>
                          </a:ln>
                          <a:solidFill>
                            <a:schemeClr val="tx1"/>
                          </a:solidFill>
                          <a:effectLst/>
                          <a:latin typeface="Calibri" pitchFamily="34" charset="0"/>
                          <a:cs typeface="Arial" pitchFamily="34" charset="0"/>
                        </a:rPr>
                        <a:t>Donner des règles  du jeu qui ont du sens : les construire avec les élèves.</a:t>
                      </a:r>
                    </a:p>
                    <a:p>
                      <a:pPr marL="171450" indent="-171450">
                        <a:buFontTx/>
                        <a:buNone/>
                      </a:pPr>
                      <a:endParaRPr kumimoji="0" lang="fr-FR" sz="900" b="0" i="0" u="none" strike="noStrike" kern="1200" cap="none" spc="0" normalizeH="0" baseline="0" noProof="0" dirty="0" smtClean="0">
                        <a:ln>
                          <a:noFill/>
                        </a:ln>
                        <a:solidFill>
                          <a:schemeClr val="tx1"/>
                        </a:solidFill>
                        <a:effectLst/>
                        <a:uLnTx/>
                        <a:uFillTx/>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fr-FR" sz="900" b="0" dirty="0" smtClean="0">
                          <a:solidFill>
                            <a:schemeClr val="tx1"/>
                          </a:solidFill>
                        </a:rPr>
                        <a:t>Mettre</a:t>
                      </a:r>
                      <a:r>
                        <a:rPr lang="fr-FR" sz="900" b="0" baseline="0" dirty="0" smtClean="0">
                          <a:solidFill>
                            <a:schemeClr val="tx1"/>
                          </a:solidFill>
                        </a:rPr>
                        <a:t> en place des situations d’opposition aménagée faisant vivre un investissement émotionnel intense et maitrisé aux élèves pour qu’ils s’approprient une culture de l’opposition sportive.</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sz="900" b="0" baseline="0" dirty="0" smtClean="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Tx/>
                        <a:buChar char="-"/>
                        <a:tabLst/>
                        <a:defRPr/>
                      </a:pPr>
                      <a:r>
                        <a:rPr kumimoji="0" lang="fr-FR" sz="900" b="0" i="0" u="none" strike="noStrike" kern="1200" cap="none" spc="0" normalizeH="0" baseline="0" noProof="0" dirty="0" smtClean="0">
                          <a:ln>
                            <a:noFill/>
                          </a:ln>
                          <a:solidFill>
                            <a:prstClr val="black"/>
                          </a:solidFill>
                          <a:effectLst/>
                          <a:uLnTx/>
                          <a:uFillTx/>
                          <a:latin typeface="+mn-lt"/>
                          <a:ea typeface="Calibri"/>
                          <a:cs typeface="Times New Roman"/>
                        </a:rPr>
                        <a:t>Permettre beaucoup de manipulations de ballons  pour que l’élève  puisse acquérir des techniques spécifiques individuelles. </a:t>
                      </a:r>
                    </a:p>
                    <a:p>
                      <a:pPr marL="0" indent="0">
                        <a:buFontTx/>
                        <a:buNone/>
                      </a:pPr>
                      <a:endParaRPr lang="fr-FR" sz="900" b="1"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0"/>
                      </a:schemeClr>
                    </a:solidFill>
                  </a:tcPr>
                </a:tc>
              </a:tr>
            </a:tbl>
          </a:graphicData>
        </a:graphic>
      </p:graphicFrame>
      <p:sp>
        <p:nvSpPr>
          <p:cNvPr id="6" name="Flèche droite 5"/>
          <p:cNvSpPr/>
          <p:nvPr/>
        </p:nvSpPr>
        <p:spPr>
          <a:xfrm>
            <a:off x="2123728" y="1772816"/>
            <a:ext cx="464129" cy="242316"/>
          </a:xfrm>
          <a:prstGeom prst="rightArrow">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droite 11"/>
          <p:cNvSpPr/>
          <p:nvPr/>
        </p:nvSpPr>
        <p:spPr>
          <a:xfrm rot="10800000">
            <a:off x="6278218" y="1916832"/>
            <a:ext cx="464129" cy="242316"/>
          </a:xfrm>
          <a:prstGeom prst="rightArrow">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Flèche droite 16"/>
          <p:cNvSpPr/>
          <p:nvPr/>
        </p:nvSpPr>
        <p:spPr>
          <a:xfrm>
            <a:off x="2123728" y="4653136"/>
            <a:ext cx="464129" cy="242316"/>
          </a:xfrm>
          <a:prstGeom prst="rightArrow">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Flèche droite 17"/>
          <p:cNvSpPr/>
          <p:nvPr/>
        </p:nvSpPr>
        <p:spPr>
          <a:xfrm rot="10800000">
            <a:off x="6254162" y="4511110"/>
            <a:ext cx="464129" cy="242316"/>
          </a:xfrm>
          <a:prstGeom prst="rightArrow">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p:cNvSpPr/>
          <p:nvPr/>
        </p:nvSpPr>
        <p:spPr>
          <a:xfrm>
            <a:off x="6588224" y="2060848"/>
            <a:ext cx="2555776" cy="1152128"/>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4860032" y="1556792"/>
            <a:ext cx="1260140" cy="3685624"/>
          </a:xfrm>
          <a:prstGeom prst="rect">
            <a:avLst/>
          </a:prstGeom>
          <a:noFill/>
        </p:spPr>
        <p:txBody>
          <a:bodyPr wrap="square" rtlCol="0">
            <a:spAutoFit/>
          </a:bodyPr>
          <a:lstStyle/>
          <a:p>
            <a:pPr lvl="0"/>
            <a:r>
              <a:rPr lang="fr-FR" sz="800" b="1" dirty="0" smtClean="0">
                <a:solidFill>
                  <a:prstClr val="black"/>
                </a:solidFill>
              </a:rPr>
              <a:t>CG1/D1 langage </a:t>
            </a:r>
            <a:r>
              <a:rPr lang="fr-FR" sz="800" b="1" dirty="0">
                <a:solidFill>
                  <a:prstClr val="black"/>
                </a:solidFill>
              </a:rPr>
              <a:t>du </a:t>
            </a:r>
            <a:r>
              <a:rPr lang="fr-FR" sz="800" b="1" dirty="0" smtClean="0">
                <a:solidFill>
                  <a:prstClr val="black"/>
                </a:solidFill>
              </a:rPr>
              <a:t>corps</a:t>
            </a:r>
            <a:br>
              <a:rPr lang="fr-FR" sz="800" b="1" dirty="0" smtClean="0">
                <a:solidFill>
                  <a:prstClr val="black"/>
                </a:solidFill>
              </a:rPr>
            </a:br>
            <a:r>
              <a:rPr lang="fr-FR" sz="800" b="1" dirty="0">
                <a:solidFill>
                  <a:prstClr val="black"/>
                </a:solidFill>
              </a:rPr>
              <a:t/>
            </a:r>
            <a:br>
              <a:rPr lang="fr-FR" sz="800" b="1" dirty="0">
                <a:solidFill>
                  <a:prstClr val="black"/>
                </a:solidFill>
              </a:rPr>
            </a:br>
            <a:r>
              <a:rPr lang="fr-FR" sz="800" b="1" dirty="0">
                <a:solidFill>
                  <a:prstClr val="black"/>
                </a:solidFill>
              </a:rPr>
              <a:t>CG2 </a:t>
            </a:r>
            <a:r>
              <a:rPr lang="fr-FR" sz="800" b="1" dirty="0" smtClean="0">
                <a:solidFill>
                  <a:prstClr val="black"/>
                </a:solidFill>
              </a:rPr>
              <a:t>/D2 </a:t>
            </a:r>
            <a:r>
              <a:rPr lang="fr-FR" sz="800" b="1" dirty="0">
                <a:solidFill>
                  <a:prstClr val="black"/>
                </a:solidFill>
              </a:rPr>
              <a:t>méthodes et outils pour </a:t>
            </a:r>
            <a:r>
              <a:rPr lang="fr-FR" sz="800" b="1" dirty="0" smtClean="0">
                <a:solidFill>
                  <a:prstClr val="black"/>
                </a:solidFill>
              </a:rPr>
              <a:t>apprendre</a:t>
            </a:r>
            <a:br>
              <a:rPr lang="fr-FR" sz="800" b="1" dirty="0" smtClean="0">
                <a:solidFill>
                  <a:prstClr val="black"/>
                </a:solidFill>
              </a:rPr>
            </a:br>
            <a:endParaRPr lang="fr-FR" sz="800" b="1" dirty="0" smtClean="0">
              <a:solidFill>
                <a:prstClr val="black"/>
              </a:solidFill>
            </a:endParaRPr>
          </a:p>
          <a:p>
            <a:pPr lvl="0"/>
            <a:r>
              <a:rPr lang="fr-FR" sz="800" b="1" dirty="0" smtClean="0">
                <a:solidFill>
                  <a:prstClr val="black"/>
                </a:solidFill>
              </a:rPr>
              <a:t>CG3/D3 la formation de la personne et du citoyen</a:t>
            </a:r>
          </a:p>
          <a:p>
            <a:pPr lvl="0"/>
            <a:endParaRPr lang="fr-FR" sz="800" b="1" dirty="0">
              <a:solidFill>
                <a:prstClr val="black"/>
              </a:solidFill>
            </a:endParaRPr>
          </a:p>
          <a:p>
            <a:pPr lvl="0"/>
            <a:r>
              <a:rPr lang="fr-FR" sz="800" b="1" dirty="0" smtClean="0">
                <a:solidFill>
                  <a:prstClr val="black"/>
                </a:solidFill>
              </a:rPr>
              <a:t>CG5/D5 les représentations du monde et l’activité humaine</a:t>
            </a:r>
          </a:p>
          <a:p>
            <a:pPr lvl="0"/>
            <a:endParaRPr lang="fr-FR" sz="1050" b="1" dirty="0">
              <a:solidFill>
                <a:prstClr val="black"/>
              </a:solidFill>
            </a:endParaRPr>
          </a:p>
          <a:p>
            <a:pPr lvl="0"/>
            <a:endParaRPr lang="fr-FR" sz="1050" b="1" dirty="0" smtClean="0">
              <a:solidFill>
                <a:prstClr val="black"/>
              </a:solidFill>
            </a:endParaRPr>
          </a:p>
          <a:p>
            <a:pPr lvl="0"/>
            <a:endParaRPr lang="fr-FR" sz="1050" b="1" dirty="0" smtClean="0">
              <a:solidFill>
                <a:prstClr val="black"/>
              </a:solidFill>
            </a:endParaRPr>
          </a:p>
          <a:p>
            <a:pPr lvl="0"/>
            <a:endParaRPr lang="fr-FR" sz="1050" b="1" dirty="0" smtClean="0">
              <a:solidFill>
                <a:prstClr val="black"/>
              </a:solidFill>
            </a:endParaRPr>
          </a:p>
          <a:p>
            <a:pPr lvl="0"/>
            <a:r>
              <a:rPr lang="fr-FR" sz="800" b="1" dirty="0" smtClean="0">
                <a:solidFill>
                  <a:prstClr val="black"/>
                </a:solidFill>
              </a:rPr>
              <a:t>CG3/D3 </a:t>
            </a:r>
            <a:r>
              <a:rPr lang="fr-FR" sz="800" b="1" dirty="0">
                <a:solidFill>
                  <a:prstClr val="black"/>
                </a:solidFill>
              </a:rPr>
              <a:t>la formation de la personne et du </a:t>
            </a:r>
            <a:r>
              <a:rPr lang="fr-FR" sz="800" b="1" dirty="0" smtClean="0">
                <a:solidFill>
                  <a:prstClr val="black"/>
                </a:solidFill>
              </a:rPr>
              <a:t>citoyen</a:t>
            </a:r>
          </a:p>
          <a:p>
            <a:pPr lvl="0"/>
            <a:endParaRPr lang="fr-FR" sz="800" b="1" dirty="0" smtClean="0">
              <a:solidFill>
                <a:prstClr val="black"/>
              </a:solidFill>
            </a:endParaRPr>
          </a:p>
          <a:p>
            <a:pPr lvl="0"/>
            <a:endParaRPr lang="fr-FR" sz="800" b="1" dirty="0">
              <a:solidFill>
                <a:prstClr val="black"/>
              </a:solidFill>
            </a:endParaRPr>
          </a:p>
          <a:p>
            <a:pPr lvl="0"/>
            <a:endParaRPr lang="fr-FR" sz="800" b="1" dirty="0">
              <a:solidFill>
                <a:prstClr val="black"/>
              </a:solidFill>
            </a:endParaRPr>
          </a:p>
          <a:p>
            <a:pPr lvl="0"/>
            <a:r>
              <a:rPr lang="fr-FR" sz="800" b="1" dirty="0">
                <a:solidFill>
                  <a:prstClr val="black"/>
                </a:solidFill>
              </a:rPr>
              <a:t>CG2 /D2 méthodes et outils pour </a:t>
            </a:r>
            <a:r>
              <a:rPr lang="fr-FR" sz="800" b="1" dirty="0" smtClean="0">
                <a:solidFill>
                  <a:prstClr val="black"/>
                </a:solidFill>
              </a:rPr>
              <a:t>apprendre</a:t>
            </a:r>
            <a:r>
              <a:rPr lang="fr-FR" sz="800" b="1" dirty="0">
                <a:solidFill>
                  <a:prstClr val="black"/>
                </a:solidFill>
              </a:rPr>
              <a:t/>
            </a:r>
            <a:br>
              <a:rPr lang="fr-FR" sz="800" b="1" dirty="0">
                <a:solidFill>
                  <a:prstClr val="black"/>
                </a:solidFill>
              </a:rPr>
            </a:br>
            <a:endParaRPr lang="fr-FR" sz="1050" b="1" dirty="0" smtClean="0">
              <a:solidFill>
                <a:prstClr val="black"/>
              </a:solidFill>
            </a:endParaRPr>
          </a:p>
          <a:p>
            <a:pPr lvl="0"/>
            <a:endParaRPr lang="fr-FR" sz="1050" b="1" dirty="0">
              <a:solidFill>
                <a:prstClr val="black"/>
              </a:solidFill>
            </a:endParaRPr>
          </a:p>
          <a:p>
            <a:pPr lvl="0"/>
            <a:endParaRPr lang="fr-FR" sz="1050" b="1" dirty="0">
              <a:solidFill>
                <a:prstClr val="black"/>
              </a:solidFill>
            </a:endParaRPr>
          </a:p>
        </p:txBody>
      </p:sp>
      <p:sp>
        <p:nvSpPr>
          <p:cNvPr id="14" name="Accolade ouvrante 13"/>
          <p:cNvSpPr/>
          <p:nvPr/>
        </p:nvSpPr>
        <p:spPr>
          <a:xfrm>
            <a:off x="4650752" y="1552087"/>
            <a:ext cx="137272" cy="1588882"/>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6" name="Ellipse 15"/>
          <p:cNvSpPr/>
          <p:nvPr/>
        </p:nvSpPr>
        <p:spPr>
          <a:xfrm>
            <a:off x="179512" y="4149080"/>
            <a:ext cx="2520280" cy="720080"/>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Ellipse 18"/>
          <p:cNvSpPr/>
          <p:nvPr/>
        </p:nvSpPr>
        <p:spPr>
          <a:xfrm>
            <a:off x="3059832" y="3501008"/>
            <a:ext cx="3024336" cy="648072"/>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p:cNvSpPr txBox="1"/>
          <p:nvPr/>
        </p:nvSpPr>
        <p:spPr>
          <a:xfrm>
            <a:off x="323528" y="260648"/>
            <a:ext cx="3312368" cy="307777"/>
          </a:xfrm>
          <a:prstGeom prst="rect">
            <a:avLst/>
          </a:prstGeom>
          <a:noFill/>
        </p:spPr>
        <p:txBody>
          <a:bodyPr wrap="square" rtlCol="0">
            <a:spAutoFit/>
          </a:bodyPr>
          <a:lstStyle/>
          <a:p>
            <a:r>
              <a:rPr lang="fr-FR" sz="1400" b="1" u="sng" dirty="0" smtClean="0">
                <a:solidFill>
                  <a:srgbClr val="0070C0"/>
                </a:solidFill>
              </a:rPr>
              <a:t>2</a:t>
            </a:r>
            <a:r>
              <a:rPr lang="fr-FR" sz="1400" b="1" u="sng" baseline="30000" dirty="0" smtClean="0">
                <a:solidFill>
                  <a:srgbClr val="0070C0"/>
                </a:solidFill>
              </a:rPr>
              <a:t>e</a:t>
            </a:r>
            <a:r>
              <a:rPr lang="fr-FR" sz="1400" b="1" u="sng" dirty="0" smtClean="0">
                <a:solidFill>
                  <a:srgbClr val="0070C0"/>
                </a:solidFill>
              </a:rPr>
              <a:t> scénario: collège B (public </a:t>
            </a:r>
            <a:r>
              <a:rPr lang="fr-FR" sz="1400" b="1" u="sng" dirty="0" smtClean="0">
                <a:solidFill>
                  <a:srgbClr val="0070C0"/>
                </a:solidFill>
              </a:rPr>
              <a:t>difficile</a:t>
            </a:r>
            <a:r>
              <a:rPr lang="fr-FR" sz="1400" b="1" u="sng" dirty="0" smtClean="0">
                <a:solidFill>
                  <a:srgbClr val="0070C0"/>
                </a:solidFill>
              </a:rPr>
              <a:t>)</a:t>
            </a:r>
            <a:endParaRPr lang="fr-FR" sz="1400" b="1" u="sng" dirty="0">
              <a:solidFill>
                <a:srgbClr val="0070C0"/>
              </a:solidFill>
            </a:endParaRPr>
          </a:p>
        </p:txBody>
      </p:sp>
    </p:spTree>
    <p:extLst>
      <p:ext uri="{BB962C8B-B14F-4D97-AF65-F5344CB8AC3E}">
        <p14:creationId xmlns="" xmlns:p14="http://schemas.microsoft.com/office/powerpoint/2010/main" val="9525384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re 1"/>
          <p:cNvSpPr txBox="1">
            <a:spLocks/>
          </p:cNvSpPr>
          <p:nvPr/>
        </p:nvSpPr>
        <p:spPr>
          <a:xfrm>
            <a:off x="4139952" y="116632"/>
            <a:ext cx="4392488" cy="648072"/>
          </a:xfrm>
          <a:prstGeom prst="rect">
            <a:avLst/>
          </a:prstGeom>
          <a:solidFill>
            <a:schemeClr val="accent3">
              <a:lumMod val="40000"/>
              <a:lumOff val="60000"/>
            </a:schemeClr>
          </a:solidFill>
          <a:ln w="22225">
            <a:solidFill>
              <a:srgbClr val="00B050"/>
            </a:solidFill>
          </a:ln>
        </p:spPr>
        <p:txBody>
          <a:bodyPr vert="horz" lIns="91440" tIns="45720" rIns="91440" bIns="45720" rtlCol="0"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fr-FR" sz="2500" b="1" dirty="0" smtClean="0">
                <a:solidFill>
                  <a:srgbClr val="FF0000"/>
                </a:solidFill>
                <a:ea typeface="+mn-ea"/>
                <a:cs typeface="+mn-cs"/>
              </a:rPr>
              <a:t>VOLLEY-BALL</a:t>
            </a:r>
          </a:p>
          <a:p>
            <a:pPr lvl="0">
              <a:spcBef>
                <a:spcPts val="0"/>
              </a:spcBef>
            </a:pPr>
            <a:r>
              <a:rPr lang="fr-FR" sz="1800" b="1" dirty="0" smtClean="0"/>
              <a:t>Ecrire une compétence attendue de fin de cycle 4</a:t>
            </a:r>
            <a:endParaRPr lang="fr-FR" sz="1800" b="1" dirty="0"/>
          </a:p>
        </p:txBody>
      </p:sp>
      <p:graphicFrame>
        <p:nvGraphicFramePr>
          <p:cNvPr id="5" name="Tableau 4"/>
          <p:cNvGraphicFramePr>
            <a:graphicFrameLocks noGrp="1"/>
          </p:cNvGraphicFramePr>
          <p:nvPr>
            <p:extLst>
              <p:ext uri="{D42A27DB-BD31-4B8C-83A1-F6EECF244321}">
                <p14:modId xmlns="" xmlns:p14="http://schemas.microsoft.com/office/powerpoint/2010/main" val="3435716361"/>
              </p:ext>
            </p:extLst>
          </p:nvPr>
        </p:nvGraphicFramePr>
        <p:xfrm>
          <a:off x="107504" y="908720"/>
          <a:ext cx="2880320" cy="2171700"/>
        </p:xfrm>
        <a:graphic>
          <a:graphicData uri="http://schemas.openxmlformats.org/drawingml/2006/table">
            <a:tbl>
              <a:tblPr firstRow="1" bandRow="1">
                <a:tableStyleId>{5C22544A-7EE6-4342-B048-85BDC9FD1C3A}</a:tableStyleId>
              </a:tblPr>
              <a:tblGrid>
                <a:gridCol w="2880320"/>
              </a:tblGrid>
              <a:tr h="389028">
                <a:tc>
                  <a:txBody>
                    <a:bodyPr/>
                    <a:lstStyle/>
                    <a:p>
                      <a:pPr algn="ctr"/>
                      <a:r>
                        <a:rPr lang="fr-FR" sz="1100" dirty="0" smtClean="0">
                          <a:solidFill>
                            <a:schemeClr val="tx1"/>
                          </a:solidFill>
                        </a:rPr>
                        <a:t>Rôles à</a:t>
                      </a:r>
                      <a:r>
                        <a:rPr lang="fr-FR" sz="1100" baseline="0" dirty="0" smtClean="0">
                          <a:solidFill>
                            <a:schemeClr val="tx1"/>
                          </a:solidFill>
                        </a:rPr>
                        <a:t> jouer par l’élève en VOLLEY-BALL</a:t>
                      </a:r>
                      <a:r>
                        <a:rPr lang="fr-FR" sz="1100" baseline="0" dirty="0" smtClean="0">
                          <a:solidFill>
                            <a:srgbClr val="FF0000"/>
                          </a:solidFill>
                        </a:rPr>
                        <a:t> </a:t>
                      </a:r>
                      <a:r>
                        <a:rPr lang="fr-FR" sz="1100" baseline="0" dirty="0" smtClean="0">
                          <a:solidFill>
                            <a:schemeClr val="tx1"/>
                          </a:solidFill>
                        </a:rPr>
                        <a:t>pour combiner les AF</a:t>
                      </a:r>
                      <a:endParaRPr lang="fr-FR"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r h="1627196">
                <a:tc>
                  <a:txBody>
                    <a:bodyPr/>
                    <a:lstStyle/>
                    <a:p>
                      <a:pPr marL="171450" indent="-171450">
                        <a:buFont typeface="Wingdings" panose="05000000000000000000" pitchFamily="2" charset="2"/>
                        <a:buChar char="Ø"/>
                      </a:pPr>
                      <a:endParaRPr lang="fr-FR" sz="1050" b="1" dirty="0" smtClean="0"/>
                    </a:p>
                    <a:p>
                      <a:pPr marL="171450" indent="-171450">
                        <a:buFont typeface="Wingdings" panose="05000000000000000000" pitchFamily="2" charset="2"/>
                        <a:buChar char="Ø"/>
                      </a:pPr>
                      <a:r>
                        <a:rPr lang="fr-FR" sz="1400" b="1" dirty="0" smtClean="0">
                          <a:solidFill>
                            <a:schemeClr val="tx1"/>
                          </a:solidFill>
                        </a:rPr>
                        <a:t>L’équipe </a:t>
                      </a:r>
                    </a:p>
                    <a:p>
                      <a:pPr marL="171450" indent="-171450">
                        <a:buFont typeface="Wingdings" panose="05000000000000000000" pitchFamily="2" charset="2"/>
                        <a:buChar char="Ø"/>
                      </a:pPr>
                      <a:r>
                        <a:rPr lang="fr-FR" sz="1400" b="1" dirty="0" smtClean="0">
                          <a:solidFill>
                            <a:schemeClr val="tx1"/>
                          </a:solidFill>
                        </a:rPr>
                        <a:t>Le joueur en attaque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fr-FR" sz="1400" b="1" i="0" u="none" strike="noStrike" kern="1200" cap="none" spc="0" normalizeH="0" baseline="0" noProof="0" dirty="0" smtClean="0">
                          <a:ln>
                            <a:noFill/>
                          </a:ln>
                          <a:solidFill>
                            <a:schemeClr val="tx1"/>
                          </a:solidFill>
                          <a:effectLst/>
                          <a:uLnTx/>
                          <a:uFillTx/>
                          <a:latin typeface="+mn-lt"/>
                          <a:ea typeface="+mn-ea"/>
                          <a:cs typeface="+mn-cs"/>
                        </a:rPr>
                        <a:t>Le joueur en défense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fr-FR" sz="1400" b="1" i="0" u="none" strike="noStrike" kern="1200" cap="none" spc="0" normalizeH="0" baseline="0" noProof="0" dirty="0" smtClean="0">
                          <a:ln>
                            <a:noFill/>
                          </a:ln>
                          <a:solidFill>
                            <a:schemeClr val="tx1"/>
                          </a:solidFill>
                          <a:effectLst/>
                          <a:uLnTx/>
                          <a:uFillTx/>
                          <a:latin typeface="+mn-lt"/>
                          <a:ea typeface="+mn-ea"/>
                          <a:cs typeface="+mn-cs"/>
                        </a:rPr>
                        <a:t>Le relais/passeur</a:t>
                      </a:r>
                      <a:endParaRPr lang="fr-FR" sz="1400" b="1" dirty="0" smtClean="0">
                        <a:solidFill>
                          <a:schemeClr val="tx1"/>
                        </a:solidFill>
                      </a:endParaRPr>
                    </a:p>
                    <a:p>
                      <a:pPr marL="171450" indent="-171450">
                        <a:buFont typeface="Wingdings" panose="05000000000000000000" pitchFamily="2" charset="2"/>
                        <a:buChar char="Ø"/>
                      </a:pPr>
                      <a:r>
                        <a:rPr lang="fr-FR" sz="1400" b="1" dirty="0" smtClean="0">
                          <a:solidFill>
                            <a:schemeClr val="tx1"/>
                          </a:solidFill>
                        </a:rPr>
                        <a:t>L’observateur/conseiller</a:t>
                      </a:r>
                    </a:p>
                    <a:p>
                      <a:pPr marL="171450" indent="-171450">
                        <a:buFont typeface="Wingdings" panose="05000000000000000000" pitchFamily="2" charset="2"/>
                        <a:buChar char="Ø"/>
                      </a:pPr>
                      <a:r>
                        <a:rPr lang="fr-FR" sz="1400" b="1" dirty="0" smtClean="0">
                          <a:solidFill>
                            <a:srgbClr val="FF0000"/>
                          </a:solidFill>
                        </a:rPr>
                        <a:t>L’arbitre</a:t>
                      </a:r>
                    </a:p>
                    <a:p>
                      <a:pPr marL="171450" indent="-171450">
                        <a:buFont typeface="Wingdings" panose="05000000000000000000" pitchFamily="2" charset="2"/>
                        <a:buChar char="Ø"/>
                      </a:pPr>
                      <a:endParaRPr lang="fr-FR" sz="1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r>
            </a:tbl>
          </a:graphicData>
        </a:graphic>
      </p:graphicFrame>
      <p:sp>
        <p:nvSpPr>
          <p:cNvPr id="19" name="Rectangle 18"/>
          <p:cNvSpPr/>
          <p:nvPr/>
        </p:nvSpPr>
        <p:spPr>
          <a:xfrm>
            <a:off x="3491880" y="1196752"/>
            <a:ext cx="5472608" cy="5377303"/>
          </a:xfrm>
          <a:prstGeom prst="rect">
            <a:avLst/>
          </a:prstGeom>
          <a:solidFill>
            <a:schemeClr val="accent3">
              <a:lumMod val="20000"/>
              <a:lumOff val="80000"/>
            </a:schemeClr>
          </a:solidFill>
          <a:ln w="25400" cap="flat" cmpd="sng" algn="ctr">
            <a:solidFill>
              <a:srgbClr val="000000"/>
            </a:solidFill>
            <a:prstDash val="dash"/>
          </a:ln>
          <a:effectLst/>
        </p:spPr>
        <p:txBody>
          <a:bodyPr vert="vert"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4000" b="1" kern="0" dirty="0" smtClean="0">
                <a:solidFill>
                  <a:srgbClr val="FF0000"/>
                </a:solidFill>
                <a:latin typeface="Arial"/>
                <a:cs typeface="Arial"/>
              </a:rPr>
              <a:t>VOLLEY-BALL</a:t>
            </a:r>
            <a:endParaRPr kumimoji="0" lang="fr-FR" sz="4000" b="1" i="0" u="none" strike="noStrike" kern="0" cap="none" spc="0" normalizeH="0" baseline="0" noProof="0" dirty="0">
              <a:ln>
                <a:noFill/>
              </a:ln>
              <a:solidFill>
                <a:srgbClr val="FF0000"/>
              </a:solidFill>
              <a:effectLst/>
              <a:uLnTx/>
              <a:uFillTx/>
              <a:latin typeface="Arial"/>
              <a:ea typeface="+mn-ea"/>
              <a:cs typeface="Arial"/>
            </a:endParaRPr>
          </a:p>
        </p:txBody>
      </p:sp>
      <p:sp>
        <p:nvSpPr>
          <p:cNvPr id="20" name="Rectangle 19"/>
          <p:cNvSpPr/>
          <p:nvPr/>
        </p:nvSpPr>
        <p:spPr>
          <a:xfrm>
            <a:off x="4067944" y="1340768"/>
            <a:ext cx="4176464" cy="2064935"/>
          </a:xfrm>
          <a:prstGeom prst="rect">
            <a:avLst/>
          </a:prstGeom>
          <a:solidFill>
            <a:srgbClr val="FF9900"/>
          </a:solidFill>
          <a:ln w="25400" cap="flat" cmpd="sng" algn="ctr">
            <a:solidFill>
              <a:srgbClr val="000000"/>
            </a:solidFill>
            <a:prstDash val="solid"/>
          </a:ln>
          <a:effectLst/>
        </p:spPr>
        <p:txBody>
          <a:bodyPr rtlCol="0" anchor="ctr"/>
          <a:lstStyle/>
          <a:p>
            <a:r>
              <a:rPr lang="fr-FR" sz="1400" dirty="0" smtClean="0">
                <a:ea typeface="Calibri"/>
                <a:cs typeface="Times New Roman"/>
              </a:rPr>
              <a:t>«  </a:t>
            </a:r>
            <a:r>
              <a:rPr lang="fr-FR" sz="1400" dirty="0" smtClean="0"/>
              <a:t>Dans un jeu à effectif réduit, rechercher le gain d’un match en se créant des situations favorables d’attaque afin de rompre l’échange grâce à des balles accélérées ou placées face à une défense organisée, tout en protégeant son terrain. </a:t>
            </a:r>
          </a:p>
          <a:p>
            <a:r>
              <a:rPr lang="fr-FR" sz="1400" b="1" dirty="0" smtClean="0">
                <a:solidFill>
                  <a:srgbClr val="FF0000"/>
                </a:solidFill>
              </a:rPr>
              <a:t>Arbitrer </a:t>
            </a:r>
            <a:r>
              <a:rPr lang="fr-FR" sz="1400" b="1" dirty="0" smtClean="0">
                <a:solidFill>
                  <a:srgbClr val="FF0000"/>
                </a:solidFill>
              </a:rPr>
              <a:t>de manière fairplay en appliquant le règlement commun à la classe.</a:t>
            </a:r>
          </a:p>
          <a:p>
            <a:r>
              <a:rPr lang="fr-FR" sz="1300" kern="0" dirty="0" smtClean="0">
                <a:latin typeface="Arial"/>
                <a:cs typeface="Arial"/>
              </a:rPr>
              <a:t> </a:t>
            </a:r>
            <a:r>
              <a:rPr lang="fr-FR" sz="1400" kern="0" dirty="0" smtClean="0">
                <a:cs typeface="Arial"/>
              </a:rPr>
              <a:t>Coopérer avec des partenaires différents.»</a:t>
            </a:r>
            <a:endParaRPr lang="fr-FR" sz="1400" dirty="0" smtClean="0"/>
          </a:p>
        </p:txBody>
      </p:sp>
      <p:grpSp>
        <p:nvGrpSpPr>
          <p:cNvPr id="2" name="Groupe 18"/>
          <p:cNvGrpSpPr/>
          <p:nvPr/>
        </p:nvGrpSpPr>
        <p:grpSpPr>
          <a:xfrm>
            <a:off x="4572000" y="3909759"/>
            <a:ext cx="3168352" cy="2592288"/>
            <a:chOff x="3635896" y="3356992"/>
            <a:chExt cx="2520280" cy="2448272"/>
          </a:xfrm>
        </p:grpSpPr>
        <p:sp>
          <p:nvSpPr>
            <p:cNvPr id="22" name="Ellipse 21"/>
            <p:cNvSpPr/>
            <p:nvPr/>
          </p:nvSpPr>
          <p:spPr>
            <a:xfrm>
              <a:off x="3635896" y="3356992"/>
              <a:ext cx="2520280" cy="2448272"/>
            </a:xfrm>
            <a:prstGeom prst="ellipse">
              <a:avLst/>
            </a:prstGeom>
            <a:no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a:ln>
                  <a:noFill/>
                </a:ln>
                <a:solidFill>
                  <a:sysClr val="windowText" lastClr="000000"/>
                </a:solidFill>
                <a:effectLst/>
                <a:uLnTx/>
                <a:uFillTx/>
                <a:latin typeface="Arial"/>
                <a:ea typeface="+mn-ea"/>
                <a:cs typeface="Arial"/>
              </a:endParaRPr>
            </a:p>
          </p:txBody>
        </p:sp>
        <p:sp>
          <p:nvSpPr>
            <p:cNvPr id="23" name="Triangle isocèle 22"/>
            <p:cNvSpPr/>
            <p:nvPr/>
          </p:nvSpPr>
          <p:spPr>
            <a:xfrm>
              <a:off x="3995936" y="5373216"/>
              <a:ext cx="360040" cy="288032"/>
            </a:xfrm>
            <a:prstGeom prst="triangle">
              <a:avLst/>
            </a:prstGeom>
            <a:solidFill>
              <a:srgbClr val="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rgbClr val="FFFFFF"/>
                </a:solidFill>
                <a:effectLst/>
                <a:uLnTx/>
                <a:uFillTx/>
                <a:latin typeface="Arial"/>
                <a:ea typeface="+mn-ea"/>
                <a:cs typeface="Arial"/>
              </a:endParaRPr>
            </a:p>
          </p:txBody>
        </p:sp>
        <p:sp>
          <p:nvSpPr>
            <p:cNvPr id="24" name="Triangle isocèle 23"/>
            <p:cNvSpPr/>
            <p:nvPr/>
          </p:nvSpPr>
          <p:spPr>
            <a:xfrm rot="4380000">
              <a:off x="5436096" y="3429000"/>
              <a:ext cx="360040" cy="288032"/>
            </a:xfrm>
            <a:prstGeom prst="triangle">
              <a:avLst/>
            </a:prstGeom>
            <a:solidFill>
              <a:srgbClr val="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rgbClr val="FFFFFF"/>
                </a:solidFill>
                <a:effectLst/>
                <a:uLnTx/>
                <a:uFillTx/>
                <a:latin typeface="Arial"/>
                <a:ea typeface="+mn-ea"/>
                <a:cs typeface="Arial"/>
              </a:endParaRPr>
            </a:p>
          </p:txBody>
        </p:sp>
      </p:grpSp>
      <p:sp>
        <p:nvSpPr>
          <p:cNvPr id="25" name="Rectangle 24"/>
          <p:cNvSpPr/>
          <p:nvPr/>
        </p:nvSpPr>
        <p:spPr>
          <a:xfrm>
            <a:off x="5076056" y="3333695"/>
            <a:ext cx="2232248" cy="576064"/>
          </a:xfrm>
          <a:prstGeom prst="rect">
            <a:avLst/>
          </a:prstGeom>
          <a:solidFill>
            <a:srgbClr val="FFCC66"/>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600" b="0" i="0" u="none" strike="noStrike" kern="0" cap="none" spc="0" normalizeH="0" baseline="0" noProof="0" dirty="0" smtClean="0">
                <a:ln>
                  <a:noFill/>
                </a:ln>
                <a:solidFill>
                  <a:sysClr val="windowText" lastClr="000000"/>
                </a:solidFill>
                <a:effectLst/>
                <a:uLnTx/>
                <a:uFillTx/>
                <a:latin typeface="Arial"/>
                <a:ea typeface="+mn-ea"/>
                <a:cs typeface="Arial"/>
              </a:rPr>
              <a:t>Tâche complexe finale</a:t>
            </a:r>
            <a:endParaRPr kumimoji="0" lang="fr-FR" sz="1600" b="0" i="0" u="none" strike="noStrike" kern="0" cap="none" spc="0" normalizeH="0" baseline="0" noProof="0" dirty="0">
              <a:ln>
                <a:noFill/>
              </a:ln>
              <a:solidFill>
                <a:sysClr val="windowText" lastClr="000000"/>
              </a:solidFill>
              <a:effectLst/>
              <a:uLnTx/>
              <a:uFillTx/>
              <a:latin typeface="Arial"/>
              <a:ea typeface="+mn-ea"/>
              <a:cs typeface="Arial"/>
            </a:endParaRPr>
          </a:p>
        </p:txBody>
      </p:sp>
      <p:sp>
        <p:nvSpPr>
          <p:cNvPr id="26" name="Parenthèses 25"/>
          <p:cNvSpPr/>
          <p:nvPr/>
        </p:nvSpPr>
        <p:spPr>
          <a:xfrm>
            <a:off x="6444208" y="6021288"/>
            <a:ext cx="2304256" cy="432048"/>
          </a:xfrm>
          <a:prstGeom prst="bracketPair">
            <a:avLst/>
          </a:prstGeom>
          <a:solidFill>
            <a:srgbClr val="FFFFFF"/>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1200" b="0" i="0" u="none" strike="noStrike" kern="0" cap="none" spc="0" normalizeH="0" baseline="0" noProof="0" dirty="0" smtClean="0">
                <a:ln>
                  <a:noFill/>
                </a:ln>
                <a:solidFill>
                  <a:sysClr val="windowText" lastClr="000000"/>
                </a:solidFill>
                <a:effectLst/>
                <a:uLnTx/>
                <a:uFillTx/>
                <a:latin typeface="Arial"/>
                <a:ea typeface="+mn-ea"/>
                <a:cs typeface="Arial"/>
              </a:rPr>
              <a:t>Construction et combinaison des « savoirs »</a:t>
            </a:r>
            <a:endParaRPr kumimoji="0" lang="fr-FR" sz="1200" b="0" i="0" u="none" strike="noStrike" kern="0" cap="none" spc="0" normalizeH="0" baseline="0" noProof="0" dirty="0">
              <a:ln>
                <a:noFill/>
              </a:ln>
              <a:solidFill>
                <a:sysClr val="windowText" lastClr="000000"/>
              </a:solidFill>
              <a:effectLst/>
              <a:uLnTx/>
              <a:uFillTx/>
              <a:latin typeface="Arial"/>
              <a:ea typeface="+mn-ea"/>
              <a:cs typeface="Arial"/>
            </a:endParaRPr>
          </a:p>
        </p:txBody>
      </p:sp>
      <p:sp>
        <p:nvSpPr>
          <p:cNvPr id="27" name="ZoneTexte 26"/>
          <p:cNvSpPr txBox="1"/>
          <p:nvPr/>
        </p:nvSpPr>
        <p:spPr>
          <a:xfrm>
            <a:off x="5076056" y="4221088"/>
            <a:ext cx="2448272" cy="1938992"/>
          </a:xfrm>
          <a:prstGeom prst="rect">
            <a:avLst/>
          </a:prstGeom>
          <a:noFill/>
        </p:spPr>
        <p:txBody>
          <a:bodyPr wrap="square" rtlCol="0">
            <a:spAutoFit/>
          </a:bodyPr>
          <a:lstStyle/>
          <a:p>
            <a:pPr lvl="0"/>
            <a:r>
              <a:rPr lang="fr-FR" sz="800" dirty="0" smtClean="0"/>
              <a:t>Gérer l’alternative entre renvoi direct et construction de l’attaque</a:t>
            </a:r>
          </a:p>
          <a:p>
            <a:pPr lvl="0"/>
            <a:r>
              <a:rPr lang="fr-FR" sz="800" dirty="0" smtClean="0"/>
              <a:t>… </a:t>
            </a:r>
          </a:p>
          <a:p>
            <a:pPr lvl="0"/>
            <a:r>
              <a:rPr lang="fr-FR" sz="800" dirty="0" smtClean="0"/>
              <a:t>Créer la rupture en plaçant ou en smashant le ballon </a:t>
            </a:r>
          </a:p>
          <a:p>
            <a:pPr lvl="0"/>
            <a:r>
              <a:rPr lang="fr-FR" sz="800" dirty="0" smtClean="0"/>
              <a:t>Se donner du temps dans son propre camp en produisant des trajectoires hautes et orientées</a:t>
            </a:r>
          </a:p>
          <a:p>
            <a:pPr lvl="0"/>
            <a:r>
              <a:rPr lang="fr-FR" sz="800" dirty="0" smtClean="0"/>
              <a:t>Basculer rapidement d’un rôle à l’autre : attaquant/défenseur</a:t>
            </a:r>
          </a:p>
          <a:p>
            <a:pPr lvl="0"/>
            <a:r>
              <a:rPr lang="fr-FR" sz="800" dirty="0" smtClean="0"/>
              <a:t>Assurer un rôle de partenaire et/ou de conseiller afin de faire progresser autrui</a:t>
            </a:r>
          </a:p>
          <a:p>
            <a:pPr lvl="0"/>
            <a:r>
              <a:rPr lang="fr-FR" sz="800" dirty="0" smtClean="0"/>
              <a:t>…</a:t>
            </a:r>
          </a:p>
          <a:p>
            <a:pPr lvl="0"/>
            <a:r>
              <a:rPr lang="fr-FR" sz="800" dirty="0" smtClean="0"/>
              <a:t>Grâce à des indicateurs simples (score parlant),  élaborer un projet collectif pour protéger efficacement son terrain et pour se créer régulièrement des situations favorables de marque</a:t>
            </a:r>
          </a:p>
        </p:txBody>
      </p:sp>
      <p:sp>
        <p:nvSpPr>
          <p:cNvPr id="13" name="ZoneTexte 12"/>
          <p:cNvSpPr txBox="1"/>
          <p:nvPr/>
        </p:nvSpPr>
        <p:spPr>
          <a:xfrm>
            <a:off x="323528" y="260648"/>
            <a:ext cx="3384376" cy="307777"/>
          </a:xfrm>
          <a:prstGeom prst="rect">
            <a:avLst/>
          </a:prstGeom>
          <a:noFill/>
        </p:spPr>
        <p:txBody>
          <a:bodyPr wrap="square" rtlCol="0">
            <a:spAutoFit/>
          </a:bodyPr>
          <a:lstStyle/>
          <a:p>
            <a:r>
              <a:rPr lang="fr-FR" sz="1400" b="1" u="sng" dirty="0" smtClean="0">
                <a:solidFill>
                  <a:srgbClr val="0070C0"/>
                </a:solidFill>
              </a:rPr>
              <a:t>2</a:t>
            </a:r>
            <a:r>
              <a:rPr lang="fr-FR" sz="1400" b="1" u="sng" baseline="30000" dirty="0" smtClean="0">
                <a:solidFill>
                  <a:srgbClr val="0070C0"/>
                </a:solidFill>
              </a:rPr>
              <a:t>e</a:t>
            </a:r>
            <a:r>
              <a:rPr lang="fr-FR" sz="1400" b="1" u="sng" dirty="0" smtClean="0">
                <a:solidFill>
                  <a:srgbClr val="0070C0"/>
                </a:solidFill>
              </a:rPr>
              <a:t> scénario: collège B (public </a:t>
            </a:r>
            <a:r>
              <a:rPr lang="fr-FR" sz="1400" b="1" u="sng" dirty="0" smtClean="0">
                <a:solidFill>
                  <a:srgbClr val="0070C0"/>
                </a:solidFill>
              </a:rPr>
              <a:t>difficile</a:t>
            </a:r>
            <a:r>
              <a:rPr lang="fr-FR" sz="1400" b="1" u="sng" dirty="0" smtClean="0">
                <a:solidFill>
                  <a:srgbClr val="0070C0"/>
                </a:solidFill>
              </a:rPr>
              <a:t>)</a:t>
            </a:r>
            <a:endParaRPr lang="fr-FR" sz="1400" b="1" u="sng" dirty="0">
              <a:solidFill>
                <a:srgbClr val="0070C0"/>
              </a:solidFill>
            </a:endParaRPr>
          </a:p>
        </p:txBody>
      </p:sp>
    </p:spTree>
    <p:extLst>
      <p:ext uri="{BB962C8B-B14F-4D97-AF65-F5344CB8AC3E}">
        <p14:creationId xmlns="" xmlns:p14="http://schemas.microsoft.com/office/powerpoint/2010/main" val="24961502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re 1"/>
          <p:cNvSpPr txBox="1">
            <a:spLocks/>
          </p:cNvSpPr>
          <p:nvPr/>
        </p:nvSpPr>
        <p:spPr>
          <a:xfrm>
            <a:off x="4139952" y="116632"/>
            <a:ext cx="4392488" cy="648072"/>
          </a:xfrm>
          <a:prstGeom prst="rect">
            <a:avLst/>
          </a:prstGeom>
          <a:solidFill>
            <a:schemeClr val="accent3">
              <a:lumMod val="40000"/>
              <a:lumOff val="60000"/>
            </a:schemeClr>
          </a:solidFill>
          <a:ln w="22225">
            <a:solidFill>
              <a:srgbClr val="00B050"/>
            </a:solidFill>
          </a:ln>
        </p:spPr>
        <p:txBody>
          <a:bodyPr vert="horz" lIns="91440" tIns="45720" rIns="91440" bIns="45720" rtlCol="0"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500" b="1" dirty="0" smtClean="0">
                <a:solidFill>
                  <a:srgbClr val="FF0000"/>
                </a:solidFill>
              </a:rPr>
              <a:t>VOLLEY-BALL</a:t>
            </a:r>
          </a:p>
          <a:p>
            <a:r>
              <a:rPr lang="fr-FR" sz="1800" b="1" dirty="0" smtClean="0"/>
              <a:t>Ecrire une compétence attendue de fin de cycle 4</a:t>
            </a:r>
            <a:endParaRPr lang="fr-FR" sz="1800" b="1" dirty="0"/>
          </a:p>
        </p:txBody>
      </p:sp>
      <p:graphicFrame>
        <p:nvGraphicFramePr>
          <p:cNvPr id="5" name="Tableau 4"/>
          <p:cNvGraphicFramePr>
            <a:graphicFrameLocks noGrp="1"/>
          </p:cNvGraphicFramePr>
          <p:nvPr>
            <p:extLst>
              <p:ext uri="{D42A27DB-BD31-4B8C-83A1-F6EECF244321}">
                <p14:modId xmlns="" xmlns:p14="http://schemas.microsoft.com/office/powerpoint/2010/main" val="2066403756"/>
              </p:ext>
            </p:extLst>
          </p:nvPr>
        </p:nvGraphicFramePr>
        <p:xfrm>
          <a:off x="6444208" y="2996952"/>
          <a:ext cx="2376264" cy="2016224"/>
        </p:xfrm>
        <a:graphic>
          <a:graphicData uri="http://schemas.openxmlformats.org/drawingml/2006/table">
            <a:tbl>
              <a:tblPr firstRow="1" bandRow="1">
                <a:tableStyleId>{5C22544A-7EE6-4342-B048-85BDC9FD1C3A}</a:tableStyleId>
              </a:tblPr>
              <a:tblGrid>
                <a:gridCol w="2376264"/>
              </a:tblGrid>
              <a:tr h="389028">
                <a:tc>
                  <a:txBody>
                    <a:bodyPr/>
                    <a:lstStyle/>
                    <a:p>
                      <a:pPr algn="ctr"/>
                      <a:r>
                        <a:rPr lang="fr-FR" sz="1400" dirty="0" smtClean="0">
                          <a:solidFill>
                            <a:schemeClr val="tx1"/>
                          </a:solidFill>
                        </a:rPr>
                        <a:t>« Rôles à</a:t>
                      </a:r>
                      <a:r>
                        <a:rPr lang="fr-FR" sz="1400" baseline="0" dirty="0" smtClean="0">
                          <a:solidFill>
                            <a:schemeClr val="tx1"/>
                          </a:solidFill>
                        </a:rPr>
                        <a:t> jouer »</a:t>
                      </a:r>
                      <a:endParaRPr lang="fr-FR"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r>
              <a:tr h="1627196">
                <a:tc>
                  <a:txBody>
                    <a:bodyPr/>
                    <a:lstStyle/>
                    <a:p>
                      <a:pPr marL="0" indent="0">
                        <a:buFont typeface="Wingdings" panose="05000000000000000000" pitchFamily="2" charset="2"/>
                        <a:buNone/>
                      </a:pPr>
                      <a:endParaRPr lang="fr-FR" sz="1050" b="1" dirty="0" smtClean="0"/>
                    </a:p>
                    <a:p>
                      <a:pPr marL="171450" indent="-171450">
                        <a:buFont typeface="Wingdings" panose="05000000000000000000" pitchFamily="2" charset="2"/>
                        <a:buChar char="Ø"/>
                      </a:pPr>
                      <a:r>
                        <a:rPr lang="fr-FR" sz="1400" b="1" dirty="0" smtClean="0">
                          <a:solidFill>
                            <a:schemeClr val="tx1"/>
                          </a:solidFill>
                        </a:rPr>
                        <a:t>L’équipe</a:t>
                      </a:r>
                    </a:p>
                    <a:p>
                      <a:pPr marL="171450" indent="-171450">
                        <a:buFont typeface="Wingdings" panose="05000000000000000000" pitchFamily="2" charset="2"/>
                        <a:buChar char="Ø"/>
                      </a:pPr>
                      <a:r>
                        <a:rPr lang="fr-FR" sz="1400" b="1" dirty="0" smtClean="0">
                          <a:solidFill>
                            <a:schemeClr val="tx1"/>
                          </a:solidFill>
                        </a:rPr>
                        <a:t>Le joueur en attaque</a:t>
                      </a:r>
                    </a:p>
                    <a:p>
                      <a:pPr marL="171450" indent="-171450">
                        <a:buFont typeface="Wingdings" panose="05000000000000000000" pitchFamily="2" charset="2"/>
                        <a:buChar char="Ø"/>
                      </a:pPr>
                      <a:r>
                        <a:rPr lang="fr-FR" sz="1400" b="1" dirty="0" smtClean="0">
                          <a:solidFill>
                            <a:schemeClr val="tx1"/>
                          </a:solidFill>
                        </a:rPr>
                        <a:t>Le joueur en défense</a:t>
                      </a:r>
                    </a:p>
                    <a:p>
                      <a:pPr marL="171450" indent="-171450">
                        <a:buFont typeface="Wingdings" panose="05000000000000000000" pitchFamily="2" charset="2"/>
                        <a:buChar char="Ø"/>
                      </a:pPr>
                      <a:r>
                        <a:rPr lang="fr-FR" sz="1400" b="1" dirty="0" smtClean="0">
                          <a:solidFill>
                            <a:schemeClr val="tx1"/>
                          </a:solidFill>
                        </a:rPr>
                        <a:t>Le relais/passeur</a:t>
                      </a:r>
                    </a:p>
                    <a:p>
                      <a:pPr marL="171450" indent="-171450">
                        <a:buFont typeface="Wingdings" panose="05000000000000000000" pitchFamily="2" charset="2"/>
                        <a:buChar char="Ø"/>
                      </a:pPr>
                      <a:r>
                        <a:rPr lang="fr-FR" sz="1400" b="1" dirty="0" smtClean="0">
                          <a:solidFill>
                            <a:srgbClr val="FF0000"/>
                          </a:solidFill>
                        </a:rPr>
                        <a:t>L’arbitre</a:t>
                      </a:r>
                    </a:p>
                    <a:p>
                      <a:pPr marL="171450" indent="-171450">
                        <a:buFont typeface="Wingdings" panose="05000000000000000000" pitchFamily="2" charset="2"/>
                        <a:buChar char="Ø"/>
                      </a:pPr>
                      <a:r>
                        <a:rPr lang="fr-FR" sz="1400" b="1" dirty="0" smtClean="0">
                          <a:solidFill>
                            <a:schemeClr val="tx1"/>
                          </a:solidFill>
                        </a:rPr>
                        <a:t>L’observateur/conseiller</a:t>
                      </a:r>
                      <a:endParaRPr lang="fr-FR"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r>
            </a:tbl>
          </a:graphicData>
        </a:graphic>
      </p:graphicFrame>
      <p:graphicFrame>
        <p:nvGraphicFramePr>
          <p:cNvPr id="13" name="Tableau 12"/>
          <p:cNvGraphicFramePr>
            <a:graphicFrameLocks noGrp="1"/>
          </p:cNvGraphicFramePr>
          <p:nvPr>
            <p:extLst>
              <p:ext uri="{D42A27DB-BD31-4B8C-83A1-F6EECF244321}">
                <p14:modId xmlns="" xmlns:p14="http://schemas.microsoft.com/office/powerpoint/2010/main" val="2066403756"/>
              </p:ext>
            </p:extLst>
          </p:nvPr>
        </p:nvGraphicFramePr>
        <p:xfrm>
          <a:off x="2843808" y="2996952"/>
          <a:ext cx="3384376" cy="2145356"/>
        </p:xfrm>
        <a:graphic>
          <a:graphicData uri="http://schemas.openxmlformats.org/drawingml/2006/table">
            <a:tbl>
              <a:tblPr firstRow="1" bandRow="1">
                <a:tableStyleId>{5C22544A-7EE6-4342-B048-85BDC9FD1C3A}</a:tableStyleId>
              </a:tblPr>
              <a:tblGrid>
                <a:gridCol w="3384376"/>
              </a:tblGrid>
              <a:tr h="389028">
                <a:tc>
                  <a:txBody>
                    <a:bodyPr/>
                    <a:lstStyle/>
                    <a:p>
                      <a:pPr algn="ctr"/>
                      <a:r>
                        <a:rPr lang="fr-FR" sz="1400" dirty="0" smtClean="0">
                          <a:solidFill>
                            <a:schemeClr val="tx1"/>
                          </a:solidFill>
                        </a:rPr>
                        <a:t>Compétence attendue retenue par l’équipe pédagogique</a:t>
                      </a:r>
                      <a:endParaRPr lang="fr-FR"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60000"/>
                        <a:lumOff val="40000"/>
                      </a:schemeClr>
                    </a:solidFill>
                  </a:tcPr>
                </a:tc>
              </a:tr>
              <a:tr h="1627196">
                <a:tc>
                  <a:txBody>
                    <a:bodyPr/>
                    <a:lstStyle/>
                    <a:p>
                      <a:r>
                        <a:rPr lang="fr-FR" sz="1200" dirty="0" smtClean="0">
                          <a:ea typeface="Calibri"/>
                          <a:cs typeface="Times New Roman"/>
                        </a:rPr>
                        <a:t>«  </a:t>
                      </a:r>
                      <a:r>
                        <a:rPr lang="fr-FR" sz="1200" dirty="0" smtClean="0"/>
                        <a:t>Dans un jeu à effectif réduit, rechercher le gain d’un match en se créant des situations favorables d’attaque afin de rompre l’échange grâce à des balles accélérées ou placées face à une défense organisée, tout en protégeant son terrain. </a:t>
                      </a:r>
                    </a:p>
                    <a:p>
                      <a:r>
                        <a:rPr lang="fr-FR" sz="1200" b="1" dirty="0" smtClean="0">
                          <a:solidFill>
                            <a:srgbClr val="FF0000"/>
                          </a:solidFill>
                        </a:rPr>
                        <a:t>Arbitrer de manière fairplay en appliquant le règlement commun à la classe.</a:t>
                      </a:r>
                    </a:p>
                    <a:p>
                      <a:r>
                        <a:rPr lang="fr-FR" sz="1200" kern="0" dirty="0" smtClean="0">
                          <a:latin typeface="Arial"/>
                          <a:cs typeface="Arial"/>
                        </a:rPr>
                        <a:t> </a:t>
                      </a:r>
                      <a:r>
                        <a:rPr lang="fr-FR" sz="1200" kern="0" dirty="0" smtClean="0">
                          <a:cs typeface="Arial"/>
                        </a:rPr>
                        <a:t>Coopérer avec des partenaires différents.»</a:t>
                      </a:r>
                      <a:endParaRPr lang="fr-FR"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r>
            </a:tbl>
          </a:graphicData>
        </a:graphic>
      </p:graphicFrame>
      <p:graphicFrame>
        <p:nvGraphicFramePr>
          <p:cNvPr id="14" name="Tableau 13"/>
          <p:cNvGraphicFramePr>
            <a:graphicFrameLocks noGrp="1"/>
          </p:cNvGraphicFramePr>
          <p:nvPr>
            <p:extLst>
              <p:ext uri="{D42A27DB-BD31-4B8C-83A1-F6EECF244321}">
                <p14:modId xmlns="" xmlns:p14="http://schemas.microsoft.com/office/powerpoint/2010/main" val="2066403756"/>
              </p:ext>
            </p:extLst>
          </p:nvPr>
        </p:nvGraphicFramePr>
        <p:xfrm>
          <a:off x="323528" y="2996952"/>
          <a:ext cx="2304256" cy="3589428"/>
        </p:xfrm>
        <a:graphic>
          <a:graphicData uri="http://schemas.openxmlformats.org/drawingml/2006/table">
            <a:tbl>
              <a:tblPr firstRow="1" bandRow="1">
                <a:tableStyleId>{5C22544A-7EE6-4342-B048-85BDC9FD1C3A}</a:tableStyleId>
              </a:tblPr>
              <a:tblGrid>
                <a:gridCol w="2304256"/>
              </a:tblGrid>
              <a:tr h="389028">
                <a:tc>
                  <a:txBody>
                    <a:bodyPr/>
                    <a:lstStyle/>
                    <a:p>
                      <a:pPr algn="ctr"/>
                      <a:r>
                        <a:rPr lang="fr-FR" sz="1400" dirty="0" smtClean="0">
                          <a:solidFill>
                            <a:schemeClr val="tx1"/>
                          </a:solidFill>
                        </a:rPr>
                        <a:t>Attendus de fin de cycle</a:t>
                      </a:r>
                      <a:endParaRPr lang="fr-FR"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r>
              <a:tr h="1627196">
                <a:tc>
                  <a:txBody>
                    <a:bodyPr/>
                    <a:lstStyle/>
                    <a:p>
                      <a:r>
                        <a:rPr lang="fr-FR" sz="1200" kern="1200" dirty="0" smtClean="0">
                          <a:solidFill>
                            <a:schemeClr val="dk1"/>
                          </a:solidFill>
                          <a:latin typeface="+mn-lt"/>
                          <a:ea typeface="+mn-ea"/>
                          <a:cs typeface="+mn-cs"/>
                        </a:rPr>
                        <a:t>En situation d’opposition réelle et équilibrée :</a:t>
                      </a:r>
                    </a:p>
                    <a:p>
                      <a:pPr>
                        <a:buFont typeface="Wingdings" pitchFamily="2" charset="2"/>
                        <a:buChar char="§"/>
                      </a:pPr>
                      <a:r>
                        <a:rPr lang="fr-FR" sz="1200" kern="1200" dirty="0" smtClean="0">
                          <a:solidFill>
                            <a:schemeClr val="dk1"/>
                          </a:solidFill>
                          <a:latin typeface="+mn-lt"/>
                          <a:ea typeface="+mn-ea"/>
                          <a:cs typeface="+mn-cs"/>
                        </a:rPr>
                        <a:t> Réaliser des actions décisives en situation favorable afin de faire basculer le rapport de force en sa faveur ou en faveur de son équipe.</a:t>
                      </a:r>
                    </a:p>
                    <a:p>
                      <a:pPr>
                        <a:buFont typeface="Wingdings" pitchFamily="2" charset="2"/>
                        <a:buChar char="§"/>
                      </a:pPr>
                      <a:r>
                        <a:rPr lang="fr-FR" sz="1200" kern="1200" dirty="0" smtClean="0">
                          <a:solidFill>
                            <a:schemeClr val="dk1"/>
                          </a:solidFill>
                          <a:latin typeface="+mn-lt"/>
                          <a:ea typeface="+mn-ea"/>
                          <a:cs typeface="+mn-cs"/>
                        </a:rPr>
                        <a:t> Adapter son engagement moteur en fonction de son état physique et du rapport de force</a:t>
                      </a:r>
                    </a:p>
                    <a:p>
                      <a:pPr>
                        <a:buFont typeface="Wingdings" pitchFamily="2" charset="2"/>
                        <a:buChar char="§"/>
                      </a:pPr>
                      <a:r>
                        <a:rPr lang="fr-FR" sz="1200" kern="1200" dirty="0" smtClean="0">
                          <a:solidFill>
                            <a:schemeClr val="dk1"/>
                          </a:solidFill>
                          <a:latin typeface="+mn-lt"/>
                          <a:ea typeface="+mn-ea"/>
                          <a:cs typeface="+mn-cs"/>
                        </a:rPr>
                        <a:t> Être solidaire de ses partenaires et respectueux de son (ses) adversaire(s) et de l’arbitre.</a:t>
                      </a:r>
                    </a:p>
                    <a:p>
                      <a:pPr>
                        <a:buFont typeface="Wingdings" pitchFamily="2" charset="2"/>
                        <a:buChar char="§"/>
                      </a:pPr>
                      <a:r>
                        <a:rPr lang="fr-FR" sz="1200" kern="1200" dirty="0" smtClean="0">
                          <a:solidFill>
                            <a:schemeClr val="dk1"/>
                          </a:solidFill>
                          <a:latin typeface="+mn-lt"/>
                          <a:ea typeface="+mn-ea"/>
                          <a:cs typeface="+mn-cs"/>
                        </a:rPr>
                        <a:t> Observer et </a:t>
                      </a:r>
                      <a:r>
                        <a:rPr lang="fr-FR" sz="1200" kern="1200" dirty="0" err="1" smtClean="0">
                          <a:solidFill>
                            <a:schemeClr val="dk1"/>
                          </a:solidFill>
                          <a:latin typeface="+mn-lt"/>
                          <a:ea typeface="+mn-ea"/>
                          <a:cs typeface="+mn-cs"/>
                        </a:rPr>
                        <a:t>co</a:t>
                      </a:r>
                      <a:r>
                        <a:rPr lang="fr-FR" sz="1200" kern="1200" dirty="0" smtClean="0">
                          <a:solidFill>
                            <a:schemeClr val="dk1"/>
                          </a:solidFill>
                          <a:latin typeface="+mn-lt"/>
                          <a:ea typeface="+mn-ea"/>
                          <a:cs typeface="+mn-cs"/>
                        </a:rPr>
                        <a:t>-arbitrer.</a:t>
                      </a:r>
                    </a:p>
                    <a:p>
                      <a:pPr>
                        <a:buFont typeface="Wingdings" pitchFamily="2" charset="2"/>
                        <a:buChar char="§"/>
                      </a:pPr>
                      <a:r>
                        <a:rPr lang="fr-FR" sz="1200" kern="1200" dirty="0" smtClean="0">
                          <a:solidFill>
                            <a:schemeClr val="dk1"/>
                          </a:solidFill>
                          <a:latin typeface="+mn-lt"/>
                          <a:ea typeface="+mn-ea"/>
                          <a:cs typeface="+mn-cs"/>
                        </a:rPr>
                        <a:t> Accepter le résultat de la rencontre et savoir l’analyser avec objectivité.</a:t>
                      </a:r>
                      <a:endParaRPr lang="fr-FR" sz="12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r>
            </a:tbl>
          </a:graphicData>
        </a:graphic>
      </p:graphicFrame>
      <p:graphicFrame>
        <p:nvGraphicFramePr>
          <p:cNvPr id="15" name="Tableau 14"/>
          <p:cNvGraphicFramePr>
            <a:graphicFrameLocks noGrp="1"/>
          </p:cNvGraphicFramePr>
          <p:nvPr>
            <p:extLst>
              <p:ext uri="{D42A27DB-BD31-4B8C-83A1-F6EECF244321}">
                <p14:modId xmlns="" xmlns:p14="http://schemas.microsoft.com/office/powerpoint/2010/main" val="2066403756"/>
              </p:ext>
            </p:extLst>
          </p:nvPr>
        </p:nvGraphicFramePr>
        <p:xfrm>
          <a:off x="323528" y="908720"/>
          <a:ext cx="8496944" cy="1671905"/>
        </p:xfrm>
        <a:graphic>
          <a:graphicData uri="http://schemas.openxmlformats.org/drawingml/2006/table">
            <a:tbl>
              <a:tblPr firstRow="1" bandRow="1">
                <a:tableStyleId>{5C22544A-7EE6-4342-B048-85BDC9FD1C3A}</a:tableStyleId>
              </a:tblPr>
              <a:tblGrid>
                <a:gridCol w="8496944"/>
              </a:tblGrid>
              <a:tr h="319559">
                <a:tc>
                  <a:txBody>
                    <a:bodyPr/>
                    <a:lstStyle/>
                    <a:p>
                      <a:pPr algn="ctr"/>
                      <a:r>
                        <a:rPr lang="fr-FR" sz="1600" dirty="0" smtClean="0">
                          <a:solidFill>
                            <a:schemeClr val="tx1"/>
                          </a:solidFill>
                        </a:rPr>
                        <a:t>CONTEXTE N°2 : Collège B – Public </a:t>
                      </a:r>
                      <a:r>
                        <a:rPr lang="fr-FR" sz="1600" dirty="0" smtClean="0">
                          <a:solidFill>
                            <a:schemeClr val="tx1"/>
                          </a:solidFill>
                        </a:rPr>
                        <a:t>difficile</a:t>
                      </a:r>
                      <a:endParaRPr lang="fr-FR"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r>
              <a:tr h="13366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kern="1200" dirty="0" smtClean="0">
                          <a:solidFill>
                            <a:schemeClr val="dk1"/>
                          </a:solidFill>
                          <a:effectLst/>
                          <a:latin typeface="+mn-lt"/>
                          <a:ea typeface="+mn-ea"/>
                          <a:cs typeface="+mn-cs"/>
                        </a:rPr>
                        <a:t>SOCLE</a:t>
                      </a:r>
                      <a:r>
                        <a:rPr lang="fr-FR" sz="1300" b="1" kern="1200" baseline="0" dirty="0" smtClean="0">
                          <a:solidFill>
                            <a:schemeClr val="dk1"/>
                          </a:solidFill>
                          <a:effectLst/>
                          <a:latin typeface="+mn-lt"/>
                          <a:ea typeface="+mn-ea"/>
                          <a:cs typeface="+mn-cs"/>
                        </a:rPr>
                        <a:t> COMMUN </a:t>
                      </a:r>
                      <a:r>
                        <a:rPr lang="fr-FR" sz="1300" b="1" kern="1200" baseline="0" dirty="0" smtClean="0">
                          <a:solidFill>
                            <a:schemeClr val="dk1"/>
                          </a:solidFill>
                          <a:effectLst/>
                          <a:latin typeface="+mn-lt"/>
                          <a:ea typeface="+mn-ea"/>
                          <a:cs typeface="+mn-cs"/>
                        </a:rPr>
                        <a:t>D3 </a:t>
                      </a:r>
                      <a:r>
                        <a:rPr lang="fr-FR" sz="1300" kern="1200" baseline="0" dirty="0" smtClean="0">
                          <a:solidFill>
                            <a:schemeClr val="dk1"/>
                          </a:solidFill>
                          <a:effectLst/>
                          <a:latin typeface="+mn-lt"/>
                          <a:ea typeface="+mn-ea"/>
                          <a:cs typeface="+mn-cs"/>
                          <a:sym typeface="Wingdings" pitchFamily="2" charset="2"/>
                        </a:rPr>
                        <a:t></a:t>
                      </a:r>
                      <a:r>
                        <a:rPr lang="fr-FR" sz="1300" kern="1200" dirty="0" smtClean="0">
                          <a:solidFill>
                            <a:schemeClr val="dk1"/>
                          </a:solidFill>
                          <a:effectLst/>
                          <a:latin typeface="+mn-lt"/>
                          <a:ea typeface="+mn-ea"/>
                          <a:cs typeface="+mn-cs"/>
                        </a:rPr>
                        <a:t> </a:t>
                      </a:r>
                      <a:r>
                        <a:rPr lang="fr-FR" sz="1200" kern="1200" dirty="0" smtClean="0">
                          <a:solidFill>
                            <a:schemeClr val="dk1"/>
                          </a:solidFill>
                          <a:effectLst/>
                          <a:latin typeface="+mn-lt"/>
                          <a:ea typeface="+mn-ea"/>
                          <a:cs typeface="+mn-cs"/>
                        </a:rPr>
                        <a:t>Les</a:t>
                      </a:r>
                      <a:r>
                        <a:rPr lang="fr-FR" sz="1200" kern="1200" baseline="0" dirty="0" smtClean="0">
                          <a:solidFill>
                            <a:schemeClr val="dk1"/>
                          </a:solidFill>
                          <a:effectLst/>
                          <a:latin typeface="+mn-lt"/>
                          <a:ea typeface="+mn-ea"/>
                          <a:cs typeface="+mn-cs"/>
                        </a:rPr>
                        <a:t> élèves évoluent dans une z</a:t>
                      </a:r>
                      <a:r>
                        <a:rPr lang="fr-FR" sz="1200" baseline="0" dirty="0" smtClean="0"/>
                        <a:t>one de violence en dehors et au sein de l’école. Cela se manifeste par des </a:t>
                      </a:r>
                      <a:r>
                        <a:rPr lang="fr-FR" sz="1200" b="1" baseline="0" dirty="0" smtClean="0">
                          <a:solidFill>
                            <a:srgbClr val="FF0000"/>
                          </a:solidFill>
                        </a:rPr>
                        <a:t>violences verbales et parfois physiques entre les élèves</a:t>
                      </a:r>
                      <a:r>
                        <a:rPr lang="fr-FR" sz="1200" baseline="0" dirty="0" smtClean="0"/>
                        <a:t>. Certaines tensions entre élèves conduisent à des </a:t>
                      </a:r>
                      <a:r>
                        <a:rPr lang="fr-FR" sz="1200" b="1" baseline="0" dirty="0" smtClean="0">
                          <a:solidFill>
                            <a:srgbClr val="FF0000"/>
                          </a:solidFill>
                        </a:rPr>
                        <a:t>discriminations</a:t>
                      </a:r>
                      <a:r>
                        <a:rPr lang="fr-FR" sz="1200" baseline="0" dirty="0" smtClean="0"/>
                        <a:t> (clans, difficulté à travailler entre garçons et filles). Toutefois, il existe un respect certains des professeurs.</a:t>
                      </a:r>
                      <a:endParaRPr lang="fr-FR" sz="13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300" b="1" kern="1200" dirty="0" smtClean="0">
                          <a:solidFill>
                            <a:schemeClr val="dk1"/>
                          </a:solidFill>
                          <a:effectLst/>
                          <a:latin typeface="+mn-lt"/>
                          <a:ea typeface="+mn-ea"/>
                          <a:cs typeface="+mn-cs"/>
                        </a:rPr>
                        <a:t>PROJET</a:t>
                      </a:r>
                      <a:r>
                        <a:rPr lang="fr-FR" sz="1300" b="1" kern="1200" baseline="0" dirty="0" smtClean="0">
                          <a:solidFill>
                            <a:schemeClr val="dk1"/>
                          </a:solidFill>
                          <a:effectLst/>
                          <a:latin typeface="+mn-lt"/>
                          <a:ea typeface="+mn-ea"/>
                          <a:cs typeface="+mn-cs"/>
                        </a:rPr>
                        <a:t> ETABLISSEMENT </a:t>
                      </a:r>
                      <a:r>
                        <a:rPr lang="fr-FR" sz="1300" b="1" kern="1200" baseline="0" dirty="0" smtClean="0">
                          <a:solidFill>
                            <a:schemeClr val="dk1"/>
                          </a:solidFill>
                          <a:effectLst/>
                          <a:latin typeface="+mn-lt"/>
                          <a:ea typeface="+mn-ea"/>
                          <a:cs typeface="+mn-cs"/>
                          <a:sym typeface="Wingdings" pitchFamily="2" charset="2"/>
                        </a:rPr>
                        <a:t> </a:t>
                      </a:r>
                      <a:r>
                        <a:rPr lang="fr-FR" sz="1400" b="1" dirty="0" smtClean="0">
                          <a:solidFill>
                            <a:schemeClr val="tx2">
                              <a:lumMod val="60000"/>
                              <a:lumOff val="40000"/>
                            </a:schemeClr>
                          </a:solidFill>
                        </a:rPr>
                        <a:t>Mieux vivre dans la « maison collège »</a:t>
                      </a:r>
                      <a:endParaRPr lang="fr-FR" sz="1300" b="1" kern="1200" baseline="0" dirty="0" smtClean="0">
                        <a:solidFill>
                          <a:srgbClr val="0070C0"/>
                        </a:solidFill>
                        <a:effectLst/>
                        <a:latin typeface="+mn-lt"/>
                        <a:ea typeface="+mn-ea"/>
                        <a:cs typeface="+mn-cs"/>
                        <a:sym typeface="Wingdings" pitchFamily="2" charset="2"/>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300" b="1" kern="1200" baseline="0" dirty="0" smtClean="0">
                          <a:solidFill>
                            <a:schemeClr val="dk1"/>
                          </a:solidFill>
                          <a:effectLst/>
                          <a:latin typeface="+mn-lt"/>
                          <a:ea typeface="+mn-ea"/>
                          <a:cs typeface="+mn-cs"/>
                          <a:sym typeface="Wingdings" pitchFamily="2" charset="2"/>
                        </a:rPr>
                        <a:t>PROJET E.P.S. </a:t>
                      </a:r>
                      <a:r>
                        <a:rPr lang="fr-FR" sz="1300" b="1" kern="1200" baseline="0" dirty="0" smtClean="0">
                          <a:solidFill>
                            <a:schemeClr val="dk1"/>
                          </a:solidFill>
                          <a:effectLst/>
                          <a:latin typeface="+mn-lt"/>
                          <a:ea typeface="+mn-ea"/>
                          <a:cs typeface="+mn-cs"/>
                          <a:sym typeface="Wingdings" pitchFamily="2" charset="2"/>
                        </a:rPr>
                        <a:t> </a:t>
                      </a:r>
                      <a:r>
                        <a:rPr lang="fr-FR" sz="1400" b="1" kern="1200" baseline="0" dirty="0" smtClean="0">
                          <a:solidFill>
                            <a:schemeClr val="tx2">
                              <a:lumMod val="60000"/>
                              <a:lumOff val="40000"/>
                            </a:schemeClr>
                          </a:solidFill>
                          <a:effectLst/>
                          <a:latin typeface="+mn-lt"/>
                          <a:ea typeface="+mn-ea"/>
                          <a:cs typeface="+mn-cs"/>
                          <a:sym typeface="Wingdings" pitchFamily="2" charset="2"/>
                        </a:rPr>
                        <a:t>Comprendre, accepter et intégrer les règles en E.P.S.</a:t>
                      </a:r>
                      <a:endParaRPr lang="fr-FR" sz="2000" b="1" dirty="0" smtClean="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r>
            </a:tbl>
          </a:graphicData>
        </a:graphic>
      </p:graphicFrame>
      <p:sp>
        <p:nvSpPr>
          <p:cNvPr id="7" name="ZoneTexte 6"/>
          <p:cNvSpPr txBox="1"/>
          <p:nvPr/>
        </p:nvSpPr>
        <p:spPr>
          <a:xfrm>
            <a:off x="323528" y="260648"/>
            <a:ext cx="3312368" cy="307777"/>
          </a:xfrm>
          <a:prstGeom prst="rect">
            <a:avLst/>
          </a:prstGeom>
          <a:noFill/>
        </p:spPr>
        <p:txBody>
          <a:bodyPr wrap="square" rtlCol="0">
            <a:spAutoFit/>
          </a:bodyPr>
          <a:lstStyle/>
          <a:p>
            <a:r>
              <a:rPr lang="fr-FR" sz="1400" b="1" u="sng" dirty="0" smtClean="0">
                <a:solidFill>
                  <a:srgbClr val="0070C0"/>
                </a:solidFill>
              </a:rPr>
              <a:t>2</a:t>
            </a:r>
            <a:r>
              <a:rPr lang="fr-FR" sz="1400" b="1" u="sng" baseline="30000" dirty="0" smtClean="0">
                <a:solidFill>
                  <a:srgbClr val="0070C0"/>
                </a:solidFill>
              </a:rPr>
              <a:t>e</a:t>
            </a:r>
            <a:r>
              <a:rPr lang="fr-FR" sz="1400" b="1" u="sng" dirty="0" smtClean="0">
                <a:solidFill>
                  <a:srgbClr val="0070C0"/>
                </a:solidFill>
              </a:rPr>
              <a:t> scénario: collège B (public </a:t>
            </a:r>
            <a:r>
              <a:rPr lang="fr-FR" sz="1400" b="1" u="sng" dirty="0" smtClean="0">
                <a:solidFill>
                  <a:srgbClr val="0070C0"/>
                </a:solidFill>
              </a:rPr>
              <a:t>difficile)</a:t>
            </a:r>
            <a:endParaRPr lang="fr-FR" sz="1400" b="1" u="sng" dirty="0">
              <a:solidFill>
                <a:srgbClr val="0070C0"/>
              </a:solidFill>
            </a:endParaRPr>
          </a:p>
        </p:txBody>
      </p:sp>
    </p:spTree>
    <p:extLst>
      <p:ext uri="{BB962C8B-B14F-4D97-AF65-F5344CB8AC3E}">
        <p14:creationId xmlns="" xmlns:p14="http://schemas.microsoft.com/office/powerpoint/2010/main" val="24961502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179512" y="260648"/>
            <a:ext cx="8928992" cy="6480720"/>
          </a:xfrm>
          <a:prstGeom prst="rect">
            <a:avLst/>
          </a:prstGeom>
          <a:solidFill>
            <a:schemeClr val="bg1">
              <a:lumMod val="95000"/>
            </a:schemeClr>
          </a:solidFill>
          <a:ln w="22225">
            <a:solidFill>
              <a:srgbClr val="000000"/>
            </a:solidFill>
            <a:prstDash val="dashDot"/>
          </a:ln>
        </p:spPr>
        <p:txBody>
          <a:bodyPr vert="horz" lIns="91440" tIns="45720" rIns="91440" bIns="45720" rtlCol="0" anchor="t" anchorCtr="0">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fr-FR" sz="2000" dirty="0" smtClean="0">
              <a:solidFill>
                <a:prstClr val="black"/>
              </a:solidFill>
            </a:endParaRPr>
          </a:p>
        </p:txBody>
      </p:sp>
      <p:sp>
        <p:nvSpPr>
          <p:cNvPr id="5" name="ZoneTexte 4"/>
          <p:cNvSpPr txBox="1"/>
          <p:nvPr/>
        </p:nvSpPr>
        <p:spPr>
          <a:xfrm>
            <a:off x="35496" y="-47129"/>
            <a:ext cx="7145030" cy="307777"/>
          </a:xfrm>
          <a:prstGeom prst="rect">
            <a:avLst/>
          </a:prstGeom>
          <a:noFill/>
        </p:spPr>
        <p:txBody>
          <a:bodyPr wrap="none" rtlCol="0">
            <a:spAutoFit/>
          </a:bodyPr>
          <a:lstStyle/>
          <a:p>
            <a:pPr defTabSz="457200"/>
            <a:r>
              <a:rPr lang="fr-FR" sz="1400" dirty="0" smtClean="0">
                <a:solidFill>
                  <a:prstClr val="black"/>
                </a:solidFill>
              </a:rPr>
              <a:t>SCCCC : 5 domaines de formation et 4 parcours (enseignements communs et complémentaires)</a:t>
            </a:r>
            <a:endParaRPr lang="fr-FR" sz="1400" dirty="0">
              <a:solidFill>
                <a:prstClr val="black"/>
              </a:solidFill>
            </a:endParaRPr>
          </a:p>
        </p:txBody>
      </p:sp>
      <p:sp>
        <p:nvSpPr>
          <p:cNvPr id="6" name="Titre 1"/>
          <p:cNvSpPr txBox="1">
            <a:spLocks/>
          </p:cNvSpPr>
          <p:nvPr/>
        </p:nvSpPr>
        <p:spPr>
          <a:xfrm>
            <a:off x="251520" y="332656"/>
            <a:ext cx="1872208" cy="504056"/>
          </a:xfrm>
          <a:prstGeom prst="rect">
            <a:avLst/>
          </a:prstGeom>
          <a:solidFill>
            <a:schemeClr val="accent2">
              <a:lumMod val="20000"/>
              <a:lumOff val="80000"/>
            </a:schemeClr>
          </a:solidFill>
          <a:ln w="22225">
            <a:solidFill>
              <a:srgbClr val="D99694"/>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1600" dirty="0">
                <a:solidFill>
                  <a:prstClr val="black"/>
                </a:solidFill>
              </a:rPr>
              <a:t>P</a:t>
            </a:r>
            <a:r>
              <a:rPr lang="fr-FR" sz="1600" dirty="0" smtClean="0">
                <a:solidFill>
                  <a:prstClr val="black"/>
                </a:solidFill>
              </a:rPr>
              <a:t>rojet Académique</a:t>
            </a:r>
            <a:endParaRPr lang="fr-FR" sz="1600" dirty="0">
              <a:solidFill>
                <a:prstClr val="black"/>
              </a:solidFill>
            </a:endParaRPr>
          </a:p>
        </p:txBody>
      </p:sp>
      <p:sp>
        <p:nvSpPr>
          <p:cNvPr id="7" name="Titre 1"/>
          <p:cNvSpPr txBox="1">
            <a:spLocks/>
          </p:cNvSpPr>
          <p:nvPr/>
        </p:nvSpPr>
        <p:spPr>
          <a:xfrm>
            <a:off x="3275856" y="332656"/>
            <a:ext cx="3519853" cy="504056"/>
          </a:xfrm>
          <a:prstGeom prst="rect">
            <a:avLst/>
          </a:prstGeom>
          <a:solidFill>
            <a:schemeClr val="accent3">
              <a:lumMod val="60000"/>
              <a:lumOff val="40000"/>
            </a:schemeClr>
          </a:solid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1600" dirty="0" smtClean="0">
                <a:solidFill>
                  <a:prstClr val="black"/>
                </a:solidFill>
              </a:rPr>
              <a:t>Projet d’établissement</a:t>
            </a:r>
            <a:br>
              <a:rPr lang="fr-FR" sz="1600" dirty="0" smtClean="0">
                <a:solidFill>
                  <a:prstClr val="black"/>
                </a:solidFill>
              </a:rPr>
            </a:br>
            <a:r>
              <a:rPr lang="fr-FR" sz="1600" dirty="0" smtClean="0">
                <a:solidFill>
                  <a:prstClr val="black"/>
                </a:solidFill>
              </a:rPr>
              <a:t>Parcours de l’élève – enjeux éducatifs</a:t>
            </a:r>
            <a:endParaRPr lang="fr-FR" sz="1600" dirty="0">
              <a:solidFill>
                <a:prstClr val="black"/>
              </a:solidFill>
            </a:endParaRPr>
          </a:p>
        </p:txBody>
      </p:sp>
      <p:sp>
        <p:nvSpPr>
          <p:cNvPr id="8" name="Flèche vers la droite 7"/>
          <p:cNvSpPr/>
          <p:nvPr/>
        </p:nvSpPr>
        <p:spPr>
          <a:xfrm>
            <a:off x="2195736" y="404664"/>
            <a:ext cx="1008112" cy="360040"/>
          </a:xfrm>
          <a:prstGeom prst="rightArrow">
            <a:avLst/>
          </a:prstGeom>
          <a:solidFill>
            <a:schemeClr val="accent3">
              <a:lumMod val="60000"/>
              <a:lumOff val="40000"/>
            </a:schemeClr>
          </a:solidFill>
          <a:ln>
            <a:solidFill>
              <a:schemeClr val="accent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fr-FR" sz="1400" dirty="0">
              <a:solidFill>
                <a:srgbClr val="000000"/>
              </a:solidFill>
            </a:endParaRPr>
          </a:p>
        </p:txBody>
      </p:sp>
      <p:sp>
        <p:nvSpPr>
          <p:cNvPr id="9" name="Ellipse 8"/>
          <p:cNvSpPr/>
          <p:nvPr/>
        </p:nvSpPr>
        <p:spPr>
          <a:xfrm>
            <a:off x="6660232" y="692696"/>
            <a:ext cx="2376264" cy="144016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defTabSz="457200"/>
            <a:r>
              <a:rPr lang="fr-FR" sz="1700" dirty="0" smtClean="0">
                <a:solidFill>
                  <a:prstClr val="black"/>
                </a:solidFill>
              </a:rPr>
              <a:t>Caractéristiques des élèves du collège : générales et en EPS</a:t>
            </a:r>
            <a:endParaRPr lang="fr-FR" sz="1700" dirty="0">
              <a:solidFill>
                <a:prstClr val="black"/>
              </a:solidFill>
            </a:endParaRPr>
          </a:p>
        </p:txBody>
      </p:sp>
      <p:sp>
        <p:nvSpPr>
          <p:cNvPr id="21" name="Virage 20"/>
          <p:cNvSpPr/>
          <p:nvPr/>
        </p:nvSpPr>
        <p:spPr>
          <a:xfrm rot="5400000">
            <a:off x="7020272" y="116632"/>
            <a:ext cx="432048" cy="720080"/>
          </a:xfrm>
          <a:prstGeom prst="bentArrow">
            <a:avLst/>
          </a:prstGeom>
          <a:solidFill>
            <a:schemeClr val="accent1">
              <a:lumMod val="40000"/>
              <a:lumOff val="60000"/>
            </a:schemeClr>
          </a:solidFill>
          <a:ln>
            <a:solidFill>
              <a:srgbClr val="77933C"/>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fr-FR">
              <a:solidFill>
                <a:prstClr val="black"/>
              </a:solidFill>
            </a:endParaRPr>
          </a:p>
        </p:txBody>
      </p:sp>
      <p:sp>
        <p:nvSpPr>
          <p:cNvPr id="24" name="Virage 23"/>
          <p:cNvSpPr/>
          <p:nvPr/>
        </p:nvSpPr>
        <p:spPr>
          <a:xfrm rot="10800000">
            <a:off x="6372200" y="2132856"/>
            <a:ext cx="1512168" cy="504056"/>
          </a:xfrm>
          <a:prstGeom prst="bentArrow">
            <a:avLst>
              <a:gd name="adj1" fmla="val 25000"/>
              <a:gd name="adj2" fmla="val 22093"/>
              <a:gd name="adj3" fmla="val 25000"/>
              <a:gd name="adj4" fmla="val 43750"/>
            </a:avLst>
          </a:prstGeom>
          <a:solidFill>
            <a:schemeClr val="accent3">
              <a:lumMod val="40000"/>
              <a:lumOff val="60000"/>
            </a:schemeClr>
          </a:solidFill>
          <a:ln>
            <a:solidFill>
              <a:schemeClr val="tx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fr-FR">
              <a:solidFill>
                <a:prstClr val="black"/>
              </a:solidFill>
            </a:endParaRPr>
          </a:p>
        </p:txBody>
      </p:sp>
      <p:grpSp>
        <p:nvGrpSpPr>
          <p:cNvPr id="10" name="Grouper 9"/>
          <p:cNvGrpSpPr/>
          <p:nvPr/>
        </p:nvGrpSpPr>
        <p:grpSpPr>
          <a:xfrm>
            <a:off x="251520" y="1340768"/>
            <a:ext cx="6120680" cy="2232248"/>
            <a:chOff x="251520" y="1340768"/>
            <a:chExt cx="6120680" cy="2232248"/>
          </a:xfrm>
        </p:grpSpPr>
        <p:sp>
          <p:nvSpPr>
            <p:cNvPr id="17" name="Titre 1"/>
            <p:cNvSpPr txBox="1">
              <a:spLocks/>
            </p:cNvSpPr>
            <p:nvPr/>
          </p:nvSpPr>
          <p:spPr>
            <a:xfrm>
              <a:off x="251520" y="1340768"/>
              <a:ext cx="6120680" cy="2232248"/>
            </a:xfrm>
            <a:prstGeom prst="rect">
              <a:avLst/>
            </a:prstGeom>
            <a:solidFill>
              <a:schemeClr val="accent3">
                <a:lumMod val="40000"/>
                <a:lumOff val="60000"/>
              </a:schemeClr>
            </a:solidFill>
            <a:ln w="22225">
              <a:solidFill>
                <a:schemeClr val="tx2">
                  <a:lumMod val="60000"/>
                  <a:lumOff val="40000"/>
                </a:schemeClr>
              </a:solidFill>
            </a:ln>
          </p:spPr>
          <p:txBody>
            <a:bodyPr vert="horz" lIns="91440" tIns="45720" rIns="91440" bIns="45720" rtlCol="0" anchor="t" anchorCtr="0">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r-FR" sz="1600" dirty="0" smtClean="0">
                  <a:solidFill>
                    <a:prstClr val="black"/>
                  </a:solidFill>
                </a:rPr>
                <a:t>Projet d’EPS/AS – Objectifs et continuum de formation</a:t>
              </a:r>
              <a:endParaRPr lang="fr-FR" sz="1600" dirty="0">
                <a:solidFill>
                  <a:prstClr val="black"/>
                </a:solidFill>
              </a:endParaRPr>
            </a:p>
          </p:txBody>
        </p:sp>
        <p:sp>
          <p:nvSpPr>
            <p:cNvPr id="18" name="Rectangle 17"/>
            <p:cNvSpPr/>
            <p:nvPr/>
          </p:nvSpPr>
          <p:spPr>
            <a:xfrm>
              <a:off x="467544" y="1700808"/>
              <a:ext cx="2304256" cy="792088"/>
            </a:xfrm>
            <a:prstGeom prst="rect">
              <a:avLst/>
            </a:prstGeom>
            <a:ln>
              <a:solidFill>
                <a:schemeClr val="accent3">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defTabSz="457200"/>
              <a:r>
                <a:rPr lang="fr-FR" sz="1700" dirty="0">
                  <a:solidFill>
                    <a:prstClr val="black"/>
                  </a:solidFill>
                </a:rPr>
                <a:t>Identifier les besoins des élèves </a:t>
              </a:r>
            </a:p>
            <a:p>
              <a:pPr algn="ctr" defTabSz="457200"/>
              <a:r>
                <a:rPr lang="fr-FR" sz="1700" dirty="0">
                  <a:solidFill>
                    <a:prstClr val="black"/>
                  </a:solidFill>
                </a:rPr>
                <a:t>(« creux » / « bosses »)</a:t>
              </a:r>
            </a:p>
          </p:txBody>
        </p:sp>
        <p:sp>
          <p:nvSpPr>
            <p:cNvPr id="19" name="Rectangle 18"/>
            <p:cNvSpPr/>
            <p:nvPr/>
          </p:nvSpPr>
          <p:spPr>
            <a:xfrm>
              <a:off x="3059832" y="1683759"/>
              <a:ext cx="3096344" cy="809137"/>
            </a:xfrm>
            <a:prstGeom prst="rect">
              <a:avLst/>
            </a:prstGeom>
            <a:solidFill>
              <a:schemeClr val="bg1">
                <a:lumMod val="9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457200"/>
              <a:r>
                <a:rPr lang="fr-FR" sz="1600" dirty="0">
                  <a:solidFill>
                    <a:srgbClr val="000000"/>
                  </a:solidFill>
                </a:rPr>
                <a:t>Choix </a:t>
              </a:r>
              <a:r>
                <a:rPr lang="fr-FR" sz="1600" dirty="0" smtClean="0">
                  <a:solidFill>
                    <a:srgbClr val="000000"/>
                  </a:solidFill>
                </a:rPr>
                <a:t>par </a:t>
              </a:r>
              <a:r>
                <a:rPr lang="fr-FR" sz="1600" dirty="0">
                  <a:solidFill>
                    <a:srgbClr val="000000"/>
                  </a:solidFill>
                </a:rPr>
                <a:t>rapport aux domaines du socle et des CG en EPS  </a:t>
              </a:r>
              <a:endParaRPr lang="fr-FR" sz="1600" dirty="0" smtClean="0">
                <a:solidFill>
                  <a:srgbClr val="000000"/>
                </a:solidFill>
              </a:endParaRPr>
            </a:p>
          </p:txBody>
        </p:sp>
        <p:sp>
          <p:nvSpPr>
            <p:cNvPr id="26" name="Rectangle 25"/>
            <p:cNvSpPr/>
            <p:nvPr/>
          </p:nvSpPr>
          <p:spPr>
            <a:xfrm>
              <a:off x="467544" y="2636912"/>
              <a:ext cx="2304256" cy="79208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457200"/>
              <a:r>
                <a:rPr lang="fr-FR" sz="1600" dirty="0" smtClean="0">
                  <a:solidFill>
                    <a:prstClr val="white"/>
                  </a:solidFill>
                </a:rPr>
                <a:t>Programmation selon enjeux de formation et dans les 4 CA</a:t>
              </a:r>
              <a:endParaRPr lang="fr-FR" sz="1600" dirty="0">
                <a:solidFill>
                  <a:prstClr val="white"/>
                </a:solidFill>
              </a:endParaRPr>
            </a:p>
          </p:txBody>
        </p:sp>
        <p:sp>
          <p:nvSpPr>
            <p:cNvPr id="27" name="Rectangle 26"/>
            <p:cNvSpPr/>
            <p:nvPr/>
          </p:nvSpPr>
          <p:spPr>
            <a:xfrm>
              <a:off x="3059832" y="2636912"/>
              <a:ext cx="3096344" cy="809137"/>
            </a:xfrm>
            <a:prstGeom prst="rect">
              <a:avLst/>
            </a:prstGeom>
            <a:ln>
              <a:solidFill>
                <a:schemeClr val="accent3">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defTabSz="457200"/>
              <a:r>
                <a:rPr lang="fr-FR" sz="1700" dirty="0" smtClean="0">
                  <a:solidFill>
                    <a:prstClr val="black"/>
                  </a:solidFill>
                </a:rPr>
                <a:t>Selon les conditions d’enseignement</a:t>
              </a:r>
              <a:endParaRPr lang="fr-FR" sz="1700" dirty="0">
                <a:solidFill>
                  <a:prstClr val="black"/>
                </a:solidFill>
              </a:endParaRPr>
            </a:p>
          </p:txBody>
        </p:sp>
      </p:grpSp>
      <p:grpSp>
        <p:nvGrpSpPr>
          <p:cNvPr id="28" name="Grouper 27"/>
          <p:cNvGrpSpPr/>
          <p:nvPr/>
        </p:nvGrpSpPr>
        <p:grpSpPr>
          <a:xfrm>
            <a:off x="2915815" y="3573017"/>
            <a:ext cx="2304257" cy="1944215"/>
            <a:chOff x="5655119" y="2496760"/>
            <a:chExt cx="2526155" cy="2245313"/>
          </a:xfrm>
        </p:grpSpPr>
        <p:sp>
          <p:nvSpPr>
            <p:cNvPr id="30" name="Rectangle 29"/>
            <p:cNvSpPr/>
            <p:nvPr/>
          </p:nvSpPr>
          <p:spPr>
            <a:xfrm>
              <a:off x="5655120" y="3245197"/>
              <a:ext cx="2526154" cy="74843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457200"/>
              <a:r>
                <a:rPr lang="fr-FR" sz="1400" dirty="0">
                  <a:solidFill>
                    <a:prstClr val="white"/>
                  </a:solidFill>
                </a:rPr>
                <a:t>Compétence </a:t>
              </a:r>
              <a:r>
                <a:rPr lang="fr-FR" sz="1400" dirty="0" smtClean="0">
                  <a:solidFill>
                    <a:prstClr val="white"/>
                  </a:solidFill>
                </a:rPr>
                <a:t>attendue de fin de cycle / Principes d’évaluation</a:t>
              </a:r>
              <a:endParaRPr lang="fr-FR" sz="1400" dirty="0">
                <a:solidFill>
                  <a:prstClr val="white"/>
                </a:solidFill>
              </a:endParaRPr>
            </a:p>
          </p:txBody>
        </p:sp>
        <p:sp>
          <p:nvSpPr>
            <p:cNvPr id="34" name="Rectangle 33"/>
            <p:cNvSpPr/>
            <p:nvPr/>
          </p:nvSpPr>
          <p:spPr>
            <a:xfrm>
              <a:off x="5655120" y="2655967"/>
              <a:ext cx="2526154" cy="53014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457200"/>
              <a:r>
                <a:rPr lang="fr-FR" sz="1400" dirty="0">
                  <a:solidFill>
                    <a:prstClr val="white"/>
                  </a:solidFill>
                </a:rPr>
                <a:t>Acquisitions </a:t>
              </a:r>
              <a:r>
                <a:rPr lang="fr-FR" sz="1400" dirty="0" smtClean="0">
                  <a:solidFill>
                    <a:prstClr val="white"/>
                  </a:solidFill>
                </a:rPr>
                <a:t>prioritaires pour chaque APSA retenue</a:t>
              </a:r>
              <a:endParaRPr lang="fr-FR" sz="1400" dirty="0">
                <a:solidFill>
                  <a:prstClr val="white"/>
                </a:solidFill>
              </a:endParaRPr>
            </a:p>
          </p:txBody>
        </p:sp>
        <p:sp>
          <p:nvSpPr>
            <p:cNvPr id="35" name="Rectangle 34"/>
            <p:cNvSpPr/>
            <p:nvPr/>
          </p:nvSpPr>
          <p:spPr>
            <a:xfrm>
              <a:off x="5655119" y="4076795"/>
              <a:ext cx="2526154" cy="45956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457200"/>
              <a:r>
                <a:rPr lang="fr-FR" sz="1400" dirty="0">
                  <a:solidFill>
                    <a:prstClr val="white"/>
                  </a:solidFill>
                </a:rPr>
                <a:t>Étapes </a:t>
              </a:r>
              <a:r>
                <a:rPr lang="fr-FR" sz="1400" dirty="0" smtClean="0">
                  <a:solidFill>
                    <a:prstClr val="white"/>
                  </a:solidFill>
                </a:rPr>
                <a:t>d’acquisition / Séquence(s)</a:t>
              </a:r>
              <a:endParaRPr lang="fr-FR" sz="1400" dirty="0">
                <a:solidFill>
                  <a:prstClr val="white"/>
                </a:solidFill>
              </a:endParaRPr>
            </a:p>
          </p:txBody>
        </p:sp>
        <p:sp>
          <p:nvSpPr>
            <p:cNvPr id="36" name="Flèche vers le bas 35"/>
            <p:cNvSpPr/>
            <p:nvPr/>
          </p:nvSpPr>
          <p:spPr>
            <a:xfrm>
              <a:off x="5655120" y="2496760"/>
              <a:ext cx="2526153" cy="2245313"/>
            </a:xfrm>
            <a:prstGeom prst="downArrow">
              <a:avLst>
                <a:gd name="adj1" fmla="val 35325"/>
                <a:gd name="adj2" fmla="val 28477"/>
              </a:avLst>
            </a:prstGeom>
            <a:solidFill>
              <a:schemeClr val="dk1">
                <a:alpha val="17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defTabSz="457200"/>
              <a:endParaRPr lang="fr-FR">
                <a:solidFill>
                  <a:prstClr val="white"/>
                </a:solidFill>
              </a:endParaRPr>
            </a:p>
          </p:txBody>
        </p:sp>
      </p:grpSp>
      <p:grpSp>
        <p:nvGrpSpPr>
          <p:cNvPr id="11" name="Grouper 10"/>
          <p:cNvGrpSpPr/>
          <p:nvPr/>
        </p:nvGrpSpPr>
        <p:grpSpPr>
          <a:xfrm>
            <a:off x="251520" y="3717032"/>
            <a:ext cx="2592288" cy="504056"/>
            <a:chOff x="251520" y="3717032"/>
            <a:chExt cx="2592288" cy="504056"/>
          </a:xfrm>
        </p:grpSpPr>
        <p:sp>
          <p:nvSpPr>
            <p:cNvPr id="37" name="Titre 1"/>
            <p:cNvSpPr txBox="1">
              <a:spLocks/>
            </p:cNvSpPr>
            <p:nvPr/>
          </p:nvSpPr>
          <p:spPr>
            <a:xfrm>
              <a:off x="251520" y="3717032"/>
              <a:ext cx="1872208" cy="504056"/>
            </a:xfrm>
            <a:prstGeom prst="rect">
              <a:avLst/>
            </a:prstGeom>
            <a:solidFill>
              <a:schemeClr val="accent2">
                <a:lumMod val="20000"/>
                <a:lumOff val="80000"/>
              </a:schemeClr>
            </a:solidFill>
            <a:ln w="22225">
              <a:solidFill>
                <a:schemeClr val="accent3">
                  <a:lumMod val="75000"/>
                </a:schemeClr>
              </a:solidFill>
            </a:ln>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1600" dirty="0" smtClean="0">
                  <a:solidFill>
                    <a:prstClr val="black"/>
                  </a:solidFill>
                </a:rPr>
                <a:t>Attendus de fin de cycle dans les CA</a:t>
              </a:r>
              <a:endParaRPr lang="fr-FR" sz="1600" dirty="0">
                <a:solidFill>
                  <a:prstClr val="black"/>
                </a:solidFill>
              </a:endParaRPr>
            </a:p>
          </p:txBody>
        </p:sp>
        <p:sp>
          <p:nvSpPr>
            <p:cNvPr id="38" name="Flèche vers la droite 37"/>
            <p:cNvSpPr/>
            <p:nvPr/>
          </p:nvSpPr>
          <p:spPr>
            <a:xfrm>
              <a:off x="2195736" y="3789040"/>
              <a:ext cx="648072" cy="360040"/>
            </a:xfrm>
            <a:prstGeom prst="rightArrow">
              <a:avLst/>
            </a:prstGeom>
            <a:solidFill>
              <a:schemeClr val="accent3">
                <a:lumMod val="60000"/>
                <a:lumOff val="40000"/>
              </a:schemeClr>
            </a:solidFill>
            <a:ln>
              <a:solidFill>
                <a:schemeClr val="accent2">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fr-FR" sz="1400" dirty="0">
                <a:solidFill>
                  <a:srgbClr val="000000"/>
                </a:solidFill>
              </a:endParaRPr>
            </a:p>
          </p:txBody>
        </p:sp>
      </p:grpSp>
      <p:grpSp>
        <p:nvGrpSpPr>
          <p:cNvPr id="3" name="Grouper 2"/>
          <p:cNvGrpSpPr/>
          <p:nvPr/>
        </p:nvGrpSpPr>
        <p:grpSpPr>
          <a:xfrm>
            <a:off x="899592" y="3140968"/>
            <a:ext cx="8136904" cy="3501008"/>
            <a:chOff x="899592" y="3140968"/>
            <a:chExt cx="8136904" cy="3501008"/>
          </a:xfrm>
        </p:grpSpPr>
        <p:grpSp>
          <p:nvGrpSpPr>
            <p:cNvPr id="22" name="Grouper 21"/>
            <p:cNvGrpSpPr/>
            <p:nvPr/>
          </p:nvGrpSpPr>
          <p:grpSpPr>
            <a:xfrm>
              <a:off x="899592" y="5589240"/>
              <a:ext cx="6984776" cy="1052736"/>
              <a:chOff x="395536" y="5589240"/>
              <a:chExt cx="6984776" cy="1052736"/>
            </a:xfrm>
          </p:grpSpPr>
          <p:sp>
            <p:nvSpPr>
              <p:cNvPr id="50" name="Rectangle 49"/>
              <p:cNvSpPr/>
              <p:nvPr/>
            </p:nvSpPr>
            <p:spPr>
              <a:xfrm>
                <a:off x="4788024" y="5877272"/>
                <a:ext cx="2592288" cy="504056"/>
              </a:xfrm>
              <a:prstGeom prst="rect">
                <a:avLst/>
              </a:prstGeom>
              <a:solidFill>
                <a:schemeClr val="accent3">
                  <a:lumMod val="60000"/>
                  <a:lumOff val="40000"/>
                </a:schemeClr>
              </a:solidFill>
              <a:ln>
                <a:solidFill>
                  <a:schemeClr val="tx2">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457200">
                  <a:lnSpc>
                    <a:spcPct val="90000"/>
                  </a:lnSpc>
                </a:pPr>
                <a:r>
                  <a:rPr lang="fr-FR" sz="1600" dirty="0">
                    <a:solidFill>
                      <a:srgbClr val="000000"/>
                    </a:solidFill>
                  </a:rPr>
                  <a:t>Évaluation de la compétence attendue retenue</a:t>
                </a:r>
              </a:p>
            </p:txBody>
          </p:sp>
          <p:sp>
            <p:nvSpPr>
              <p:cNvPr id="51" name="Rectangle 50"/>
              <p:cNvSpPr/>
              <p:nvPr/>
            </p:nvSpPr>
            <p:spPr>
              <a:xfrm>
                <a:off x="395536" y="6021288"/>
                <a:ext cx="3384376" cy="260648"/>
              </a:xfrm>
              <a:prstGeom prst="rect">
                <a:avLst/>
              </a:prstGeom>
              <a:solidFill>
                <a:schemeClr val="accent3">
                  <a:lumMod val="60000"/>
                  <a:lumOff val="40000"/>
                </a:schemeClr>
              </a:solidFill>
              <a:ln>
                <a:solidFill>
                  <a:schemeClr val="tx2">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457200">
                  <a:lnSpc>
                    <a:spcPct val="90000"/>
                  </a:lnSpc>
                </a:pPr>
                <a:r>
                  <a:rPr lang="fr-FR" sz="1200" dirty="0">
                    <a:solidFill>
                      <a:srgbClr val="000000"/>
                    </a:solidFill>
                  </a:rPr>
                  <a:t>Evaluation des </a:t>
                </a:r>
                <a:r>
                  <a:rPr lang="fr-FR" sz="1200" dirty="0" smtClean="0">
                    <a:solidFill>
                      <a:srgbClr val="000000"/>
                    </a:solidFill>
                  </a:rPr>
                  <a:t>CG EPS / </a:t>
                </a:r>
                <a:r>
                  <a:rPr lang="fr-FR" sz="1200" dirty="0">
                    <a:solidFill>
                      <a:srgbClr val="000000"/>
                    </a:solidFill>
                  </a:rPr>
                  <a:t>Domaines du socle /DNB  </a:t>
                </a:r>
              </a:p>
            </p:txBody>
          </p:sp>
          <p:sp>
            <p:nvSpPr>
              <p:cNvPr id="45" name="Rectangle 44"/>
              <p:cNvSpPr/>
              <p:nvPr/>
            </p:nvSpPr>
            <p:spPr>
              <a:xfrm>
                <a:off x="395536" y="5589240"/>
                <a:ext cx="3384376" cy="360040"/>
              </a:xfrm>
              <a:prstGeom prst="rect">
                <a:avLst/>
              </a:prstGeom>
              <a:solidFill>
                <a:schemeClr val="accent3">
                  <a:lumMod val="60000"/>
                  <a:lumOff val="40000"/>
                </a:schemeClr>
              </a:solidFill>
              <a:ln>
                <a:solidFill>
                  <a:schemeClr val="tx2">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457200">
                  <a:lnSpc>
                    <a:spcPct val="90000"/>
                  </a:lnSpc>
                </a:pPr>
                <a:r>
                  <a:rPr lang="fr-FR" sz="1200" dirty="0">
                    <a:solidFill>
                      <a:srgbClr val="000000"/>
                    </a:solidFill>
                  </a:rPr>
                  <a:t>Evaluation des Compétences générales EPS/ Domaines du socle /DNB  </a:t>
                </a:r>
              </a:p>
            </p:txBody>
          </p:sp>
          <p:sp>
            <p:nvSpPr>
              <p:cNvPr id="46" name="Rectangle 45"/>
              <p:cNvSpPr/>
              <p:nvPr/>
            </p:nvSpPr>
            <p:spPr>
              <a:xfrm>
                <a:off x="395536" y="6381328"/>
                <a:ext cx="3384376" cy="260648"/>
              </a:xfrm>
              <a:prstGeom prst="rect">
                <a:avLst/>
              </a:prstGeom>
              <a:solidFill>
                <a:schemeClr val="accent3">
                  <a:lumMod val="60000"/>
                  <a:lumOff val="40000"/>
                </a:schemeClr>
              </a:solidFill>
              <a:ln>
                <a:solidFill>
                  <a:schemeClr val="tx2">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457200">
                  <a:lnSpc>
                    <a:spcPct val="90000"/>
                  </a:lnSpc>
                </a:pPr>
                <a:r>
                  <a:rPr lang="fr-FR" sz="1200" dirty="0">
                    <a:solidFill>
                      <a:srgbClr val="000000"/>
                    </a:solidFill>
                  </a:rPr>
                  <a:t>Attribution d’une note de fin de séquence/cycle</a:t>
                </a:r>
              </a:p>
            </p:txBody>
          </p:sp>
          <p:cxnSp>
            <p:nvCxnSpPr>
              <p:cNvPr id="12" name="Connecteur droit avec flèche 11"/>
              <p:cNvCxnSpPr/>
              <p:nvPr/>
            </p:nvCxnSpPr>
            <p:spPr>
              <a:xfrm flipH="1" flipV="1">
                <a:off x="3851920" y="5805264"/>
                <a:ext cx="864096" cy="21602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Connecteur droit avec flèche 13"/>
              <p:cNvCxnSpPr/>
              <p:nvPr/>
            </p:nvCxnSpPr>
            <p:spPr>
              <a:xfrm flipH="1">
                <a:off x="3851920" y="6309320"/>
                <a:ext cx="864096" cy="21602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Connecteur droit avec flèche 15"/>
              <p:cNvCxnSpPr/>
              <p:nvPr/>
            </p:nvCxnSpPr>
            <p:spPr>
              <a:xfrm flipH="1">
                <a:off x="3851920" y="6165304"/>
                <a:ext cx="79208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53" name="Flèche vers la droite 52"/>
            <p:cNvSpPr/>
            <p:nvPr/>
          </p:nvSpPr>
          <p:spPr>
            <a:xfrm rot="5400000">
              <a:off x="6984268" y="5337212"/>
              <a:ext cx="576064" cy="360040"/>
            </a:xfrm>
            <a:prstGeom prst="rightArrow">
              <a:avLst/>
            </a:prstGeom>
            <a:solidFill>
              <a:schemeClr val="accent3">
                <a:lumMod val="60000"/>
                <a:lumOff val="40000"/>
              </a:schemeClr>
            </a:solidFill>
            <a:ln>
              <a:solidFill>
                <a:schemeClr val="tx2">
                  <a:lumMod val="40000"/>
                  <a:lumOff val="6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fr-FR" sz="1400" dirty="0">
                <a:solidFill>
                  <a:srgbClr val="000000"/>
                </a:solidFill>
              </a:endParaRPr>
            </a:p>
          </p:txBody>
        </p:sp>
        <p:grpSp>
          <p:nvGrpSpPr>
            <p:cNvPr id="2" name="Grouper 1"/>
            <p:cNvGrpSpPr/>
            <p:nvPr/>
          </p:nvGrpSpPr>
          <p:grpSpPr>
            <a:xfrm>
              <a:off x="5652120" y="3140968"/>
              <a:ext cx="3384376" cy="2016224"/>
              <a:chOff x="5652120" y="3140968"/>
              <a:chExt cx="3384376" cy="2016224"/>
            </a:xfrm>
          </p:grpSpPr>
          <p:sp>
            <p:nvSpPr>
              <p:cNvPr id="40" name="Rectangle 39"/>
              <p:cNvSpPr/>
              <p:nvPr/>
            </p:nvSpPr>
            <p:spPr>
              <a:xfrm>
                <a:off x="6623720" y="3140968"/>
                <a:ext cx="2340768" cy="504056"/>
              </a:xfrm>
              <a:prstGeom prst="rect">
                <a:avLst/>
              </a:prstGeom>
              <a:ln>
                <a:solidFill>
                  <a:schemeClr val="accent3">
                    <a:lumMod val="75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defTabSz="457200"/>
                <a:r>
                  <a:rPr lang="fr-FR" sz="1400" dirty="0">
                    <a:solidFill>
                      <a:prstClr val="black"/>
                    </a:solidFill>
                  </a:rPr>
                  <a:t>Projet de classe : caractéristiques de la classe </a:t>
                </a:r>
              </a:p>
            </p:txBody>
          </p:sp>
          <p:sp>
            <p:nvSpPr>
              <p:cNvPr id="47" name="Rectangle 46"/>
              <p:cNvSpPr/>
              <p:nvPr/>
            </p:nvSpPr>
            <p:spPr>
              <a:xfrm>
                <a:off x="5652120" y="4005064"/>
                <a:ext cx="3384376" cy="1152128"/>
              </a:xfrm>
              <a:prstGeom prst="rect">
                <a:avLst/>
              </a:prstGeom>
              <a:solidFill>
                <a:schemeClr val="accent3">
                  <a:lumMod val="60000"/>
                  <a:lumOff val="40000"/>
                </a:schemeClr>
              </a:solidFill>
              <a:ln>
                <a:solidFill>
                  <a:schemeClr val="tx2">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defTabSz="457200">
                  <a:lnSpc>
                    <a:spcPct val="90000"/>
                  </a:lnSpc>
                </a:pPr>
                <a:r>
                  <a:rPr lang="fr-FR" sz="1300" dirty="0">
                    <a:solidFill>
                      <a:srgbClr val="000000"/>
                    </a:solidFill>
                  </a:rPr>
                  <a:t>Une situation </a:t>
                </a:r>
                <a:r>
                  <a:rPr lang="fr-FR" sz="1300" dirty="0" smtClean="0">
                    <a:solidFill>
                      <a:srgbClr val="000000"/>
                    </a:solidFill>
                  </a:rPr>
                  <a:t>d’apprentissage</a:t>
                </a:r>
                <a:r>
                  <a:rPr lang="fr-FR" sz="1300" dirty="0">
                    <a:solidFill>
                      <a:srgbClr val="000000"/>
                    </a:solidFill>
                  </a:rPr>
                  <a:t> : </a:t>
                </a:r>
                <a:endParaRPr lang="fr-FR" sz="1300" dirty="0" smtClean="0">
                  <a:solidFill>
                    <a:srgbClr val="000000"/>
                  </a:solidFill>
                </a:endParaRPr>
              </a:p>
              <a:p>
                <a:pPr marL="285750" indent="-285750" defTabSz="457200">
                  <a:lnSpc>
                    <a:spcPct val="90000"/>
                  </a:lnSpc>
                  <a:buFontTx/>
                  <a:buChar char="-"/>
                </a:pPr>
                <a:r>
                  <a:rPr lang="fr-FR" sz="1300" dirty="0" smtClean="0">
                    <a:solidFill>
                      <a:srgbClr val="000000"/>
                    </a:solidFill>
                  </a:rPr>
                  <a:t>Acquisitions visées ?</a:t>
                </a:r>
              </a:p>
              <a:p>
                <a:pPr marL="285750" indent="-285750" defTabSz="457200">
                  <a:lnSpc>
                    <a:spcPct val="90000"/>
                  </a:lnSpc>
                  <a:buFontTx/>
                  <a:buChar char="-"/>
                </a:pPr>
                <a:r>
                  <a:rPr lang="fr-FR" sz="1300" dirty="0" smtClean="0">
                    <a:solidFill>
                      <a:srgbClr val="000000"/>
                    </a:solidFill>
                  </a:rPr>
                  <a:t>Stratégie d’enseignement adaptée</a:t>
                </a:r>
              </a:p>
              <a:p>
                <a:pPr marL="285750" indent="-285750" defTabSz="457200">
                  <a:lnSpc>
                    <a:spcPct val="90000"/>
                  </a:lnSpc>
                  <a:buFontTx/>
                  <a:buChar char="-"/>
                </a:pPr>
                <a:r>
                  <a:rPr lang="fr-FR" sz="1300" dirty="0">
                    <a:solidFill>
                      <a:srgbClr val="000000"/>
                    </a:solidFill>
                  </a:rPr>
                  <a:t>Évaluation possible de CG retenues / Domaine(s) du socle : </a:t>
                </a:r>
                <a:r>
                  <a:rPr lang="fr-FR" sz="1300" dirty="0" smtClean="0">
                    <a:solidFill>
                      <a:srgbClr val="000000"/>
                    </a:solidFill>
                  </a:rPr>
                  <a:t>repères </a:t>
                </a:r>
                <a:r>
                  <a:rPr lang="fr-FR" sz="1300" dirty="0">
                    <a:solidFill>
                      <a:srgbClr val="000000"/>
                    </a:solidFill>
                  </a:rPr>
                  <a:t>qualitatifs ou quantitatifs </a:t>
                </a:r>
              </a:p>
            </p:txBody>
          </p:sp>
          <p:sp>
            <p:nvSpPr>
              <p:cNvPr id="54" name="Flèche vers la droite 53"/>
              <p:cNvSpPr/>
              <p:nvPr/>
            </p:nvSpPr>
            <p:spPr>
              <a:xfrm rot="5400000">
                <a:off x="7560332" y="3681028"/>
                <a:ext cx="360040" cy="288032"/>
              </a:xfrm>
              <a:prstGeom prst="rightArrow">
                <a:avLst/>
              </a:prstGeom>
              <a:solidFill>
                <a:schemeClr val="accent3">
                  <a:lumMod val="60000"/>
                  <a:lumOff val="40000"/>
                </a:schemeClr>
              </a:solidFill>
              <a:ln>
                <a:solidFill>
                  <a:schemeClr val="tx2">
                    <a:lumMod val="40000"/>
                    <a:lumOff val="6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fr-FR" sz="1400" dirty="0">
                  <a:solidFill>
                    <a:srgbClr val="000000"/>
                  </a:solidFill>
                </a:endParaRPr>
              </a:p>
            </p:txBody>
          </p:sp>
        </p:grpSp>
      </p:grpSp>
      <p:sp>
        <p:nvSpPr>
          <p:cNvPr id="52" name="Flèche vers la droite 51"/>
          <p:cNvSpPr/>
          <p:nvPr/>
        </p:nvSpPr>
        <p:spPr>
          <a:xfrm>
            <a:off x="5076056" y="4365104"/>
            <a:ext cx="648072" cy="360040"/>
          </a:xfrm>
          <a:prstGeom prst="rightArrow">
            <a:avLst/>
          </a:prstGeom>
          <a:solidFill>
            <a:schemeClr val="accent3">
              <a:lumMod val="60000"/>
              <a:lumOff val="40000"/>
            </a:schemeClr>
          </a:solidFill>
          <a:ln>
            <a:solidFill>
              <a:schemeClr val="tx2">
                <a:lumMod val="40000"/>
                <a:lumOff val="6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fr-FR" sz="1400" dirty="0">
              <a:solidFill>
                <a:srgbClr val="000000"/>
              </a:solidFill>
            </a:endParaRPr>
          </a:p>
        </p:txBody>
      </p:sp>
    </p:spTree>
    <p:extLst>
      <p:ext uri="{BB962C8B-B14F-4D97-AF65-F5344CB8AC3E}">
        <p14:creationId xmlns="" xmlns:p14="http://schemas.microsoft.com/office/powerpoint/2010/main" val="16742505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251520" y="2334947"/>
            <a:ext cx="8640960" cy="2277547"/>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nchor="ctr">
            <a:spAutoFit/>
          </a:bodyPr>
          <a:lstStyle/>
          <a:p>
            <a:pPr marL="285750" indent="-285750" algn="ctr"/>
            <a:r>
              <a:rPr lang="fr-FR" sz="3200" b="1" dirty="0" smtClean="0">
                <a:solidFill>
                  <a:srgbClr val="FF0000"/>
                </a:solidFill>
              </a:rPr>
              <a:t>Définition des repères de progressivité</a:t>
            </a:r>
            <a:endParaRPr lang="fr-FR" sz="2200" dirty="0" smtClean="0"/>
          </a:p>
          <a:p>
            <a:pPr algn="just"/>
            <a:endParaRPr lang="fr-FR" sz="2200" dirty="0" smtClean="0"/>
          </a:p>
          <a:p>
            <a:pPr algn="just"/>
            <a:r>
              <a:rPr lang="fr-FR" sz="2200" dirty="0" smtClean="0"/>
              <a:t>Afin de s’accorder avec les nouveaux bulletins trimestriels et les livrets de fin de cycle, chaque « rôle à jouer » est défini localement selon </a:t>
            </a:r>
            <a:r>
              <a:rPr lang="fr-FR" sz="2200" u="sng" dirty="0" smtClean="0"/>
              <a:t>quatre niveaux de maîtrise</a:t>
            </a:r>
            <a:r>
              <a:rPr lang="fr-FR" sz="2200" dirty="0" smtClean="0"/>
              <a:t>. Les équipes pédagogiques peuvent utiliser pour cela des indicateurs comportementaux ou des indicateurs chiffrés.</a:t>
            </a:r>
          </a:p>
        </p:txBody>
      </p:sp>
    </p:spTree>
    <p:extLst>
      <p:ext uri="{BB962C8B-B14F-4D97-AF65-F5344CB8AC3E}">
        <p14:creationId xmlns="" xmlns:p14="http://schemas.microsoft.com/office/powerpoint/2010/main" val="7374890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re 1"/>
          <p:cNvSpPr txBox="1">
            <a:spLocks/>
          </p:cNvSpPr>
          <p:nvPr/>
        </p:nvSpPr>
        <p:spPr>
          <a:xfrm>
            <a:off x="2555776" y="0"/>
            <a:ext cx="4392488" cy="404664"/>
          </a:xfrm>
          <a:prstGeom prst="rect">
            <a:avLst/>
          </a:prstGeom>
          <a:solidFill>
            <a:schemeClr val="accent3">
              <a:lumMod val="40000"/>
              <a:lumOff val="60000"/>
            </a:schemeClr>
          </a:solidFill>
          <a:ln w="22225">
            <a:solidFill>
              <a:srgbClr val="00B050"/>
            </a:solidFill>
          </a:ln>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fr-FR" sz="2100" b="1" dirty="0" smtClean="0">
                <a:solidFill>
                  <a:prstClr val="black"/>
                </a:solidFill>
                <a:ea typeface="+mn-ea"/>
                <a:cs typeface="+mn-cs"/>
              </a:rPr>
              <a:t>VOLLEY-BALL</a:t>
            </a:r>
            <a:endParaRPr lang="fr-FR" sz="2100" b="1" dirty="0">
              <a:solidFill>
                <a:prstClr val="black"/>
              </a:solidFill>
              <a:ea typeface="+mn-ea"/>
              <a:cs typeface="+mn-cs"/>
            </a:endParaRPr>
          </a:p>
        </p:txBody>
      </p:sp>
      <p:graphicFrame>
        <p:nvGraphicFramePr>
          <p:cNvPr id="5" name="Tableau 4"/>
          <p:cNvGraphicFramePr>
            <a:graphicFrameLocks noGrp="1"/>
          </p:cNvGraphicFramePr>
          <p:nvPr>
            <p:extLst>
              <p:ext uri="{D42A27DB-BD31-4B8C-83A1-F6EECF244321}">
                <p14:modId xmlns="" xmlns:p14="http://schemas.microsoft.com/office/powerpoint/2010/main" val="4094560034"/>
              </p:ext>
            </p:extLst>
          </p:nvPr>
        </p:nvGraphicFramePr>
        <p:xfrm>
          <a:off x="251520" y="404664"/>
          <a:ext cx="8712968" cy="6190814"/>
        </p:xfrm>
        <a:graphic>
          <a:graphicData uri="http://schemas.openxmlformats.org/drawingml/2006/table">
            <a:tbl>
              <a:tblPr firstRow="1" bandRow="1">
                <a:tableStyleId>{5C22544A-7EE6-4342-B048-85BDC9FD1C3A}</a:tableStyleId>
              </a:tblPr>
              <a:tblGrid>
                <a:gridCol w="4356484"/>
                <a:gridCol w="4356484"/>
              </a:tblGrid>
              <a:tr h="260648">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smtClean="0">
                          <a:ln>
                            <a:noFill/>
                          </a:ln>
                          <a:solidFill>
                            <a:prstClr val="black"/>
                          </a:solidFill>
                          <a:effectLst/>
                          <a:uLnTx/>
                          <a:uFillTx/>
                          <a:latin typeface="+mn-lt"/>
                          <a:ea typeface="+mn-ea"/>
                          <a:cs typeface="+mn-cs"/>
                        </a:rPr>
                        <a:t>Repères d’acquisition de la compétence de fin de cycle 4 au </a:t>
                      </a:r>
                      <a:r>
                        <a:rPr kumimoji="0" lang="fr-FR" sz="1400" b="1" i="0" u="none" strike="noStrike" kern="1200" cap="none" spc="0" normalizeH="0" baseline="0" noProof="0" dirty="0" smtClean="0">
                          <a:ln>
                            <a:noFill/>
                          </a:ln>
                          <a:solidFill>
                            <a:srgbClr val="FF0000"/>
                          </a:solidFill>
                          <a:effectLst/>
                          <a:uLnTx/>
                          <a:uFillTx/>
                          <a:latin typeface="+mn-lt"/>
                          <a:ea typeface="+mn-ea"/>
                          <a:cs typeface="+mn-cs"/>
                        </a:rPr>
                        <a:t>collège 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hMerge="1">
                  <a:txBody>
                    <a:bodyPr/>
                    <a:lstStyle/>
                    <a:p>
                      <a:pPr algn="ctr"/>
                      <a:endParaRPr lang="fr-FR"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r h="1627196">
                <a:tc>
                  <a:txBody>
                    <a:bodyPr/>
                    <a:lstStyle/>
                    <a:p>
                      <a:pPr algn="ctr">
                        <a:lnSpc>
                          <a:spcPct val="115000"/>
                        </a:lnSpc>
                        <a:spcAft>
                          <a:spcPts val="0"/>
                        </a:spcAft>
                      </a:pPr>
                      <a:r>
                        <a:rPr lang="fr-FR" sz="900" b="1" u="sng" dirty="0">
                          <a:latin typeface="Calibri"/>
                          <a:ea typeface="Calibri"/>
                          <a:cs typeface="Times New Roman"/>
                        </a:rPr>
                        <a:t>L’équipe</a:t>
                      </a:r>
                      <a:endParaRPr lang="fr-FR" sz="1100" dirty="0">
                        <a:latin typeface="Calibri"/>
                        <a:ea typeface="Calibri"/>
                        <a:cs typeface="Times New Roman"/>
                      </a:endParaRPr>
                    </a:p>
                    <a:p>
                      <a:pPr>
                        <a:lnSpc>
                          <a:spcPct val="115000"/>
                        </a:lnSpc>
                        <a:spcAft>
                          <a:spcPts val="0"/>
                        </a:spcAft>
                      </a:pPr>
                      <a:r>
                        <a:rPr lang="fr-FR" sz="900" b="1" dirty="0">
                          <a:latin typeface="Calibri"/>
                          <a:ea typeface="Calibri"/>
                          <a:cs typeface="Times New Roman"/>
                        </a:rPr>
                        <a:t>Etape 1 : objectif d’apprentissage non atteint</a:t>
                      </a:r>
                      <a:endParaRPr lang="fr-FR" sz="1100" dirty="0">
                        <a:latin typeface="Calibri"/>
                        <a:ea typeface="Calibri"/>
                        <a:cs typeface="Times New Roman"/>
                      </a:endParaRPr>
                    </a:p>
                    <a:p>
                      <a:pPr>
                        <a:lnSpc>
                          <a:spcPct val="115000"/>
                        </a:lnSpc>
                        <a:spcAft>
                          <a:spcPts val="0"/>
                        </a:spcAft>
                      </a:pPr>
                      <a:r>
                        <a:rPr lang="fr-FR" sz="900" dirty="0">
                          <a:latin typeface="Calibri"/>
                          <a:ea typeface="Calibri"/>
                          <a:cs typeface="Times New Roman"/>
                        </a:rPr>
                        <a:t>Beaucoup de jeu en renvoi direct, actions précipitées</a:t>
                      </a:r>
                      <a:endParaRPr lang="fr-FR" sz="1100" dirty="0">
                        <a:latin typeface="Calibri"/>
                        <a:ea typeface="Calibri"/>
                        <a:cs typeface="Times New Roman"/>
                      </a:endParaRPr>
                    </a:p>
                    <a:p>
                      <a:pPr>
                        <a:lnSpc>
                          <a:spcPct val="115000"/>
                        </a:lnSpc>
                        <a:spcAft>
                          <a:spcPts val="0"/>
                        </a:spcAft>
                      </a:pPr>
                      <a:r>
                        <a:rPr lang="fr-FR" sz="900" b="1" dirty="0">
                          <a:latin typeface="Calibri"/>
                          <a:ea typeface="Calibri"/>
                          <a:cs typeface="Times New Roman"/>
                        </a:rPr>
                        <a:t>Etape 2 : objectif d’apprentissage partiellement atteint</a:t>
                      </a:r>
                      <a:endParaRPr lang="fr-FR" sz="1100" dirty="0">
                        <a:latin typeface="Calibri"/>
                        <a:ea typeface="Calibri"/>
                        <a:cs typeface="Times New Roman"/>
                      </a:endParaRPr>
                    </a:p>
                    <a:p>
                      <a:pPr>
                        <a:lnSpc>
                          <a:spcPct val="115000"/>
                        </a:lnSpc>
                        <a:spcAft>
                          <a:spcPts val="0"/>
                        </a:spcAft>
                      </a:pPr>
                      <a:r>
                        <a:rPr lang="fr-FR" sz="900" dirty="0">
                          <a:latin typeface="Calibri"/>
                          <a:ea typeface="Calibri"/>
                          <a:cs typeface="Times New Roman"/>
                        </a:rPr>
                        <a:t>Conservation plus longue du ballon, début d’utilisation d’un joueur-relais, mais les actions ne sont pas toujours adaptées</a:t>
                      </a:r>
                      <a:endParaRPr lang="fr-FR" sz="1100" dirty="0">
                        <a:latin typeface="Calibri"/>
                        <a:ea typeface="Calibri"/>
                        <a:cs typeface="Times New Roman"/>
                      </a:endParaRPr>
                    </a:p>
                    <a:p>
                      <a:pPr>
                        <a:lnSpc>
                          <a:spcPct val="115000"/>
                        </a:lnSpc>
                        <a:spcAft>
                          <a:spcPts val="0"/>
                        </a:spcAft>
                      </a:pPr>
                      <a:r>
                        <a:rPr lang="fr-FR" sz="900" b="1" dirty="0">
                          <a:solidFill>
                            <a:srgbClr val="FF0000"/>
                          </a:solidFill>
                          <a:latin typeface="Calibri"/>
                          <a:ea typeface="Calibri"/>
                          <a:cs typeface="Times New Roman"/>
                        </a:rPr>
                        <a:t>Etape 3 : objectif d’apprentissage atteint</a:t>
                      </a:r>
                      <a:endParaRPr lang="fr-FR" sz="1100" dirty="0">
                        <a:latin typeface="Calibri"/>
                        <a:ea typeface="Calibri"/>
                        <a:cs typeface="Times New Roman"/>
                      </a:endParaRPr>
                    </a:p>
                    <a:p>
                      <a:pPr>
                        <a:lnSpc>
                          <a:spcPct val="115000"/>
                        </a:lnSpc>
                        <a:spcAft>
                          <a:spcPts val="0"/>
                        </a:spcAft>
                      </a:pPr>
                      <a:r>
                        <a:rPr lang="fr-FR" sz="900" dirty="0">
                          <a:latin typeface="Calibri"/>
                          <a:ea typeface="Calibri"/>
                          <a:cs typeface="Times New Roman"/>
                        </a:rPr>
                        <a:t>Construction de l’attaque devient systématique, l’équipe est capable de remonter un ballon haut en zone avant pour se créer une situation favorable de marque et renvoyer au fond du terrain</a:t>
                      </a:r>
                      <a:endParaRPr lang="fr-FR" sz="1100" dirty="0">
                        <a:latin typeface="Calibri"/>
                        <a:ea typeface="Calibri"/>
                        <a:cs typeface="Times New Roman"/>
                      </a:endParaRPr>
                    </a:p>
                    <a:p>
                      <a:pPr>
                        <a:lnSpc>
                          <a:spcPct val="115000"/>
                        </a:lnSpc>
                        <a:spcAft>
                          <a:spcPts val="0"/>
                        </a:spcAft>
                      </a:pPr>
                      <a:r>
                        <a:rPr lang="fr-FR" sz="900" b="1" dirty="0">
                          <a:latin typeface="Calibri"/>
                          <a:ea typeface="Calibri"/>
                          <a:cs typeface="Times New Roman"/>
                        </a:rPr>
                        <a:t>Etape 4 : objectif d’apprentissage dépassé</a:t>
                      </a:r>
                      <a:endParaRPr lang="fr-FR" sz="1100" dirty="0">
                        <a:latin typeface="Calibri"/>
                        <a:ea typeface="Calibri"/>
                        <a:cs typeface="Times New Roman"/>
                      </a:endParaRPr>
                    </a:p>
                    <a:p>
                      <a:pPr>
                        <a:lnSpc>
                          <a:spcPct val="115000"/>
                        </a:lnSpc>
                        <a:spcAft>
                          <a:spcPts val="0"/>
                        </a:spcAft>
                      </a:pPr>
                      <a:r>
                        <a:rPr lang="fr-FR" sz="900" dirty="0">
                          <a:latin typeface="Calibri"/>
                          <a:ea typeface="Calibri"/>
                          <a:cs typeface="Times New Roman"/>
                        </a:rPr>
                        <a:t>Les situations favorables de marque sont fréquemment concrétisées par différentes formes d’attaques gagnantes (placées, accélérées, frappées)</a:t>
                      </a:r>
                      <a:endParaRPr lang="fr-FR" sz="11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c>
                  <a:txBody>
                    <a:bodyPr/>
                    <a:lstStyle/>
                    <a:p>
                      <a:pPr algn="ctr">
                        <a:lnSpc>
                          <a:spcPct val="115000"/>
                        </a:lnSpc>
                        <a:spcAft>
                          <a:spcPts val="0"/>
                        </a:spcAft>
                      </a:pPr>
                      <a:r>
                        <a:rPr lang="fr-FR" sz="900" b="1" u="sng" dirty="0">
                          <a:latin typeface="Calibri"/>
                          <a:ea typeface="Calibri"/>
                          <a:cs typeface="Times New Roman"/>
                        </a:rPr>
                        <a:t>Le joueur en attaque</a:t>
                      </a:r>
                      <a:endParaRPr lang="fr-FR" sz="1100" dirty="0">
                        <a:latin typeface="Calibri"/>
                        <a:ea typeface="Calibri"/>
                        <a:cs typeface="Times New Roman"/>
                      </a:endParaRPr>
                    </a:p>
                    <a:p>
                      <a:pPr>
                        <a:lnSpc>
                          <a:spcPct val="115000"/>
                        </a:lnSpc>
                        <a:spcAft>
                          <a:spcPts val="0"/>
                        </a:spcAft>
                      </a:pPr>
                      <a:r>
                        <a:rPr lang="fr-FR" sz="900" b="1" dirty="0">
                          <a:latin typeface="Calibri"/>
                          <a:ea typeface="Calibri"/>
                          <a:cs typeface="Times New Roman"/>
                        </a:rPr>
                        <a:t>Etape 1 : objectif d’apprentissage non atteint</a:t>
                      </a:r>
                      <a:endParaRPr lang="fr-FR" sz="1100" dirty="0">
                        <a:latin typeface="Calibri"/>
                        <a:ea typeface="Calibri"/>
                        <a:cs typeface="Times New Roman"/>
                      </a:endParaRPr>
                    </a:p>
                    <a:p>
                      <a:pPr>
                        <a:lnSpc>
                          <a:spcPct val="115000"/>
                        </a:lnSpc>
                        <a:spcAft>
                          <a:spcPts val="0"/>
                        </a:spcAft>
                      </a:pPr>
                      <a:r>
                        <a:rPr lang="fr-FR" sz="900" dirty="0">
                          <a:latin typeface="Calibri"/>
                          <a:ea typeface="Calibri"/>
                          <a:cs typeface="Times New Roman"/>
                        </a:rPr>
                        <a:t>L’élève se précipite pour renvoyer le ballon chez l’adversaire ou à l’inverse n’intervient pas sur le ballon (rôle d’attaquant pas intégré)</a:t>
                      </a:r>
                      <a:endParaRPr lang="fr-FR" sz="1100" dirty="0">
                        <a:latin typeface="Calibri"/>
                        <a:ea typeface="Calibri"/>
                        <a:cs typeface="Times New Roman"/>
                      </a:endParaRPr>
                    </a:p>
                    <a:p>
                      <a:pPr>
                        <a:lnSpc>
                          <a:spcPct val="115000"/>
                        </a:lnSpc>
                        <a:spcAft>
                          <a:spcPts val="0"/>
                        </a:spcAft>
                      </a:pPr>
                      <a:r>
                        <a:rPr lang="fr-FR" sz="900" b="1" dirty="0">
                          <a:latin typeface="Calibri"/>
                          <a:ea typeface="Calibri"/>
                          <a:cs typeface="Times New Roman"/>
                        </a:rPr>
                        <a:t>Etape 2 : objectif d’apprentissage partiellement atteint</a:t>
                      </a:r>
                      <a:endParaRPr lang="fr-FR" sz="1100" dirty="0">
                        <a:latin typeface="Calibri"/>
                        <a:ea typeface="Calibri"/>
                        <a:cs typeface="Times New Roman"/>
                      </a:endParaRPr>
                    </a:p>
                    <a:p>
                      <a:pPr>
                        <a:lnSpc>
                          <a:spcPct val="115000"/>
                        </a:lnSpc>
                        <a:spcAft>
                          <a:spcPts val="0"/>
                        </a:spcAft>
                      </a:pPr>
                      <a:r>
                        <a:rPr lang="fr-FR" sz="900" dirty="0">
                          <a:latin typeface="Calibri"/>
                          <a:ea typeface="Calibri"/>
                          <a:cs typeface="Times New Roman"/>
                        </a:rPr>
                        <a:t>Renvois en passe dans le camp adverse sans intention, élève parfois en retard pour jouer le ballon et pas orienté vers la cible</a:t>
                      </a:r>
                      <a:endParaRPr lang="fr-FR" sz="1100" dirty="0">
                        <a:latin typeface="Calibri"/>
                        <a:ea typeface="Calibri"/>
                        <a:cs typeface="Times New Roman"/>
                      </a:endParaRPr>
                    </a:p>
                    <a:p>
                      <a:pPr>
                        <a:lnSpc>
                          <a:spcPct val="115000"/>
                        </a:lnSpc>
                        <a:spcAft>
                          <a:spcPts val="0"/>
                        </a:spcAft>
                      </a:pPr>
                      <a:r>
                        <a:rPr lang="fr-FR" sz="900" b="1" dirty="0">
                          <a:solidFill>
                            <a:srgbClr val="FF0000"/>
                          </a:solidFill>
                          <a:latin typeface="Calibri"/>
                          <a:ea typeface="Calibri"/>
                          <a:cs typeface="Times New Roman"/>
                        </a:rPr>
                        <a:t>Etape 3 : objectif d’apprentissage atteint</a:t>
                      </a:r>
                      <a:endParaRPr lang="fr-FR" sz="1100" dirty="0">
                        <a:latin typeface="Calibri"/>
                        <a:ea typeface="Calibri"/>
                        <a:cs typeface="Times New Roman"/>
                      </a:endParaRPr>
                    </a:p>
                    <a:p>
                      <a:pPr>
                        <a:lnSpc>
                          <a:spcPct val="115000"/>
                        </a:lnSpc>
                        <a:spcAft>
                          <a:spcPts val="0"/>
                        </a:spcAft>
                      </a:pPr>
                      <a:r>
                        <a:rPr lang="fr-FR" sz="900" dirty="0">
                          <a:latin typeface="Calibri"/>
                          <a:ea typeface="Calibri"/>
                          <a:cs typeface="Times New Roman"/>
                        </a:rPr>
                        <a:t>L’attaquant se rend disponible pour le 3</a:t>
                      </a:r>
                      <a:r>
                        <a:rPr lang="fr-FR" sz="900" baseline="30000" dirty="0">
                          <a:latin typeface="Calibri"/>
                          <a:ea typeface="Calibri"/>
                          <a:cs typeface="Times New Roman"/>
                        </a:rPr>
                        <a:t>e</a:t>
                      </a:r>
                      <a:r>
                        <a:rPr lang="fr-FR" sz="900" dirty="0">
                          <a:latin typeface="Calibri"/>
                          <a:ea typeface="Calibri"/>
                          <a:cs typeface="Times New Roman"/>
                        </a:rPr>
                        <a:t> toucher de balle et varie ses renvois (court/long/placé), début de frappes d’attaque mais pas en situation favorable</a:t>
                      </a:r>
                      <a:endParaRPr lang="fr-FR" sz="1100" dirty="0">
                        <a:latin typeface="Calibri"/>
                        <a:ea typeface="Calibri"/>
                        <a:cs typeface="Times New Roman"/>
                      </a:endParaRPr>
                    </a:p>
                    <a:p>
                      <a:pPr>
                        <a:lnSpc>
                          <a:spcPct val="115000"/>
                        </a:lnSpc>
                        <a:spcAft>
                          <a:spcPts val="0"/>
                        </a:spcAft>
                      </a:pPr>
                      <a:r>
                        <a:rPr lang="fr-FR" sz="900" b="1" dirty="0">
                          <a:latin typeface="Calibri"/>
                          <a:ea typeface="Calibri"/>
                          <a:cs typeface="Times New Roman"/>
                        </a:rPr>
                        <a:t>Etape 4 : objectif d’apprentissage dépassé</a:t>
                      </a:r>
                      <a:endParaRPr lang="fr-FR" sz="1100" dirty="0">
                        <a:latin typeface="Calibri"/>
                        <a:ea typeface="Calibri"/>
                        <a:cs typeface="Times New Roman"/>
                      </a:endParaRPr>
                    </a:p>
                    <a:p>
                      <a:pPr>
                        <a:lnSpc>
                          <a:spcPct val="115000"/>
                        </a:lnSpc>
                        <a:spcAft>
                          <a:spcPts val="0"/>
                        </a:spcAft>
                      </a:pPr>
                      <a:r>
                        <a:rPr lang="fr-FR" sz="900" dirty="0">
                          <a:latin typeface="Calibri"/>
                          <a:ea typeface="Calibri"/>
                          <a:cs typeface="Times New Roman"/>
                        </a:rPr>
                        <a:t>Sur chaque balle haute du passeur, course d’élan pour attaquer </a:t>
                      </a:r>
                      <a:endParaRPr lang="fr-FR" sz="1100" dirty="0">
                        <a:latin typeface="Calibri"/>
                        <a:ea typeface="Calibri"/>
                        <a:cs typeface="Times New Roman"/>
                      </a:endParaRPr>
                    </a:p>
                    <a:p>
                      <a:pPr>
                        <a:lnSpc>
                          <a:spcPct val="115000"/>
                        </a:lnSpc>
                        <a:spcAft>
                          <a:spcPts val="0"/>
                        </a:spcAft>
                      </a:pPr>
                      <a:r>
                        <a:rPr lang="fr-FR" sz="900" dirty="0">
                          <a:latin typeface="Calibri"/>
                          <a:ea typeface="Calibri"/>
                          <a:cs typeface="Times New Roman"/>
                        </a:rPr>
                        <a:t>Les trajectoires ne sont pas toujours descendantes et précises, mais l’intention de marquer le point en smashant est réelle</a:t>
                      </a:r>
                      <a:endParaRPr lang="fr-FR" sz="11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r>
              <a:tr h="1627196">
                <a:tc>
                  <a:txBody>
                    <a:bodyPr/>
                    <a:lstStyle/>
                    <a:p>
                      <a:pPr algn="ctr">
                        <a:lnSpc>
                          <a:spcPct val="115000"/>
                        </a:lnSpc>
                        <a:spcAft>
                          <a:spcPts val="0"/>
                        </a:spcAft>
                      </a:pPr>
                      <a:r>
                        <a:rPr lang="fr-FR" sz="900" b="1" u="sng" dirty="0">
                          <a:latin typeface="Calibri"/>
                          <a:ea typeface="Calibri"/>
                          <a:cs typeface="Times New Roman"/>
                        </a:rPr>
                        <a:t>Le joueur en défense</a:t>
                      </a:r>
                      <a:endParaRPr lang="fr-FR" sz="1100" dirty="0">
                        <a:latin typeface="Calibri"/>
                        <a:ea typeface="Calibri"/>
                        <a:cs typeface="Times New Roman"/>
                      </a:endParaRPr>
                    </a:p>
                    <a:p>
                      <a:pPr>
                        <a:lnSpc>
                          <a:spcPct val="115000"/>
                        </a:lnSpc>
                        <a:spcAft>
                          <a:spcPts val="0"/>
                        </a:spcAft>
                      </a:pPr>
                      <a:r>
                        <a:rPr lang="fr-FR" sz="900" b="1" dirty="0">
                          <a:latin typeface="Calibri"/>
                          <a:ea typeface="Calibri"/>
                          <a:cs typeface="Times New Roman"/>
                        </a:rPr>
                        <a:t>Etape 1 : objectif d’apprentissage non atteint</a:t>
                      </a:r>
                      <a:endParaRPr lang="fr-FR" sz="1100" dirty="0">
                        <a:latin typeface="Calibri"/>
                        <a:ea typeface="Calibri"/>
                        <a:cs typeface="Times New Roman"/>
                      </a:endParaRPr>
                    </a:p>
                    <a:p>
                      <a:pPr>
                        <a:lnSpc>
                          <a:spcPct val="115000"/>
                        </a:lnSpc>
                        <a:spcAft>
                          <a:spcPts val="0"/>
                        </a:spcAft>
                      </a:pPr>
                      <a:r>
                        <a:rPr lang="fr-FR" sz="900" dirty="0">
                          <a:latin typeface="Calibri"/>
                          <a:ea typeface="Calibri"/>
                          <a:cs typeface="Times New Roman"/>
                        </a:rPr>
                        <a:t>Le réceptionneur ou défenseur n’intervient que sur les ballons qui arrivent sur lui, souvent avec des gestes explosifs qui provoquent des renvois directs chez l’adversaire</a:t>
                      </a:r>
                      <a:endParaRPr lang="fr-FR" sz="1100" dirty="0">
                        <a:latin typeface="Calibri"/>
                        <a:ea typeface="Calibri"/>
                        <a:cs typeface="Times New Roman"/>
                      </a:endParaRPr>
                    </a:p>
                    <a:p>
                      <a:pPr>
                        <a:lnSpc>
                          <a:spcPct val="115000"/>
                        </a:lnSpc>
                        <a:spcAft>
                          <a:spcPts val="0"/>
                        </a:spcAft>
                      </a:pPr>
                      <a:r>
                        <a:rPr lang="fr-FR" sz="900" b="1" dirty="0">
                          <a:latin typeface="Calibri"/>
                          <a:ea typeface="Calibri"/>
                          <a:cs typeface="Times New Roman"/>
                        </a:rPr>
                        <a:t>Etape 2 : objectif d’apprentissage partiellement atteint</a:t>
                      </a:r>
                      <a:endParaRPr lang="fr-FR" sz="1100" dirty="0">
                        <a:latin typeface="Calibri"/>
                        <a:ea typeface="Calibri"/>
                        <a:cs typeface="Times New Roman"/>
                      </a:endParaRPr>
                    </a:p>
                    <a:p>
                      <a:pPr>
                        <a:lnSpc>
                          <a:spcPct val="115000"/>
                        </a:lnSpc>
                        <a:spcAft>
                          <a:spcPts val="0"/>
                        </a:spcAft>
                      </a:pPr>
                      <a:r>
                        <a:rPr lang="fr-FR" sz="900" dirty="0">
                          <a:latin typeface="Calibri"/>
                          <a:ea typeface="Calibri"/>
                          <a:cs typeface="Times New Roman"/>
                        </a:rPr>
                        <a:t>L’élève « parle » pour jouer le ballon, il le remonte le plus souvent au-dessus de lui ou devant lui vers l’avant</a:t>
                      </a:r>
                      <a:endParaRPr lang="fr-FR" sz="1100" dirty="0">
                        <a:latin typeface="Calibri"/>
                        <a:ea typeface="Calibri"/>
                        <a:cs typeface="Times New Roman"/>
                      </a:endParaRPr>
                    </a:p>
                    <a:p>
                      <a:pPr>
                        <a:lnSpc>
                          <a:spcPct val="115000"/>
                        </a:lnSpc>
                        <a:spcAft>
                          <a:spcPts val="0"/>
                        </a:spcAft>
                      </a:pPr>
                      <a:r>
                        <a:rPr lang="fr-FR" sz="900" b="1" dirty="0">
                          <a:solidFill>
                            <a:srgbClr val="FF0000"/>
                          </a:solidFill>
                          <a:latin typeface="Calibri"/>
                          <a:ea typeface="Calibri"/>
                          <a:cs typeface="Times New Roman"/>
                        </a:rPr>
                        <a:t>Etape 3 : objectif d’apprentissage atteint</a:t>
                      </a:r>
                      <a:endParaRPr lang="fr-FR" sz="1100" dirty="0">
                        <a:latin typeface="Calibri"/>
                        <a:ea typeface="Calibri"/>
                        <a:cs typeface="Times New Roman"/>
                      </a:endParaRPr>
                    </a:p>
                    <a:p>
                      <a:pPr>
                        <a:lnSpc>
                          <a:spcPct val="115000"/>
                        </a:lnSpc>
                        <a:spcAft>
                          <a:spcPts val="0"/>
                        </a:spcAft>
                      </a:pPr>
                      <a:r>
                        <a:rPr lang="fr-FR" sz="900" dirty="0">
                          <a:latin typeface="Calibri"/>
                          <a:ea typeface="Calibri"/>
                          <a:cs typeface="Times New Roman"/>
                        </a:rPr>
                        <a:t>L’élève se détermine rapidement réceptionneur et remonte le ballon haut en zone avant en passe ou en manchette</a:t>
                      </a:r>
                      <a:endParaRPr lang="fr-FR" sz="1100" dirty="0">
                        <a:latin typeface="Calibri"/>
                        <a:ea typeface="Calibri"/>
                        <a:cs typeface="Times New Roman"/>
                      </a:endParaRPr>
                    </a:p>
                    <a:p>
                      <a:pPr>
                        <a:lnSpc>
                          <a:spcPct val="115000"/>
                        </a:lnSpc>
                        <a:spcAft>
                          <a:spcPts val="0"/>
                        </a:spcAft>
                      </a:pPr>
                      <a:r>
                        <a:rPr lang="fr-FR" sz="900" b="1" dirty="0">
                          <a:latin typeface="Calibri"/>
                          <a:ea typeface="Calibri"/>
                          <a:cs typeface="Times New Roman"/>
                        </a:rPr>
                        <a:t>Etape 4 : objectif d’apprentissage dépassé</a:t>
                      </a:r>
                      <a:endParaRPr lang="fr-FR" sz="1100" dirty="0">
                        <a:latin typeface="Calibri"/>
                        <a:ea typeface="Calibri"/>
                        <a:cs typeface="Times New Roman"/>
                      </a:endParaRPr>
                    </a:p>
                    <a:p>
                      <a:pPr>
                        <a:lnSpc>
                          <a:spcPct val="115000"/>
                        </a:lnSpc>
                        <a:spcAft>
                          <a:spcPts val="0"/>
                        </a:spcAft>
                      </a:pPr>
                      <a:r>
                        <a:rPr lang="fr-FR" sz="900" dirty="0">
                          <a:latin typeface="Calibri"/>
                          <a:ea typeface="Calibri"/>
                          <a:cs typeface="Times New Roman"/>
                        </a:rPr>
                        <a:t>L’élève plus mobile se déplace sous des ballons de plus en plus éloignés et forts, il sait orienter son renvoi en direction du joueur avant au filet (passeur)</a:t>
                      </a:r>
                      <a:endParaRPr lang="fr-FR" sz="11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c>
                  <a:txBody>
                    <a:bodyPr/>
                    <a:lstStyle/>
                    <a:p>
                      <a:pPr algn="ctr">
                        <a:lnSpc>
                          <a:spcPct val="115000"/>
                        </a:lnSpc>
                        <a:spcAft>
                          <a:spcPts val="0"/>
                        </a:spcAft>
                      </a:pPr>
                      <a:r>
                        <a:rPr lang="fr-FR" sz="900" b="1" u="sng" dirty="0">
                          <a:latin typeface="Calibri"/>
                          <a:ea typeface="Calibri"/>
                          <a:cs typeface="Times New Roman"/>
                        </a:rPr>
                        <a:t>Le relais/passeur</a:t>
                      </a:r>
                      <a:endParaRPr lang="fr-FR" sz="1100" dirty="0">
                        <a:latin typeface="Calibri"/>
                        <a:ea typeface="Calibri"/>
                        <a:cs typeface="Times New Roman"/>
                      </a:endParaRPr>
                    </a:p>
                    <a:p>
                      <a:pPr>
                        <a:lnSpc>
                          <a:spcPct val="115000"/>
                        </a:lnSpc>
                        <a:spcAft>
                          <a:spcPts val="0"/>
                        </a:spcAft>
                      </a:pPr>
                      <a:r>
                        <a:rPr lang="fr-FR" sz="900" b="1" dirty="0">
                          <a:latin typeface="Calibri"/>
                          <a:ea typeface="Calibri"/>
                          <a:cs typeface="Times New Roman"/>
                        </a:rPr>
                        <a:t>Etape 1 : objectif d’apprentissage non atteint</a:t>
                      </a:r>
                      <a:endParaRPr lang="fr-FR" sz="1100" dirty="0">
                        <a:latin typeface="Calibri"/>
                        <a:ea typeface="Calibri"/>
                        <a:cs typeface="Times New Roman"/>
                      </a:endParaRPr>
                    </a:p>
                    <a:p>
                      <a:pPr>
                        <a:lnSpc>
                          <a:spcPct val="115000"/>
                        </a:lnSpc>
                        <a:spcAft>
                          <a:spcPts val="0"/>
                        </a:spcAft>
                      </a:pPr>
                      <a:r>
                        <a:rPr lang="fr-FR" sz="900" dirty="0">
                          <a:latin typeface="Calibri"/>
                          <a:ea typeface="Calibri"/>
                          <a:cs typeface="Times New Roman"/>
                        </a:rPr>
                        <a:t>Le joueur au filet n’intervient pas sur le 2</a:t>
                      </a:r>
                      <a:r>
                        <a:rPr lang="fr-FR" sz="900" baseline="30000" dirty="0">
                          <a:latin typeface="Calibri"/>
                          <a:ea typeface="Calibri"/>
                          <a:cs typeface="Times New Roman"/>
                        </a:rPr>
                        <a:t>e</a:t>
                      </a:r>
                      <a:r>
                        <a:rPr lang="fr-FR" sz="900" dirty="0">
                          <a:latin typeface="Calibri"/>
                          <a:ea typeface="Calibri"/>
                          <a:cs typeface="Times New Roman"/>
                        </a:rPr>
                        <a:t> ballon, passif</a:t>
                      </a:r>
                      <a:endParaRPr lang="fr-FR" sz="1100" dirty="0">
                        <a:latin typeface="Calibri"/>
                        <a:ea typeface="Calibri"/>
                        <a:cs typeface="Times New Roman"/>
                      </a:endParaRPr>
                    </a:p>
                    <a:p>
                      <a:pPr>
                        <a:lnSpc>
                          <a:spcPct val="115000"/>
                        </a:lnSpc>
                        <a:spcAft>
                          <a:spcPts val="0"/>
                        </a:spcAft>
                      </a:pPr>
                      <a:r>
                        <a:rPr lang="fr-FR" sz="900" b="1" dirty="0">
                          <a:latin typeface="Calibri"/>
                          <a:ea typeface="Calibri"/>
                          <a:cs typeface="Times New Roman"/>
                        </a:rPr>
                        <a:t>Etape 2 : objectif d’apprentissage partiellement atteint</a:t>
                      </a:r>
                      <a:endParaRPr lang="fr-FR" sz="1100" dirty="0">
                        <a:latin typeface="Calibri"/>
                        <a:ea typeface="Calibri"/>
                        <a:cs typeface="Times New Roman"/>
                      </a:endParaRPr>
                    </a:p>
                    <a:p>
                      <a:pPr>
                        <a:lnSpc>
                          <a:spcPct val="115000"/>
                        </a:lnSpc>
                        <a:spcAft>
                          <a:spcPts val="0"/>
                        </a:spcAft>
                      </a:pPr>
                      <a:r>
                        <a:rPr lang="fr-FR" sz="900" dirty="0">
                          <a:latin typeface="Calibri"/>
                          <a:ea typeface="Calibri"/>
                          <a:cs typeface="Times New Roman"/>
                        </a:rPr>
                        <a:t>Le joueur au filet intervient sur le 2</a:t>
                      </a:r>
                      <a:r>
                        <a:rPr lang="fr-FR" sz="900" baseline="30000" dirty="0">
                          <a:latin typeface="Calibri"/>
                          <a:ea typeface="Calibri"/>
                          <a:cs typeface="Times New Roman"/>
                        </a:rPr>
                        <a:t>e</a:t>
                      </a:r>
                      <a:r>
                        <a:rPr lang="fr-FR" sz="900" dirty="0">
                          <a:latin typeface="Calibri"/>
                          <a:ea typeface="Calibri"/>
                          <a:cs typeface="Times New Roman"/>
                        </a:rPr>
                        <a:t> ballon, mais renvoie souvent directement chez l’adversaire (joueur relais)</a:t>
                      </a:r>
                      <a:endParaRPr lang="fr-FR" sz="1100" dirty="0">
                        <a:latin typeface="Calibri"/>
                        <a:ea typeface="Calibri"/>
                        <a:cs typeface="Times New Roman"/>
                      </a:endParaRPr>
                    </a:p>
                    <a:p>
                      <a:pPr>
                        <a:lnSpc>
                          <a:spcPct val="115000"/>
                        </a:lnSpc>
                        <a:spcAft>
                          <a:spcPts val="0"/>
                        </a:spcAft>
                      </a:pPr>
                      <a:r>
                        <a:rPr lang="fr-FR" sz="900" b="1" dirty="0">
                          <a:solidFill>
                            <a:srgbClr val="FF0000"/>
                          </a:solidFill>
                          <a:latin typeface="Calibri"/>
                          <a:ea typeface="Calibri"/>
                          <a:cs typeface="Times New Roman"/>
                        </a:rPr>
                        <a:t>Etape 3 : objectif d’apprentissage atteint</a:t>
                      </a:r>
                      <a:endParaRPr lang="fr-FR" sz="1100" dirty="0">
                        <a:latin typeface="Calibri"/>
                        <a:ea typeface="Calibri"/>
                        <a:cs typeface="Times New Roman"/>
                      </a:endParaRPr>
                    </a:p>
                    <a:p>
                      <a:pPr>
                        <a:lnSpc>
                          <a:spcPct val="115000"/>
                        </a:lnSpc>
                        <a:spcAft>
                          <a:spcPts val="0"/>
                        </a:spcAft>
                      </a:pPr>
                      <a:r>
                        <a:rPr lang="fr-FR" sz="900" dirty="0">
                          <a:latin typeface="Calibri"/>
                          <a:ea typeface="Calibri"/>
                          <a:cs typeface="Times New Roman"/>
                        </a:rPr>
                        <a:t>Le relais s’impose sur le terrain et amorce un jeu en 3 touches de balle vers l’avant (joueur passeur)</a:t>
                      </a:r>
                      <a:endParaRPr lang="fr-FR" sz="1100" dirty="0">
                        <a:latin typeface="Calibri"/>
                        <a:ea typeface="Calibri"/>
                        <a:cs typeface="Times New Roman"/>
                      </a:endParaRPr>
                    </a:p>
                    <a:p>
                      <a:pPr>
                        <a:lnSpc>
                          <a:spcPct val="115000"/>
                        </a:lnSpc>
                        <a:spcAft>
                          <a:spcPts val="0"/>
                        </a:spcAft>
                      </a:pPr>
                      <a:r>
                        <a:rPr lang="fr-FR" sz="900" b="1" dirty="0">
                          <a:latin typeface="Calibri"/>
                          <a:ea typeface="Calibri"/>
                          <a:cs typeface="Times New Roman"/>
                        </a:rPr>
                        <a:t>Etape 4 : objectif d’apprentissage dépassé</a:t>
                      </a:r>
                      <a:endParaRPr lang="fr-FR" sz="1100" dirty="0">
                        <a:latin typeface="Calibri"/>
                        <a:ea typeface="Calibri"/>
                        <a:cs typeface="Times New Roman"/>
                      </a:endParaRPr>
                    </a:p>
                    <a:p>
                      <a:pPr>
                        <a:lnSpc>
                          <a:spcPct val="115000"/>
                        </a:lnSpc>
                        <a:spcAft>
                          <a:spcPts val="0"/>
                        </a:spcAft>
                      </a:pPr>
                      <a:r>
                        <a:rPr lang="fr-FR" sz="900" dirty="0">
                          <a:latin typeface="Calibri"/>
                          <a:ea typeface="Calibri"/>
                          <a:cs typeface="Times New Roman"/>
                        </a:rPr>
                        <a:t>Le passeur se déplace rapidement et s’oriente pour envoyer un ballon haut en zone avant à son attaquant</a:t>
                      </a:r>
                      <a:endParaRPr lang="fr-FR" sz="11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r>
              <a:tr h="1627196">
                <a:tc>
                  <a:txBody>
                    <a:bodyPr/>
                    <a:lstStyle/>
                    <a:p>
                      <a:pPr algn="ctr">
                        <a:lnSpc>
                          <a:spcPct val="115000"/>
                        </a:lnSpc>
                        <a:spcAft>
                          <a:spcPts val="0"/>
                        </a:spcAft>
                      </a:pPr>
                      <a:r>
                        <a:rPr lang="fr-FR" sz="900" b="1" u="sng" dirty="0">
                          <a:latin typeface="Calibri"/>
                          <a:cs typeface="Tahoma"/>
                        </a:rPr>
                        <a:t>L’observateur/conseiller</a:t>
                      </a:r>
                      <a:endParaRPr lang="fr-FR" sz="1100" dirty="0">
                        <a:latin typeface="Calibri"/>
                      </a:endParaRPr>
                    </a:p>
                    <a:p>
                      <a:pPr>
                        <a:lnSpc>
                          <a:spcPct val="115000"/>
                        </a:lnSpc>
                        <a:spcAft>
                          <a:spcPts val="0"/>
                        </a:spcAft>
                      </a:pPr>
                      <a:r>
                        <a:rPr lang="fr-FR" sz="900" b="1" dirty="0">
                          <a:latin typeface="Calibri"/>
                          <a:ea typeface="Calibri"/>
                          <a:cs typeface="Times New Roman"/>
                        </a:rPr>
                        <a:t>Etape 1 : objectif d’apprentissage non atteint</a:t>
                      </a:r>
                      <a:endParaRPr lang="fr-FR" sz="1100" dirty="0">
                        <a:latin typeface="Calibri"/>
                        <a:ea typeface="Calibri"/>
                        <a:cs typeface="Times New Roman"/>
                      </a:endParaRPr>
                    </a:p>
                    <a:p>
                      <a:pPr>
                        <a:lnSpc>
                          <a:spcPct val="115000"/>
                        </a:lnSpc>
                        <a:spcAft>
                          <a:spcPts val="0"/>
                        </a:spcAft>
                      </a:pPr>
                      <a:r>
                        <a:rPr lang="fr-FR" sz="900" dirty="0">
                          <a:latin typeface="Calibri"/>
                          <a:ea typeface="Calibri"/>
                          <a:cs typeface="Times New Roman"/>
                        </a:rPr>
                        <a:t>Peu de données prélevées, souvent fausses</a:t>
                      </a:r>
                      <a:endParaRPr lang="fr-FR" sz="1100" dirty="0">
                        <a:latin typeface="Calibri"/>
                        <a:ea typeface="Calibri"/>
                        <a:cs typeface="Times New Roman"/>
                      </a:endParaRPr>
                    </a:p>
                    <a:p>
                      <a:pPr>
                        <a:lnSpc>
                          <a:spcPct val="115000"/>
                        </a:lnSpc>
                        <a:spcAft>
                          <a:spcPts val="0"/>
                        </a:spcAft>
                      </a:pPr>
                      <a:r>
                        <a:rPr lang="fr-FR" sz="900" b="1" dirty="0">
                          <a:latin typeface="Calibri"/>
                          <a:ea typeface="Calibri"/>
                          <a:cs typeface="Times New Roman"/>
                        </a:rPr>
                        <a:t>Etape 2 : objectif d’apprentissage partiellement atteint</a:t>
                      </a:r>
                      <a:endParaRPr lang="fr-FR" sz="1100" dirty="0">
                        <a:latin typeface="Calibri"/>
                        <a:ea typeface="Calibri"/>
                        <a:cs typeface="Times New Roman"/>
                      </a:endParaRPr>
                    </a:p>
                    <a:p>
                      <a:pPr>
                        <a:lnSpc>
                          <a:spcPct val="115000"/>
                        </a:lnSpc>
                        <a:spcAft>
                          <a:spcPts val="0"/>
                        </a:spcAft>
                      </a:pPr>
                      <a:r>
                        <a:rPr lang="fr-FR" sz="900" dirty="0">
                          <a:latin typeface="Calibri"/>
                          <a:ea typeface="Calibri"/>
                          <a:cs typeface="Times New Roman"/>
                        </a:rPr>
                        <a:t>L’outil de recueil des données est compris, les données sont fiables et précises</a:t>
                      </a:r>
                      <a:endParaRPr lang="fr-FR" sz="1100" dirty="0">
                        <a:latin typeface="Calibri"/>
                        <a:ea typeface="Calibri"/>
                        <a:cs typeface="Times New Roman"/>
                      </a:endParaRPr>
                    </a:p>
                    <a:p>
                      <a:pPr>
                        <a:lnSpc>
                          <a:spcPct val="115000"/>
                        </a:lnSpc>
                        <a:spcAft>
                          <a:spcPts val="0"/>
                        </a:spcAft>
                      </a:pPr>
                      <a:r>
                        <a:rPr lang="fr-FR" sz="900" b="1" dirty="0">
                          <a:solidFill>
                            <a:srgbClr val="FF0000"/>
                          </a:solidFill>
                          <a:latin typeface="Calibri"/>
                          <a:ea typeface="Calibri"/>
                          <a:cs typeface="Times New Roman"/>
                        </a:rPr>
                        <a:t>Etape 3 : objectif d’apprentissage atteint</a:t>
                      </a:r>
                      <a:endParaRPr lang="fr-FR" sz="1100" dirty="0">
                        <a:latin typeface="Calibri"/>
                        <a:ea typeface="Calibri"/>
                        <a:cs typeface="Times New Roman"/>
                      </a:endParaRPr>
                    </a:p>
                    <a:p>
                      <a:pPr>
                        <a:lnSpc>
                          <a:spcPct val="115000"/>
                        </a:lnSpc>
                        <a:spcAft>
                          <a:spcPts val="0"/>
                        </a:spcAft>
                      </a:pPr>
                      <a:r>
                        <a:rPr lang="fr-FR" sz="900" dirty="0">
                          <a:latin typeface="Calibri"/>
                          <a:ea typeface="Calibri"/>
                          <a:cs typeface="Times New Roman"/>
                        </a:rPr>
                        <a:t>Grâce aux indices prélevés, l’observateur est capable d’analyser objectivement le résultat</a:t>
                      </a:r>
                      <a:endParaRPr lang="fr-FR" sz="1100" dirty="0">
                        <a:latin typeface="Calibri"/>
                        <a:ea typeface="Calibri"/>
                        <a:cs typeface="Times New Roman"/>
                      </a:endParaRPr>
                    </a:p>
                    <a:p>
                      <a:pPr>
                        <a:lnSpc>
                          <a:spcPct val="115000"/>
                        </a:lnSpc>
                        <a:spcAft>
                          <a:spcPts val="0"/>
                        </a:spcAft>
                      </a:pPr>
                      <a:r>
                        <a:rPr lang="fr-FR" sz="900" b="1" dirty="0">
                          <a:latin typeface="Calibri"/>
                          <a:ea typeface="Calibri"/>
                          <a:cs typeface="Times New Roman"/>
                        </a:rPr>
                        <a:t>Etape 4 : objectif d’apprentissage dépassé</a:t>
                      </a:r>
                      <a:endParaRPr lang="fr-FR" sz="1100" dirty="0">
                        <a:latin typeface="Calibri"/>
                        <a:ea typeface="Calibri"/>
                        <a:cs typeface="Times New Roman"/>
                      </a:endParaRPr>
                    </a:p>
                    <a:p>
                      <a:pPr>
                        <a:lnSpc>
                          <a:spcPct val="115000"/>
                        </a:lnSpc>
                        <a:spcAft>
                          <a:spcPts val="0"/>
                        </a:spcAft>
                      </a:pPr>
                      <a:r>
                        <a:rPr lang="fr-FR" sz="900" dirty="0">
                          <a:latin typeface="Calibri"/>
                          <a:ea typeface="Calibri"/>
                          <a:cs typeface="Tahoma"/>
                        </a:rPr>
                        <a:t>L’observateur devient conseiller en proposant une stratégie collective en fonction des données relevées</a:t>
                      </a:r>
                      <a:endParaRPr lang="fr-FR" sz="11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c>
                  <a:txBody>
                    <a:bodyPr/>
                    <a:lstStyle/>
                    <a:p>
                      <a:pPr algn="ctr">
                        <a:lnSpc>
                          <a:spcPct val="115000"/>
                        </a:lnSpc>
                        <a:spcAft>
                          <a:spcPts val="0"/>
                        </a:spcAft>
                      </a:pPr>
                      <a:r>
                        <a:rPr lang="fr-FR" sz="900" b="1" u="sng" dirty="0">
                          <a:latin typeface="Calibri"/>
                          <a:ea typeface="Calibri"/>
                          <a:cs typeface="Times New Roman"/>
                        </a:rPr>
                        <a:t>L’arbitre</a:t>
                      </a:r>
                      <a:endParaRPr lang="fr-FR" sz="1100" dirty="0">
                        <a:latin typeface="Calibri"/>
                        <a:ea typeface="Calibri"/>
                        <a:cs typeface="Times New Roman"/>
                      </a:endParaRPr>
                    </a:p>
                    <a:p>
                      <a:pPr>
                        <a:lnSpc>
                          <a:spcPct val="115000"/>
                        </a:lnSpc>
                        <a:spcAft>
                          <a:spcPts val="0"/>
                        </a:spcAft>
                      </a:pPr>
                      <a:r>
                        <a:rPr lang="fr-FR" sz="900" b="1" dirty="0">
                          <a:latin typeface="Calibri"/>
                          <a:ea typeface="Calibri"/>
                          <a:cs typeface="Times New Roman"/>
                        </a:rPr>
                        <a:t>Etape 1 : objectif d’apprentissage non atteint</a:t>
                      </a:r>
                      <a:endParaRPr lang="fr-FR" sz="1100" dirty="0">
                        <a:latin typeface="Calibri"/>
                        <a:ea typeface="Calibri"/>
                        <a:cs typeface="Times New Roman"/>
                      </a:endParaRPr>
                    </a:p>
                    <a:p>
                      <a:pPr>
                        <a:lnSpc>
                          <a:spcPct val="115000"/>
                        </a:lnSpc>
                        <a:spcAft>
                          <a:spcPts val="0"/>
                        </a:spcAft>
                      </a:pPr>
                      <a:r>
                        <a:rPr lang="fr-FR" sz="900" dirty="0">
                          <a:latin typeface="Calibri"/>
                          <a:ea typeface="Calibri"/>
                          <a:cs typeface="Times New Roman"/>
                        </a:rPr>
                        <a:t>Peu d’interventions de la part de l’arbitre, difficulté à suivre le score</a:t>
                      </a:r>
                      <a:endParaRPr lang="fr-FR" sz="1100" dirty="0">
                        <a:latin typeface="Calibri"/>
                        <a:ea typeface="Calibri"/>
                        <a:cs typeface="Times New Roman"/>
                      </a:endParaRPr>
                    </a:p>
                    <a:p>
                      <a:pPr>
                        <a:lnSpc>
                          <a:spcPct val="115000"/>
                        </a:lnSpc>
                        <a:spcAft>
                          <a:spcPts val="0"/>
                        </a:spcAft>
                      </a:pPr>
                      <a:r>
                        <a:rPr lang="fr-FR" sz="900" b="1" dirty="0">
                          <a:latin typeface="Calibri"/>
                          <a:ea typeface="Calibri"/>
                          <a:cs typeface="Times New Roman"/>
                        </a:rPr>
                        <a:t>Etape 2 : objectif d’apprentissage partiellement atteint</a:t>
                      </a:r>
                      <a:endParaRPr lang="fr-FR" sz="1100" dirty="0">
                        <a:latin typeface="Calibri"/>
                        <a:ea typeface="Calibri"/>
                        <a:cs typeface="Times New Roman"/>
                      </a:endParaRPr>
                    </a:p>
                    <a:p>
                      <a:pPr>
                        <a:lnSpc>
                          <a:spcPct val="115000"/>
                        </a:lnSpc>
                        <a:spcAft>
                          <a:spcPts val="0"/>
                        </a:spcAft>
                      </a:pPr>
                      <a:r>
                        <a:rPr lang="fr-FR" sz="900" dirty="0">
                          <a:latin typeface="Calibri"/>
                          <a:ea typeface="Calibri"/>
                          <a:cs typeface="Times New Roman"/>
                        </a:rPr>
                        <a:t>Ne prend pas position en cas de litige, sait tenir le score</a:t>
                      </a:r>
                      <a:endParaRPr lang="fr-FR" sz="1100" dirty="0">
                        <a:latin typeface="Calibri"/>
                        <a:ea typeface="Calibri"/>
                        <a:cs typeface="Times New Roman"/>
                      </a:endParaRPr>
                    </a:p>
                    <a:p>
                      <a:pPr>
                        <a:lnSpc>
                          <a:spcPct val="115000"/>
                        </a:lnSpc>
                        <a:spcAft>
                          <a:spcPts val="0"/>
                        </a:spcAft>
                      </a:pPr>
                      <a:r>
                        <a:rPr lang="fr-FR" sz="900" b="1" dirty="0">
                          <a:solidFill>
                            <a:srgbClr val="FF0000"/>
                          </a:solidFill>
                          <a:latin typeface="Calibri"/>
                          <a:ea typeface="Calibri"/>
                          <a:cs typeface="Times New Roman"/>
                        </a:rPr>
                        <a:t>Etape 3 : objectif d’apprentissage atteint</a:t>
                      </a:r>
                      <a:endParaRPr lang="fr-FR" sz="1100" dirty="0">
                        <a:latin typeface="Calibri"/>
                        <a:ea typeface="Calibri"/>
                        <a:cs typeface="Times New Roman"/>
                      </a:endParaRPr>
                    </a:p>
                    <a:p>
                      <a:pPr>
                        <a:lnSpc>
                          <a:spcPct val="115000"/>
                        </a:lnSpc>
                        <a:spcAft>
                          <a:spcPts val="0"/>
                        </a:spcAft>
                      </a:pPr>
                      <a:r>
                        <a:rPr lang="fr-FR" sz="900" dirty="0">
                          <a:latin typeface="Calibri"/>
                          <a:ea typeface="Calibri"/>
                          <a:cs typeface="Times New Roman"/>
                        </a:rPr>
                        <a:t>L’arbitre siffle les mises en jeu, les fautes et est capable de prendre une décision et de s’y tenir sur des ballons litigieux</a:t>
                      </a:r>
                      <a:endParaRPr lang="fr-FR" sz="1100" dirty="0">
                        <a:latin typeface="Calibri"/>
                        <a:ea typeface="Calibri"/>
                        <a:cs typeface="Times New Roman"/>
                      </a:endParaRPr>
                    </a:p>
                    <a:p>
                      <a:pPr>
                        <a:lnSpc>
                          <a:spcPct val="115000"/>
                        </a:lnSpc>
                        <a:spcAft>
                          <a:spcPts val="0"/>
                        </a:spcAft>
                      </a:pPr>
                      <a:r>
                        <a:rPr lang="fr-FR" sz="900" b="1" dirty="0">
                          <a:latin typeface="Calibri"/>
                          <a:ea typeface="Calibri"/>
                          <a:cs typeface="Times New Roman"/>
                        </a:rPr>
                        <a:t>Etape 4 : objectif d’apprentissage dépassé</a:t>
                      </a:r>
                      <a:endParaRPr lang="fr-FR" sz="1100" dirty="0">
                        <a:latin typeface="Calibri"/>
                        <a:ea typeface="Calibri"/>
                        <a:cs typeface="Times New Roman"/>
                      </a:endParaRPr>
                    </a:p>
                    <a:p>
                      <a:pPr>
                        <a:lnSpc>
                          <a:spcPct val="115000"/>
                        </a:lnSpc>
                        <a:spcAft>
                          <a:spcPts val="0"/>
                        </a:spcAft>
                      </a:pPr>
                      <a:r>
                        <a:rPr lang="fr-FR" sz="900" dirty="0">
                          <a:latin typeface="Calibri"/>
                          <a:ea typeface="Calibri"/>
                          <a:cs typeface="Times New Roman"/>
                        </a:rPr>
                        <a:t>Arbitrage avec autorité et avec la gestuelle appropriée</a:t>
                      </a:r>
                      <a:endParaRPr lang="fr-FR" sz="11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r>
            </a:tbl>
          </a:graphicData>
        </a:graphic>
      </p:graphicFrame>
      <p:graphicFrame>
        <p:nvGraphicFramePr>
          <p:cNvPr id="9" name="Tableau 8"/>
          <p:cNvGraphicFramePr>
            <a:graphicFrameLocks noGrp="1"/>
          </p:cNvGraphicFramePr>
          <p:nvPr/>
        </p:nvGraphicFramePr>
        <p:xfrm>
          <a:off x="252248" y="5002924"/>
          <a:ext cx="4351283" cy="1639614"/>
        </p:xfrm>
        <a:graphic>
          <a:graphicData uri="http://schemas.openxmlformats.org/drawingml/2006/table">
            <a:tbl>
              <a:tblPr/>
              <a:tblGrid>
                <a:gridCol w="4351283"/>
              </a:tblGrid>
              <a:tr h="1639614">
                <a:tc>
                  <a:txBody>
                    <a:bodyPr/>
                    <a:lstStyle/>
                    <a:p>
                      <a:endParaRPr lang="fr-FR" dirty="0"/>
                    </a:p>
                  </a:txBody>
                  <a:tcPr>
                    <a:lnL w="38100" cmpd="sng">
                      <a:noFill/>
                      <a:prstDash val="solid"/>
                    </a:lnL>
                    <a:lnR w="38100" cmpd="sng">
                      <a:noFill/>
                      <a:prstDash val="solid"/>
                    </a:lnR>
                    <a:lnT w="38100" cmpd="sng">
                      <a:noFill/>
                      <a:prstDash val="solid"/>
                    </a:lnT>
                    <a:lnB w="38100" cmpd="sng">
                      <a:noFill/>
                      <a:prstDash val="solid"/>
                    </a:lnB>
                    <a:lnTlToBr w="12700" cmpd="sng">
                      <a:noFill/>
                      <a:prstDash val="solid"/>
                    </a:lnTlToBr>
                    <a:lnBlToTr w="12700" cmpd="sng">
                      <a:noFill/>
                      <a:prstDash val="solid"/>
                    </a:lnBlToTr>
                  </a:tcPr>
                </a:tc>
              </a:tr>
            </a:tbl>
          </a:graphicData>
        </a:graphic>
      </p:graphicFrame>
      <p:graphicFrame>
        <p:nvGraphicFramePr>
          <p:cNvPr id="10" name="Tableau 9"/>
          <p:cNvGraphicFramePr>
            <a:graphicFrameLocks noGrp="1"/>
          </p:cNvGraphicFramePr>
          <p:nvPr/>
        </p:nvGraphicFramePr>
        <p:xfrm>
          <a:off x="251520" y="4941168"/>
          <a:ext cx="4351283" cy="1653116"/>
        </p:xfrm>
        <a:graphic>
          <a:graphicData uri="http://schemas.openxmlformats.org/drawingml/2006/table">
            <a:tbl>
              <a:tblPr/>
              <a:tblGrid>
                <a:gridCol w="4351283"/>
              </a:tblGrid>
              <a:tr h="1653116">
                <a:tc>
                  <a:txBody>
                    <a:bodyPr/>
                    <a:lstStyle/>
                    <a:p>
                      <a:endParaRPr lang="fr-FR" dirty="0"/>
                    </a:p>
                  </a:txBody>
                  <a:tcPr>
                    <a:lnL w="38100" cmpd="sng">
                      <a:solidFill>
                        <a:srgbClr val="FF0000"/>
                      </a:solidFill>
                      <a:prstDash val="solid"/>
                    </a:lnL>
                    <a:lnR w="38100" cmpd="sng">
                      <a:solidFill>
                        <a:srgbClr val="FF0000"/>
                      </a:solidFill>
                      <a:prstDash val="solid"/>
                    </a:lnR>
                    <a:lnT w="38100" cmpd="sng">
                      <a:solidFill>
                        <a:srgbClr val="FF0000"/>
                      </a:solidFill>
                      <a:prstDash val="solid"/>
                    </a:lnT>
                    <a:lnB w="38100" cmpd="sng">
                      <a:solidFill>
                        <a:srgbClr val="FF0000"/>
                      </a:solidFill>
                      <a:prstDash val="solid"/>
                    </a:lnB>
                  </a:tcPr>
                </a:tc>
              </a:tr>
            </a:tbl>
          </a:graphicData>
        </a:graphic>
      </p:graphicFrame>
    </p:spTree>
    <p:extLst>
      <p:ext uri="{BB962C8B-B14F-4D97-AF65-F5344CB8AC3E}">
        <p14:creationId xmlns="" xmlns:p14="http://schemas.microsoft.com/office/powerpoint/2010/main" val="11945421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251520" y="1150008"/>
            <a:ext cx="8640960" cy="4647426"/>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nchor="ctr">
            <a:spAutoFit/>
          </a:bodyPr>
          <a:lstStyle/>
          <a:p>
            <a:pPr marL="285750" indent="-285750" algn="ctr"/>
            <a:r>
              <a:rPr lang="fr-FR" sz="3200" b="1" dirty="0" smtClean="0">
                <a:solidFill>
                  <a:srgbClr val="FF0000"/>
                </a:solidFill>
              </a:rPr>
              <a:t>Construction d’un continuum des apprentissages</a:t>
            </a:r>
            <a:endParaRPr lang="fr-FR" sz="2200" dirty="0" smtClean="0"/>
          </a:p>
          <a:p>
            <a:pPr lvl="0" algn="just"/>
            <a:r>
              <a:rPr lang="fr-FR" sz="2200" dirty="0" smtClean="0"/>
              <a:t>Afin que l’ensemble des élèves puissent valider la compétence attendue en fin de cycle, il semble opportun de programmer plusieurs séquences d’apprentissage.</a:t>
            </a:r>
          </a:p>
          <a:p>
            <a:pPr lvl="0" algn="just"/>
            <a:r>
              <a:rPr lang="fr-FR" sz="2200" dirty="0" smtClean="0"/>
              <a:t>D’autre part, dans le but de mettre en valeur la progression de chacun des élèves, l’équipe pédagogique peut définir des étapes d’apprentissage. Chaque étape envisage la validation d’une </a:t>
            </a:r>
            <a:r>
              <a:rPr lang="fr-FR" sz="2200" u="sng" dirty="0" smtClean="0"/>
              <a:t>compétence intermédiaire </a:t>
            </a:r>
            <a:r>
              <a:rPr lang="fr-FR" sz="2200" dirty="0" smtClean="0"/>
              <a:t>au travers d’une ou plusieurs situations repères, garante(s) de la maîtrise de contenus nécessaires pour passer à l’étape suivante.</a:t>
            </a:r>
          </a:p>
          <a:p>
            <a:pPr lvl="0" algn="just"/>
            <a:r>
              <a:rPr lang="fr-FR" sz="2200" dirty="0" smtClean="0"/>
              <a:t>Le continuum des apprentissages est ainsi marqué par des situations de complexité croissante, jusqu’au test de compétence final.</a:t>
            </a:r>
          </a:p>
          <a:p>
            <a:pPr lvl="0" algn="just"/>
            <a:endParaRPr lang="fr-FR" sz="2200" dirty="0" smtClean="0"/>
          </a:p>
          <a:p>
            <a:pPr algn="just"/>
            <a:endParaRPr lang="fr-FR" sz="2200" dirty="0" smtClean="0"/>
          </a:p>
        </p:txBody>
      </p:sp>
    </p:spTree>
    <p:extLst>
      <p:ext uri="{BB962C8B-B14F-4D97-AF65-F5344CB8AC3E}">
        <p14:creationId xmlns="" xmlns:p14="http://schemas.microsoft.com/office/powerpoint/2010/main" val="7374890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re 1"/>
          <p:cNvSpPr txBox="1">
            <a:spLocks/>
          </p:cNvSpPr>
          <p:nvPr/>
        </p:nvSpPr>
        <p:spPr>
          <a:xfrm>
            <a:off x="2555776" y="0"/>
            <a:ext cx="4392488" cy="648072"/>
          </a:xfrm>
          <a:prstGeom prst="rect">
            <a:avLst/>
          </a:prstGeom>
          <a:solidFill>
            <a:schemeClr val="accent3">
              <a:lumMod val="40000"/>
              <a:lumOff val="60000"/>
            </a:schemeClr>
          </a:solidFill>
          <a:ln w="22225">
            <a:solidFill>
              <a:srgbClr val="00B050"/>
            </a:solidFill>
          </a:ln>
        </p:spPr>
        <p:txBody>
          <a:bodyPr vert="horz" lIns="91440" tIns="45720" rIns="91440" bIns="45720" rtlCol="0" anchor="ctr">
            <a:normAutofit fontScale="6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fr-FR" sz="3000" b="1" dirty="0" smtClean="0">
                <a:solidFill>
                  <a:prstClr val="black"/>
                </a:solidFill>
                <a:ea typeface="+mn-ea"/>
                <a:cs typeface="+mn-cs"/>
              </a:rPr>
              <a:t>VOLLEY-BALL</a:t>
            </a:r>
            <a:endParaRPr lang="fr-FR" sz="3000" b="1" dirty="0">
              <a:solidFill>
                <a:prstClr val="black"/>
              </a:solidFill>
              <a:ea typeface="+mn-ea"/>
              <a:cs typeface="+mn-cs"/>
            </a:endParaRPr>
          </a:p>
          <a:p>
            <a:r>
              <a:rPr lang="fr-FR" sz="2100" b="1" dirty="0" smtClean="0"/>
              <a:t>Compétence intermédiaire attendue dans l’APSA par séquence </a:t>
            </a:r>
          </a:p>
        </p:txBody>
      </p:sp>
      <p:graphicFrame>
        <p:nvGraphicFramePr>
          <p:cNvPr id="6" name="Tableau 5"/>
          <p:cNvGraphicFramePr>
            <a:graphicFrameLocks noGrp="1"/>
          </p:cNvGraphicFramePr>
          <p:nvPr>
            <p:extLst>
              <p:ext uri="{D42A27DB-BD31-4B8C-83A1-F6EECF244321}">
                <p14:modId xmlns="" xmlns:p14="http://schemas.microsoft.com/office/powerpoint/2010/main" val="4202069237"/>
              </p:ext>
            </p:extLst>
          </p:nvPr>
        </p:nvGraphicFramePr>
        <p:xfrm>
          <a:off x="395537" y="675837"/>
          <a:ext cx="8568952" cy="5396754"/>
        </p:xfrm>
        <a:graphic>
          <a:graphicData uri="http://schemas.openxmlformats.org/drawingml/2006/table">
            <a:tbl>
              <a:tblPr firstRow="1" bandRow="1">
                <a:tableStyleId>{5C22544A-7EE6-4342-B048-85BDC9FD1C3A}</a:tableStyleId>
              </a:tblPr>
              <a:tblGrid>
                <a:gridCol w="4284476"/>
                <a:gridCol w="1113235"/>
                <a:gridCol w="1055683"/>
                <a:gridCol w="1057779"/>
                <a:gridCol w="1057779"/>
              </a:tblGrid>
              <a:tr h="305500">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smtClean="0">
                          <a:ln>
                            <a:noFill/>
                          </a:ln>
                          <a:solidFill>
                            <a:prstClr val="black"/>
                          </a:solidFill>
                          <a:effectLst/>
                          <a:uLnTx/>
                          <a:uFillTx/>
                          <a:latin typeface="+mn-lt"/>
                          <a:ea typeface="+mn-ea"/>
                          <a:cs typeface="+mn-cs"/>
                        </a:rPr>
                        <a:t>1</a:t>
                      </a:r>
                      <a:r>
                        <a:rPr kumimoji="0" lang="fr-FR" sz="1400" b="1" i="0" u="none" strike="noStrike" kern="1200" cap="none" spc="0" normalizeH="0" baseline="30000" noProof="0" dirty="0" smtClean="0">
                          <a:ln>
                            <a:noFill/>
                          </a:ln>
                          <a:solidFill>
                            <a:prstClr val="black"/>
                          </a:solidFill>
                          <a:effectLst/>
                          <a:uLnTx/>
                          <a:uFillTx/>
                          <a:latin typeface="+mn-lt"/>
                          <a:ea typeface="+mn-ea"/>
                          <a:cs typeface="+mn-cs"/>
                        </a:rPr>
                        <a:t>ère</a:t>
                      </a:r>
                      <a:r>
                        <a:rPr kumimoji="0" lang="fr-FR" sz="1400" b="1" i="0" u="none" strike="noStrike" kern="1200" cap="none" spc="0" normalizeH="0" baseline="0" noProof="0" dirty="0" smtClean="0">
                          <a:ln>
                            <a:noFill/>
                          </a:ln>
                          <a:solidFill>
                            <a:prstClr val="black"/>
                          </a:solidFill>
                          <a:effectLst/>
                          <a:uLnTx/>
                          <a:uFillTx/>
                          <a:latin typeface="+mn-lt"/>
                          <a:ea typeface="+mn-ea"/>
                          <a:cs typeface="+mn-cs"/>
                        </a:rPr>
                        <a:t> séquence de Volley-ball, classe de 4ème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hMerge="1">
                  <a:txBody>
                    <a:bodyPr/>
                    <a:lstStyle/>
                    <a:p>
                      <a:pPr algn="ctr"/>
                      <a:endParaRPr lang="fr-FR"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3055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smtClean="0">
                          <a:ln>
                            <a:noFill/>
                          </a:ln>
                          <a:solidFill>
                            <a:srgbClr val="7030A0"/>
                          </a:solidFill>
                          <a:effectLst/>
                          <a:uLnTx/>
                          <a:uFillTx/>
                          <a:latin typeface="+mn-lt"/>
                          <a:ea typeface="+mn-ea"/>
                          <a:cs typeface="+mn-cs"/>
                        </a:rPr>
                        <a:t>Compétence INTERMEDIAIRE</a:t>
                      </a:r>
                      <a:endParaRPr kumimoji="0" lang="fr-FR" sz="1400" b="1" i="0" u="sng" strike="noStrike" kern="1200" cap="none" spc="0" normalizeH="0" baseline="0" noProof="0" dirty="0" smtClean="0">
                        <a:ln>
                          <a:noFill/>
                        </a:ln>
                        <a:solidFill>
                          <a:srgbClr val="FF0000"/>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smtClean="0">
                          <a:ln>
                            <a:noFill/>
                          </a:ln>
                          <a:solidFill>
                            <a:prstClr val="black"/>
                          </a:solidFill>
                          <a:effectLst/>
                          <a:uLnTx/>
                          <a:uFillTx/>
                          <a:latin typeface="+mn-lt"/>
                          <a:ea typeface="+mn-ea"/>
                          <a:cs typeface="+mn-cs"/>
                        </a:rPr>
                        <a:t>Situation repère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1134051">
                <a:tc>
                  <a:txBody>
                    <a:bodyPr/>
                    <a:lstStyle/>
                    <a:p>
                      <a:r>
                        <a:rPr lang="fr-FR" sz="1050" dirty="0" smtClean="0">
                          <a:ea typeface="Calibri"/>
                          <a:cs typeface="Times New Roman"/>
                        </a:rPr>
                        <a:t>«  </a:t>
                      </a:r>
                      <a:r>
                        <a:rPr lang="fr-FR" sz="1050" dirty="0" smtClean="0"/>
                        <a:t>Dans un jeu à effectif réduit, rechercher le gain d’un match en </a:t>
                      </a:r>
                      <a:r>
                        <a:rPr lang="fr-FR" sz="1050" b="0" dirty="0" smtClean="0">
                          <a:solidFill>
                            <a:schemeClr val="tx1"/>
                          </a:solidFill>
                        </a:rPr>
                        <a:t>cherchant</a:t>
                      </a:r>
                      <a:r>
                        <a:rPr lang="fr-FR" sz="1050" b="0" baseline="0" dirty="0" smtClean="0">
                          <a:solidFill>
                            <a:schemeClr val="tx1"/>
                          </a:solidFill>
                        </a:rPr>
                        <a:t> à </a:t>
                      </a:r>
                      <a:r>
                        <a:rPr lang="fr-FR" sz="1050" b="0" dirty="0" smtClean="0">
                          <a:solidFill>
                            <a:schemeClr val="tx1"/>
                          </a:solidFill>
                        </a:rPr>
                        <a:t>rompre l’échange grâce à des </a:t>
                      </a:r>
                      <a:r>
                        <a:rPr lang="fr-FR" sz="1050" b="1" dirty="0" smtClean="0">
                          <a:solidFill>
                            <a:schemeClr val="tx1"/>
                          </a:solidFill>
                        </a:rPr>
                        <a:t>renvois longs et placés</a:t>
                      </a:r>
                      <a:r>
                        <a:rPr lang="fr-FR" sz="1050" b="1" dirty="0" smtClean="0"/>
                        <a:t>, à l’aide de ses</a:t>
                      </a:r>
                      <a:r>
                        <a:rPr lang="fr-FR" sz="1050" b="1" baseline="0" dirty="0" smtClean="0"/>
                        <a:t> partenaires, </a:t>
                      </a:r>
                      <a:r>
                        <a:rPr lang="fr-FR" sz="1050" dirty="0" smtClean="0">
                          <a:solidFill>
                            <a:schemeClr val="tx1"/>
                          </a:solidFill>
                        </a:rPr>
                        <a:t>tout en protégeant son terrain. </a:t>
                      </a:r>
                    </a:p>
                    <a:p>
                      <a:r>
                        <a:rPr lang="fr-FR" sz="1050" b="0" dirty="0" smtClean="0">
                          <a:solidFill>
                            <a:schemeClr val="tx1"/>
                          </a:solidFill>
                        </a:rPr>
                        <a:t>Arbitrer</a:t>
                      </a:r>
                      <a:r>
                        <a:rPr lang="fr-FR" sz="1050" b="0" baseline="0" dirty="0" smtClean="0">
                          <a:solidFill>
                            <a:schemeClr val="tx1"/>
                          </a:solidFill>
                        </a:rPr>
                        <a:t> d</a:t>
                      </a:r>
                      <a:r>
                        <a:rPr lang="fr-FR" sz="1050" b="0" dirty="0" smtClean="0">
                          <a:solidFill>
                            <a:schemeClr val="tx1"/>
                          </a:solidFill>
                        </a:rPr>
                        <a:t>e manière fairplay. </a:t>
                      </a:r>
                    </a:p>
                    <a:p>
                      <a:r>
                        <a:rPr lang="fr-FR" sz="1050" b="1" dirty="0" smtClean="0">
                          <a:solidFill>
                            <a:srgbClr val="FF0000"/>
                          </a:solidFill>
                        </a:rPr>
                        <a:t>Identifier le projet de jeu d’une équipe à partir de relevés</a:t>
                      </a:r>
                      <a:r>
                        <a:rPr lang="fr-FR" sz="1050" b="1" baseline="0" dirty="0" smtClean="0">
                          <a:solidFill>
                            <a:srgbClr val="FF0000"/>
                          </a:solidFill>
                        </a:rPr>
                        <a:t> simples et précis.</a:t>
                      </a:r>
                      <a:r>
                        <a:rPr lang="fr-FR" sz="1050" b="0" dirty="0" smtClean="0">
                          <a:solidFill>
                            <a:schemeClr val="tx1"/>
                          </a:solidFill>
                          <a:ea typeface="Calibri"/>
                          <a:cs typeface="Times New Roman"/>
                        </a:rPr>
                        <a:t> »</a:t>
                      </a:r>
                      <a:endParaRPr kumimoji="0" lang="fr-FR" sz="1050" b="0" i="0" u="none" strike="noStrike" kern="0" cap="none" spc="0" normalizeH="0" baseline="0" noProof="0" dirty="0" smtClean="0">
                        <a:ln>
                          <a:noFill/>
                        </a:ln>
                        <a:solidFill>
                          <a:schemeClr val="tx1"/>
                        </a:solidFill>
                        <a:effectLst/>
                        <a:uLnTx/>
                        <a:uFillTx/>
                        <a:latin typeface="Arial"/>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c rowSpan="3" gridSpan="4">
                  <a:txBody>
                    <a:bodyPr/>
                    <a:lstStyle/>
                    <a:p>
                      <a:pPr>
                        <a:lnSpc>
                          <a:spcPct val="115000"/>
                        </a:lnSpc>
                        <a:spcAft>
                          <a:spcPts val="1000"/>
                        </a:spcAft>
                      </a:pPr>
                      <a:r>
                        <a:rPr lang="fr-FR" sz="1100" b="0" dirty="0" smtClean="0">
                          <a:effectLst/>
                          <a:latin typeface="+mn-lt"/>
                          <a:ea typeface="Calibri"/>
                          <a:cs typeface="Times New Roman"/>
                        </a:rPr>
                        <a:t>Matchs</a:t>
                      </a:r>
                      <a:r>
                        <a:rPr lang="fr-FR" sz="1100" b="0" baseline="0" dirty="0" smtClean="0">
                          <a:effectLst/>
                          <a:latin typeface="+mn-lt"/>
                          <a:ea typeface="Calibri"/>
                          <a:cs typeface="Times New Roman"/>
                        </a:rPr>
                        <a:t> en 3c3 </a:t>
                      </a:r>
                      <a:r>
                        <a:rPr lang="fr-FR" sz="1100" b="0" dirty="0" smtClean="0">
                          <a:effectLst/>
                          <a:latin typeface="+mn-lt"/>
                          <a:ea typeface="Calibri"/>
                          <a:cs typeface="Times New Roman"/>
                        </a:rPr>
                        <a:t>entre des équipes homogènes entre elles, avec double</a:t>
                      </a:r>
                      <a:r>
                        <a:rPr lang="fr-FR" sz="1100" b="0" baseline="0" dirty="0" smtClean="0">
                          <a:effectLst/>
                          <a:latin typeface="+mn-lt"/>
                          <a:ea typeface="Calibri"/>
                          <a:cs typeface="Times New Roman"/>
                        </a:rPr>
                        <a:t> arbitrage</a:t>
                      </a:r>
                      <a:r>
                        <a:rPr lang="fr-FR" sz="1100" b="0" dirty="0" smtClean="0">
                          <a:effectLst/>
                          <a:latin typeface="+mn-lt"/>
                          <a:ea typeface="Calibri"/>
                          <a:cs typeface="Times New Roman"/>
                        </a:rPr>
                        <a:t>. Au moins 2 matchs en</a:t>
                      </a:r>
                      <a:r>
                        <a:rPr lang="fr-FR" sz="1100" b="0" baseline="0" dirty="0" smtClean="0">
                          <a:effectLst/>
                          <a:latin typeface="+mn-lt"/>
                          <a:ea typeface="Calibri"/>
                          <a:cs typeface="Times New Roman"/>
                        </a:rPr>
                        <a:t> 2 sets de 25 points sec.</a:t>
                      </a:r>
                      <a:br>
                        <a:rPr lang="fr-FR" sz="1100" b="0" baseline="0" dirty="0" smtClean="0">
                          <a:effectLst/>
                          <a:latin typeface="+mn-lt"/>
                          <a:ea typeface="Calibri"/>
                          <a:cs typeface="Times New Roman"/>
                        </a:rPr>
                      </a:br>
                      <a:r>
                        <a:rPr lang="fr-FR" sz="1100" b="0" baseline="0" dirty="0" smtClean="0">
                          <a:effectLst/>
                          <a:latin typeface="+mn-lt"/>
                          <a:ea typeface="Calibri"/>
                          <a:cs typeface="Times New Roman"/>
                        </a:rPr>
                        <a:t>Terrain de 12mx6m.</a:t>
                      </a:r>
                    </a:p>
                    <a:p>
                      <a:pPr>
                        <a:lnSpc>
                          <a:spcPct val="115000"/>
                        </a:lnSpc>
                        <a:spcAft>
                          <a:spcPts val="1000"/>
                        </a:spcAft>
                      </a:pPr>
                      <a:endParaRPr lang="fr-FR" sz="1100" b="0" baseline="0" dirty="0" smtClean="0">
                        <a:effectLst/>
                        <a:latin typeface="+mn-lt"/>
                        <a:ea typeface="Calibri"/>
                        <a:cs typeface="Times New Roman"/>
                      </a:endParaRPr>
                    </a:p>
                    <a:p>
                      <a:pPr>
                        <a:lnSpc>
                          <a:spcPct val="115000"/>
                        </a:lnSpc>
                        <a:spcAft>
                          <a:spcPts val="1000"/>
                        </a:spcAft>
                      </a:pPr>
                      <a:endParaRPr lang="fr-FR" sz="1100" b="0" baseline="0" dirty="0" smtClean="0">
                        <a:effectLst/>
                        <a:latin typeface="+mn-lt"/>
                        <a:ea typeface="Calibri"/>
                        <a:cs typeface="Times New Roman"/>
                      </a:endParaRPr>
                    </a:p>
                    <a:p>
                      <a:pPr>
                        <a:lnSpc>
                          <a:spcPct val="115000"/>
                        </a:lnSpc>
                        <a:spcAft>
                          <a:spcPts val="1000"/>
                        </a:spcAft>
                      </a:pPr>
                      <a:endParaRPr lang="fr-FR" sz="1100" b="0" baseline="0" dirty="0" smtClean="0">
                        <a:effectLst/>
                        <a:latin typeface="+mn-lt"/>
                        <a:ea typeface="Calibri"/>
                        <a:cs typeface="Times New Roman"/>
                      </a:endParaRPr>
                    </a:p>
                    <a:p>
                      <a:pPr>
                        <a:lnSpc>
                          <a:spcPct val="115000"/>
                        </a:lnSpc>
                        <a:spcAft>
                          <a:spcPts val="1000"/>
                        </a:spcAft>
                      </a:pPr>
                      <a:endParaRPr lang="fr-FR" sz="1100" b="0" baseline="0" dirty="0" smtClean="0">
                        <a:effectLst/>
                        <a:latin typeface="+mn-lt"/>
                        <a:ea typeface="Calibri"/>
                        <a:cs typeface="Times New Roman"/>
                      </a:endParaRPr>
                    </a:p>
                    <a:p>
                      <a:pPr>
                        <a:lnSpc>
                          <a:spcPct val="115000"/>
                        </a:lnSpc>
                        <a:spcAft>
                          <a:spcPts val="1000"/>
                        </a:spcAft>
                      </a:pPr>
                      <a:endParaRPr lang="fr-FR" sz="1100" b="0" dirty="0" smtClean="0">
                        <a:effectLst/>
                        <a:latin typeface="+mn-lt"/>
                        <a:ea typeface="Calibri"/>
                        <a:cs typeface="Times New Roman"/>
                      </a:endParaRPr>
                    </a:p>
                    <a:p>
                      <a:pPr marL="0" marR="0" indent="0" algn="l" defTabSz="914400" rtl="0" eaLnBrk="1" fontAlgn="auto" latinLnBrk="0" hangingPunct="1">
                        <a:lnSpc>
                          <a:spcPct val="115000"/>
                        </a:lnSpc>
                        <a:spcBef>
                          <a:spcPts val="0"/>
                        </a:spcBef>
                        <a:spcAft>
                          <a:spcPts val="1000"/>
                        </a:spcAft>
                        <a:buClrTx/>
                        <a:buSzTx/>
                        <a:buFontTx/>
                        <a:buNone/>
                        <a:tabLst/>
                        <a:defRPr/>
                      </a:pPr>
                      <a:r>
                        <a:rPr lang="fr-FR" sz="1100" b="0" baseline="0" dirty="0" smtClean="0">
                          <a:effectLst/>
                          <a:latin typeface="+mn-lt"/>
                          <a:ea typeface="Calibri"/>
                          <a:cs typeface="Times New Roman"/>
                        </a:rPr>
                        <a:t>Zone arrière bonifiée (2m de large): 3 points </a:t>
                      </a:r>
                      <a:endParaRPr lang="fr-FR" sz="1100" b="0" dirty="0" smtClean="0">
                        <a:effectLst/>
                        <a:latin typeface="+mn-lt"/>
                        <a:ea typeface="Calibri"/>
                        <a:cs typeface="Times New Roman"/>
                      </a:endParaRPr>
                    </a:p>
                    <a:p>
                      <a:pPr>
                        <a:lnSpc>
                          <a:spcPct val="115000"/>
                        </a:lnSpc>
                        <a:spcAft>
                          <a:spcPts val="1000"/>
                        </a:spcAft>
                      </a:pPr>
                      <a:r>
                        <a:rPr lang="fr-FR" sz="1100" b="0" dirty="0" err="1" smtClean="0">
                          <a:effectLst/>
                          <a:latin typeface="+mn-lt"/>
                          <a:ea typeface="Calibri"/>
                          <a:cs typeface="Times New Roman"/>
                        </a:rPr>
                        <a:t>CRéussite</a:t>
                      </a:r>
                      <a:r>
                        <a:rPr lang="fr-FR" sz="1100" b="0" dirty="0" smtClean="0">
                          <a:effectLst/>
                          <a:latin typeface="+mn-lt"/>
                          <a:ea typeface="Calibri"/>
                          <a:cs typeface="Times New Roman"/>
                        </a:rPr>
                        <a:t>: marquer au moins 7 bonus dans chaque set</a:t>
                      </a:r>
                      <a:r>
                        <a:rPr lang="fr-FR" sz="1100" b="0" baseline="0" dirty="0" smtClean="0">
                          <a:effectLst/>
                          <a:latin typeface="+mn-lt"/>
                          <a:ea typeface="Calibri"/>
                          <a:cs typeface="Times New Roman"/>
                        </a:rPr>
                        <a:t> pour valider le « niveau de maîtrise satisfaisant ».</a:t>
                      </a:r>
                      <a:endParaRPr lang="fr-FR" sz="1100" b="0" dirty="0" smtClean="0">
                        <a:effectLst/>
                        <a:latin typeface="+mn-lt"/>
                        <a:ea typeface="Calibri"/>
                        <a:cs typeface="Times New Roman"/>
                      </a:endParaRPr>
                    </a:p>
                    <a:p>
                      <a:pPr>
                        <a:lnSpc>
                          <a:spcPct val="115000"/>
                        </a:lnSpc>
                        <a:spcAft>
                          <a:spcPts val="1000"/>
                        </a:spcAft>
                      </a:pPr>
                      <a:endParaRPr lang="fr-FR" sz="1100" b="0" dirty="0" smtClean="0">
                        <a:effectLst/>
                        <a:latin typeface="+mn-lt"/>
                        <a:ea typeface="Calibri"/>
                        <a:cs typeface="Times New Roman"/>
                      </a:endParaRPr>
                    </a:p>
                    <a:p>
                      <a:pPr>
                        <a:lnSpc>
                          <a:spcPct val="115000"/>
                        </a:lnSpc>
                        <a:spcAft>
                          <a:spcPts val="1000"/>
                        </a:spcAft>
                      </a:pPr>
                      <a:r>
                        <a:rPr lang="fr-FR" sz="1000" b="1" dirty="0" smtClean="0">
                          <a:effectLst/>
                          <a:latin typeface="+mn-lt"/>
                          <a:ea typeface="Calibri"/>
                          <a:cs typeface="Times New Roman"/>
                        </a:rPr>
                        <a:t/>
                      </a:r>
                      <a:br>
                        <a:rPr lang="fr-FR" sz="1000" b="1" dirty="0" smtClean="0">
                          <a:effectLst/>
                          <a:latin typeface="+mn-lt"/>
                          <a:ea typeface="Calibri"/>
                          <a:cs typeface="Times New Roman"/>
                        </a:rPr>
                      </a:br>
                      <a:endParaRPr lang="fr-FR" sz="1000" b="1" dirty="0" smtClean="0">
                        <a:effectLst/>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c rowSpan="3" hMerge="1">
                  <a:txBody>
                    <a:bodyPr/>
                    <a:lstStyle/>
                    <a:p>
                      <a:endParaRPr lang="fr-FR"/>
                    </a:p>
                  </a:txBody>
                  <a:tcPr/>
                </a:tc>
                <a:tc rowSpan="3" hMerge="1">
                  <a:txBody>
                    <a:bodyPr/>
                    <a:lstStyle/>
                    <a:p>
                      <a:endParaRPr lang="fr-FR"/>
                    </a:p>
                  </a:txBody>
                  <a:tcPr/>
                </a:tc>
                <a:tc rowSpan="3" hMerge="1">
                  <a:txBody>
                    <a:bodyPr/>
                    <a:lstStyle/>
                    <a:p>
                      <a:endParaRPr lang="fr-FR"/>
                    </a:p>
                  </a:txBody>
                  <a:tcPr/>
                </a:tc>
              </a:tr>
              <a:tr h="226189">
                <a:tc>
                  <a:txBody>
                    <a:bodyPr/>
                    <a:lstStyle/>
                    <a:p>
                      <a:pPr algn="ctr">
                        <a:lnSpc>
                          <a:spcPct val="115000"/>
                        </a:lnSpc>
                        <a:spcAft>
                          <a:spcPts val="1000"/>
                        </a:spcAft>
                      </a:pPr>
                      <a:r>
                        <a:rPr lang="fr-FR" sz="1050" b="1" dirty="0" smtClean="0">
                          <a:solidFill>
                            <a:schemeClr val="tx1"/>
                          </a:solidFill>
                          <a:effectLst/>
                          <a:latin typeface="+mj-lt"/>
                          <a:ea typeface="Calibri"/>
                          <a:cs typeface="Times New Roman"/>
                        </a:rPr>
                        <a:t>Ce qu’il y a à apprendre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c gridSpan="4"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r>
              <a:tr h="1823816">
                <a:tc rowSpan="3">
                  <a:txBody>
                    <a:bodyPr/>
                    <a:lstStyle/>
                    <a:p>
                      <a:pPr marL="0" marR="0" lvl="0" indent="0" algn="l" defTabSz="914400" rtl="0" eaLnBrk="1" fontAlgn="auto" latinLnBrk="0" hangingPunct="1">
                        <a:lnSpc>
                          <a:spcPct val="115000"/>
                        </a:lnSpc>
                        <a:spcBef>
                          <a:spcPts val="0"/>
                        </a:spcBef>
                        <a:spcAft>
                          <a:spcPts val="1000"/>
                        </a:spcAft>
                        <a:buClrTx/>
                        <a:buSzTx/>
                        <a:buFontTx/>
                        <a:buNone/>
                        <a:tabLst>
                          <a:tab pos="3903345" algn="l"/>
                        </a:tabLst>
                        <a:defRPr/>
                      </a:pPr>
                      <a:r>
                        <a:rPr kumimoji="0" lang="fr-FR" sz="1050" b="1" i="0" u="none" strike="noStrike" kern="1200" cap="none" spc="0" normalizeH="0" baseline="0" noProof="0" dirty="0" smtClean="0">
                          <a:ln>
                            <a:noFill/>
                          </a:ln>
                          <a:solidFill>
                            <a:schemeClr val="tx1"/>
                          </a:solidFill>
                          <a:effectLst/>
                          <a:uLnTx/>
                          <a:uFillTx/>
                          <a:latin typeface="+mn-lt"/>
                          <a:ea typeface="Calibri"/>
                          <a:cs typeface="Times New Roman"/>
                        </a:rPr>
                        <a:t>S’organiser pour occuper seul ou à plusieurs l’espace de jeu.</a:t>
                      </a:r>
                    </a:p>
                    <a:p>
                      <a:pPr marL="0" marR="0" lvl="0" indent="0" algn="l" defTabSz="914400" rtl="0" eaLnBrk="1" fontAlgn="auto" latinLnBrk="0" hangingPunct="1">
                        <a:lnSpc>
                          <a:spcPct val="115000"/>
                        </a:lnSpc>
                        <a:spcBef>
                          <a:spcPts val="0"/>
                        </a:spcBef>
                        <a:spcAft>
                          <a:spcPts val="1000"/>
                        </a:spcAft>
                        <a:buClrTx/>
                        <a:buSzTx/>
                        <a:buFontTx/>
                        <a:buNone/>
                        <a:tabLst>
                          <a:tab pos="3903345" algn="l"/>
                        </a:tabLst>
                        <a:defRPr/>
                      </a:pPr>
                      <a:r>
                        <a:rPr kumimoji="0" lang="fr-FR" sz="1050" b="1" i="0" u="none" strike="noStrike" kern="1200" cap="none" spc="0" normalizeH="0" baseline="0" noProof="0" dirty="0" smtClean="0">
                          <a:ln>
                            <a:noFill/>
                          </a:ln>
                          <a:solidFill>
                            <a:schemeClr val="tx1"/>
                          </a:solidFill>
                          <a:effectLst/>
                          <a:uLnTx/>
                          <a:uFillTx/>
                          <a:latin typeface="+mn-lt"/>
                          <a:ea typeface="Calibri"/>
                          <a:cs typeface="Times New Roman"/>
                        </a:rPr>
                        <a:t>En fonction de son ordre d’intervention, différencier son rôle (réceptionneur, relais, attaquant) et les actions à accomplir en conséquence.</a:t>
                      </a:r>
                    </a:p>
                    <a:p>
                      <a:pPr marL="0" marR="0" lvl="0" indent="0" algn="l" defTabSz="914400" rtl="0" eaLnBrk="1" fontAlgn="auto" latinLnBrk="0" hangingPunct="1">
                        <a:lnSpc>
                          <a:spcPct val="115000"/>
                        </a:lnSpc>
                        <a:spcBef>
                          <a:spcPts val="0"/>
                        </a:spcBef>
                        <a:spcAft>
                          <a:spcPts val="1000"/>
                        </a:spcAft>
                        <a:buClrTx/>
                        <a:buSzTx/>
                        <a:buFontTx/>
                        <a:buNone/>
                        <a:tabLst>
                          <a:tab pos="3903345" algn="l"/>
                        </a:tabLst>
                        <a:defRPr/>
                      </a:pPr>
                      <a:r>
                        <a:rPr kumimoji="0" lang="fr-FR" sz="1050" b="0" i="0" u="none" strike="noStrike" kern="1200" cap="none" spc="0" normalizeH="0" baseline="0" noProof="0" dirty="0" smtClean="0">
                          <a:ln>
                            <a:noFill/>
                          </a:ln>
                          <a:solidFill>
                            <a:schemeClr val="tx1"/>
                          </a:solidFill>
                          <a:effectLst/>
                          <a:uLnTx/>
                          <a:uFillTx/>
                          <a:latin typeface="+mn-lt"/>
                          <a:ea typeface="Calibri"/>
                          <a:cs typeface="Times New Roman"/>
                        </a:rPr>
                        <a:t>Attaquant: Orienter ses appuis et ses surfaces de frappe vers la zone à atteindre. Doser l’énergie de son geste.</a:t>
                      </a:r>
                    </a:p>
                    <a:p>
                      <a:pPr marL="0" marR="0" lvl="0" indent="0" algn="l" defTabSz="914400" rtl="0" eaLnBrk="1" fontAlgn="auto" latinLnBrk="0" hangingPunct="1">
                        <a:lnSpc>
                          <a:spcPct val="115000"/>
                        </a:lnSpc>
                        <a:spcBef>
                          <a:spcPts val="0"/>
                        </a:spcBef>
                        <a:spcAft>
                          <a:spcPts val="1000"/>
                        </a:spcAft>
                        <a:buClrTx/>
                        <a:buSzTx/>
                        <a:buFontTx/>
                        <a:buNone/>
                        <a:tabLst>
                          <a:tab pos="3903345" algn="l"/>
                        </a:tabLst>
                        <a:defRPr/>
                      </a:pPr>
                      <a:r>
                        <a:rPr kumimoji="0" lang="fr-FR" sz="1050" b="0" i="0" u="none" strike="noStrike" kern="1200" cap="none" spc="0" normalizeH="0" baseline="0" noProof="0" dirty="0" smtClean="0">
                          <a:ln>
                            <a:noFill/>
                          </a:ln>
                          <a:solidFill>
                            <a:schemeClr val="tx1"/>
                          </a:solidFill>
                          <a:effectLst/>
                          <a:uLnTx/>
                          <a:uFillTx/>
                          <a:latin typeface="+mn-lt"/>
                          <a:ea typeface="Calibri"/>
                          <a:cs typeface="Times New Roman"/>
                        </a:rPr>
                        <a:t>Relais: Sortir de l’alignement avec son partenaire pour faciliter la passe à son attaquant et/ou le renvoi dans le camp adverse. </a:t>
                      </a:r>
                    </a:p>
                    <a:p>
                      <a:pPr marL="0" marR="0" lvl="0" indent="0" algn="l" defTabSz="914400" rtl="0" eaLnBrk="1" fontAlgn="auto" latinLnBrk="0" hangingPunct="1">
                        <a:lnSpc>
                          <a:spcPct val="115000"/>
                        </a:lnSpc>
                        <a:spcBef>
                          <a:spcPts val="0"/>
                        </a:spcBef>
                        <a:spcAft>
                          <a:spcPts val="1000"/>
                        </a:spcAft>
                        <a:buClrTx/>
                        <a:buSzTx/>
                        <a:buFontTx/>
                        <a:buNone/>
                        <a:tabLst>
                          <a:tab pos="3903345" algn="l"/>
                        </a:tabLst>
                        <a:defRPr/>
                      </a:pPr>
                      <a:r>
                        <a:rPr lang="fr-FR" sz="1050" b="1" kern="1200" dirty="0" smtClean="0">
                          <a:solidFill>
                            <a:srgbClr val="FF0000"/>
                          </a:solidFill>
                          <a:effectLst/>
                          <a:latin typeface="+mn-lt"/>
                          <a:ea typeface="Calibri"/>
                          <a:cs typeface="Times New Roman"/>
                        </a:rPr>
                        <a:t>Observer pour aider ses camarades à se transformer.</a:t>
                      </a:r>
                      <a:br>
                        <a:rPr lang="fr-FR" sz="1050" b="1" kern="1200" dirty="0" smtClean="0">
                          <a:solidFill>
                            <a:srgbClr val="FF0000"/>
                          </a:solidFill>
                          <a:effectLst/>
                          <a:latin typeface="+mn-lt"/>
                          <a:ea typeface="Calibri"/>
                          <a:cs typeface="Times New Roman"/>
                        </a:rPr>
                      </a:br>
                      <a:r>
                        <a:rPr kumimoji="0" lang="fr-FR" sz="1050" b="1" i="0" u="none" strike="noStrike" kern="1200" cap="none" spc="0" normalizeH="0" baseline="0" noProof="0" dirty="0" smtClean="0">
                          <a:ln>
                            <a:noFill/>
                          </a:ln>
                          <a:solidFill>
                            <a:srgbClr val="FF0000"/>
                          </a:solidFill>
                          <a:effectLst/>
                          <a:uLnTx/>
                          <a:uFillTx/>
                          <a:latin typeface="+mn-lt"/>
                          <a:ea typeface="Calibri"/>
                          <a:cs typeface="Times New Roman"/>
                        </a:rPr>
                        <a:t>Recueillir des informations sur l’espace de marque et les communiquer  à l’équipe.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c gridSpan="4"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r>
              <a:tr h="489401">
                <a:tc vMerge="1">
                  <a:txBody>
                    <a:bodyPr/>
                    <a:lstStyle/>
                    <a:p>
                      <a:endParaRPr lang="fr-FR"/>
                    </a:p>
                  </a:txBody>
                  <a:tcPr/>
                </a:tc>
                <a:tc>
                  <a:txBody>
                    <a:bodyPr/>
                    <a:lstStyle/>
                    <a:p>
                      <a:pPr algn="ctr">
                        <a:lnSpc>
                          <a:spcPct val="115000"/>
                        </a:lnSpc>
                        <a:spcAft>
                          <a:spcPts val="0"/>
                        </a:spcAft>
                      </a:pPr>
                      <a:r>
                        <a:rPr lang="fr-FR" sz="900" b="1" dirty="0">
                          <a:effectLst/>
                          <a:latin typeface="Arial"/>
                          <a:ea typeface="MS Mincho"/>
                          <a:cs typeface="Times New Roman"/>
                        </a:rPr>
                        <a:t>Maîtrise insuffisante</a:t>
                      </a:r>
                      <a:endParaRPr lang="fr-FR" sz="11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lnSpc>
                          <a:spcPct val="115000"/>
                        </a:lnSpc>
                        <a:spcAft>
                          <a:spcPts val="0"/>
                        </a:spcAft>
                      </a:pPr>
                      <a:r>
                        <a:rPr lang="fr-FR" sz="900" b="1" dirty="0">
                          <a:effectLst/>
                          <a:latin typeface="Arial"/>
                          <a:ea typeface="MS Mincho"/>
                          <a:cs typeface="Times New Roman"/>
                        </a:rPr>
                        <a:t>Maîtrise fragile</a:t>
                      </a:r>
                      <a:endParaRPr lang="fr-FR" sz="11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lnSpc>
                          <a:spcPct val="115000"/>
                        </a:lnSpc>
                        <a:spcAft>
                          <a:spcPts val="0"/>
                        </a:spcAft>
                      </a:pPr>
                      <a:r>
                        <a:rPr lang="fr-FR" sz="900" b="1" dirty="0">
                          <a:effectLst/>
                          <a:latin typeface="Arial"/>
                          <a:ea typeface="MS Mincho"/>
                          <a:cs typeface="Times New Roman"/>
                        </a:rPr>
                        <a:t>Maîtrise satisfaisante</a:t>
                      </a:r>
                      <a:endParaRPr lang="fr-FR" sz="11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lnSpc>
                          <a:spcPct val="115000"/>
                        </a:lnSpc>
                        <a:spcAft>
                          <a:spcPts val="0"/>
                        </a:spcAft>
                      </a:pPr>
                      <a:r>
                        <a:rPr lang="fr-FR" sz="900" b="1" dirty="0">
                          <a:effectLst/>
                          <a:latin typeface="Arial"/>
                          <a:ea typeface="MS Mincho"/>
                          <a:cs typeface="Times New Roman"/>
                        </a:rPr>
                        <a:t>Très bonne Maîtrise</a:t>
                      </a:r>
                      <a:endParaRPr lang="fr-FR" sz="11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r>
              <a:tr h="489401">
                <a:tc vMerge="1">
                  <a:txBody>
                    <a:bodyPr/>
                    <a:lstStyle/>
                    <a:p>
                      <a:endParaRPr lang="fr-FR"/>
                    </a:p>
                  </a:txBody>
                  <a:tcPr/>
                </a:tc>
                <a:tc>
                  <a:txBody>
                    <a:bodyPr/>
                    <a:lstStyle/>
                    <a:p>
                      <a:pPr algn="ctr">
                        <a:lnSpc>
                          <a:spcPct val="115000"/>
                        </a:lnSpc>
                        <a:spcAft>
                          <a:spcPts val="0"/>
                        </a:spcAft>
                      </a:pPr>
                      <a:r>
                        <a:rPr lang="fr-FR" sz="1100" b="1" dirty="0" smtClean="0">
                          <a:effectLst/>
                          <a:latin typeface="Calibri"/>
                          <a:ea typeface="Calibri"/>
                          <a:cs typeface="Times New Roman"/>
                        </a:rPr>
                        <a:t>0 ou 1 bonus </a:t>
                      </a:r>
                    </a:p>
                    <a:p>
                      <a:pPr algn="ctr">
                        <a:lnSpc>
                          <a:spcPct val="115000"/>
                        </a:lnSpc>
                        <a:spcAft>
                          <a:spcPts val="0"/>
                        </a:spcAft>
                      </a:pPr>
                      <a:r>
                        <a:rPr lang="fr-FR" sz="1100" b="1" dirty="0" smtClean="0">
                          <a:effectLst/>
                          <a:latin typeface="Calibri"/>
                          <a:ea typeface="Calibri"/>
                          <a:cs typeface="Times New Roman"/>
                        </a:rPr>
                        <a:t>par set</a:t>
                      </a:r>
                      <a:endParaRPr lang="fr-FR" sz="1100" b="1"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lnSpc>
                          <a:spcPct val="115000"/>
                        </a:lnSpc>
                        <a:spcAft>
                          <a:spcPts val="0"/>
                        </a:spcAft>
                      </a:pPr>
                      <a:r>
                        <a:rPr lang="fr-FR" sz="1100" b="1" dirty="0" smtClean="0">
                          <a:effectLst/>
                          <a:latin typeface="Calibri"/>
                          <a:ea typeface="Calibri"/>
                          <a:cs typeface="Times New Roman"/>
                        </a:rPr>
                        <a:t>2 à 6 bonus</a:t>
                      </a:r>
                      <a:endParaRPr lang="fr-FR" sz="1100" b="1"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lnSpc>
                          <a:spcPct val="115000"/>
                        </a:lnSpc>
                        <a:spcAft>
                          <a:spcPts val="0"/>
                        </a:spcAft>
                      </a:pPr>
                      <a:r>
                        <a:rPr lang="fr-FR" sz="1100" b="1" dirty="0" smtClean="0">
                          <a:effectLst/>
                          <a:latin typeface="Calibri"/>
                          <a:ea typeface="Calibri"/>
                          <a:cs typeface="Times New Roman"/>
                        </a:rPr>
                        <a:t>7 bonus</a:t>
                      </a:r>
                      <a:endParaRPr lang="fr-FR" sz="1100" b="1"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lnSpc>
                          <a:spcPct val="115000"/>
                        </a:lnSpc>
                        <a:spcAft>
                          <a:spcPts val="0"/>
                        </a:spcAft>
                      </a:pPr>
                      <a:r>
                        <a:rPr lang="fr-FR" sz="1100" b="1" dirty="0" smtClean="0">
                          <a:effectLst/>
                          <a:latin typeface="Calibri"/>
                          <a:ea typeface="Calibri"/>
                          <a:cs typeface="Times New Roman"/>
                        </a:rPr>
                        <a:t>&gt; 7 </a:t>
                      </a:r>
                      <a:endParaRPr lang="fr-FR" sz="1100" b="1"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r>
            </a:tbl>
          </a:graphicData>
        </a:graphic>
      </p:graphicFrame>
      <p:sp>
        <p:nvSpPr>
          <p:cNvPr id="4" name="Rectangle 3"/>
          <p:cNvSpPr/>
          <p:nvPr/>
        </p:nvSpPr>
        <p:spPr>
          <a:xfrm>
            <a:off x="5292080" y="2276872"/>
            <a:ext cx="2088232"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 name="Connecteur droit 6"/>
          <p:cNvCxnSpPr/>
          <p:nvPr/>
        </p:nvCxnSpPr>
        <p:spPr>
          <a:xfrm>
            <a:off x="6372200" y="2132856"/>
            <a:ext cx="0" cy="122413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5292080" y="2276872"/>
            <a:ext cx="360040" cy="93610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fr-FR" sz="900" dirty="0" smtClean="0"/>
              <a:t>BONUS</a:t>
            </a:r>
            <a:endParaRPr lang="fr-FR" sz="900" dirty="0"/>
          </a:p>
        </p:txBody>
      </p:sp>
      <p:sp>
        <p:nvSpPr>
          <p:cNvPr id="10" name="Rectangle 9"/>
          <p:cNvSpPr/>
          <p:nvPr/>
        </p:nvSpPr>
        <p:spPr>
          <a:xfrm>
            <a:off x="7020272" y="2276872"/>
            <a:ext cx="360040" cy="93610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fr-FR" sz="900" dirty="0" smtClean="0"/>
              <a:t>BONUS</a:t>
            </a:r>
            <a:endParaRPr lang="fr-FR" sz="900" dirty="0"/>
          </a:p>
        </p:txBody>
      </p:sp>
      <p:sp>
        <p:nvSpPr>
          <p:cNvPr id="11" name="Arc plein 10"/>
          <p:cNvSpPr/>
          <p:nvPr/>
        </p:nvSpPr>
        <p:spPr>
          <a:xfrm flipH="1" flipV="1">
            <a:off x="6084168" y="2780928"/>
            <a:ext cx="144016" cy="144016"/>
          </a:xfrm>
          <a:prstGeom prst="blockArc">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2" name="Arc plein 11"/>
          <p:cNvSpPr/>
          <p:nvPr/>
        </p:nvSpPr>
        <p:spPr>
          <a:xfrm rot="5400000" flipV="1">
            <a:off x="5796136" y="2420888"/>
            <a:ext cx="144016" cy="144016"/>
          </a:xfrm>
          <a:prstGeom prst="blockArc">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 name="Arc plein 12"/>
          <p:cNvSpPr/>
          <p:nvPr/>
        </p:nvSpPr>
        <p:spPr>
          <a:xfrm rot="16200000">
            <a:off x="5652120" y="2924944"/>
            <a:ext cx="144016" cy="144016"/>
          </a:xfrm>
          <a:prstGeom prst="blockArc">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5" name="Arc plein 14"/>
          <p:cNvSpPr/>
          <p:nvPr/>
        </p:nvSpPr>
        <p:spPr>
          <a:xfrm rot="16200000" flipH="1" flipV="1">
            <a:off x="6804248" y="2996952"/>
            <a:ext cx="144016" cy="144016"/>
          </a:xfrm>
          <a:prstGeom prst="blockArc">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6" name="Arc plein 15"/>
          <p:cNvSpPr/>
          <p:nvPr/>
        </p:nvSpPr>
        <p:spPr>
          <a:xfrm rot="10800000" flipV="1">
            <a:off x="6444208" y="2636912"/>
            <a:ext cx="144016" cy="144016"/>
          </a:xfrm>
          <a:prstGeom prst="blockArc">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7" name="Arc plein 16"/>
          <p:cNvSpPr/>
          <p:nvPr/>
        </p:nvSpPr>
        <p:spPr>
          <a:xfrm rot="16200000" flipH="1" flipV="1">
            <a:off x="6948264" y="2420888"/>
            <a:ext cx="144016" cy="144016"/>
          </a:xfrm>
          <a:prstGeom prst="blockArc">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8" name="ZoneTexte 17"/>
          <p:cNvSpPr txBox="1"/>
          <p:nvPr/>
        </p:nvSpPr>
        <p:spPr>
          <a:xfrm>
            <a:off x="6228184" y="3284984"/>
            <a:ext cx="288032" cy="369332"/>
          </a:xfrm>
          <a:prstGeom prst="rect">
            <a:avLst/>
          </a:prstGeom>
          <a:noFill/>
        </p:spPr>
        <p:txBody>
          <a:bodyPr wrap="square" rtlCol="0">
            <a:spAutoFit/>
          </a:bodyPr>
          <a:lstStyle/>
          <a:p>
            <a:r>
              <a:rPr lang="fr-FR" b="1" dirty="0" smtClean="0">
                <a:solidFill>
                  <a:srgbClr val="FF0000"/>
                </a:solidFill>
              </a:rPr>
              <a:t>A</a:t>
            </a:r>
            <a:endParaRPr lang="fr-FR" b="1" dirty="0">
              <a:solidFill>
                <a:srgbClr val="FF0000"/>
              </a:solidFill>
            </a:endParaRPr>
          </a:p>
        </p:txBody>
      </p:sp>
      <p:sp>
        <p:nvSpPr>
          <p:cNvPr id="19" name="ZoneTexte 18"/>
          <p:cNvSpPr txBox="1"/>
          <p:nvPr/>
        </p:nvSpPr>
        <p:spPr>
          <a:xfrm>
            <a:off x="6228184" y="1844824"/>
            <a:ext cx="288032" cy="369332"/>
          </a:xfrm>
          <a:prstGeom prst="rect">
            <a:avLst/>
          </a:prstGeom>
          <a:noFill/>
        </p:spPr>
        <p:txBody>
          <a:bodyPr wrap="square" rtlCol="0">
            <a:spAutoFit/>
          </a:bodyPr>
          <a:lstStyle/>
          <a:p>
            <a:r>
              <a:rPr lang="fr-FR" b="1" dirty="0" smtClean="0">
                <a:solidFill>
                  <a:srgbClr val="FF0000"/>
                </a:solidFill>
              </a:rPr>
              <a:t>A</a:t>
            </a:r>
            <a:endParaRPr lang="fr-FR" b="1" dirty="0">
              <a:solidFill>
                <a:srgbClr val="FF0000"/>
              </a:solidFill>
            </a:endParaRPr>
          </a:p>
        </p:txBody>
      </p:sp>
    </p:spTree>
    <p:extLst>
      <p:ext uri="{BB962C8B-B14F-4D97-AF65-F5344CB8AC3E}">
        <p14:creationId xmlns="" xmlns:p14="http://schemas.microsoft.com/office/powerpoint/2010/main" val="26077770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re 1"/>
          <p:cNvSpPr txBox="1">
            <a:spLocks/>
          </p:cNvSpPr>
          <p:nvPr/>
        </p:nvSpPr>
        <p:spPr>
          <a:xfrm>
            <a:off x="2555776" y="0"/>
            <a:ext cx="4392488" cy="648072"/>
          </a:xfrm>
          <a:prstGeom prst="rect">
            <a:avLst/>
          </a:prstGeom>
          <a:solidFill>
            <a:schemeClr val="accent3">
              <a:lumMod val="40000"/>
              <a:lumOff val="60000"/>
            </a:schemeClr>
          </a:solidFill>
          <a:ln w="22225">
            <a:solidFill>
              <a:srgbClr val="00B050"/>
            </a:solidFill>
          </a:ln>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fr-FR" sz="2300" b="1" dirty="0" smtClean="0">
                <a:solidFill>
                  <a:prstClr val="black"/>
                </a:solidFill>
                <a:ea typeface="+mn-ea"/>
                <a:cs typeface="+mn-cs"/>
              </a:rPr>
              <a:t>VOLLEY-BALL</a:t>
            </a:r>
            <a:endParaRPr lang="fr-FR" sz="2300" b="1" dirty="0">
              <a:solidFill>
                <a:prstClr val="black"/>
              </a:solidFill>
              <a:ea typeface="+mn-ea"/>
              <a:cs typeface="+mn-cs"/>
            </a:endParaRPr>
          </a:p>
          <a:p>
            <a:r>
              <a:rPr lang="fr-FR" sz="2100" b="1" dirty="0" smtClean="0"/>
              <a:t>Test de compétence en fin de cycle</a:t>
            </a:r>
          </a:p>
        </p:txBody>
      </p:sp>
      <p:graphicFrame>
        <p:nvGraphicFramePr>
          <p:cNvPr id="6" name="Tableau 5"/>
          <p:cNvGraphicFramePr>
            <a:graphicFrameLocks noGrp="1"/>
          </p:cNvGraphicFramePr>
          <p:nvPr>
            <p:extLst>
              <p:ext uri="{D42A27DB-BD31-4B8C-83A1-F6EECF244321}">
                <p14:modId xmlns="" xmlns:p14="http://schemas.microsoft.com/office/powerpoint/2010/main" val="2984974477"/>
              </p:ext>
            </p:extLst>
          </p:nvPr>
        </p:nvGraphicFramePr>
        <p:xfrm>
          <a:off x="395537" y="675834"/>
          <a:ext cx="8568952" cy="5231092"/>
        </p:xfrm>
        <a:graphic>
          <a:graphicData uri="http://schemas.openxmlformats.org/drawingml/2006/table">
            <a:tbl>
              <a:tblPr firstRow="1" bandRow="1">
                <a:tableStyleId>{5C22544A-7EE6-4342-B048-85BDC9FD1C3A}</a:tableStyleId>
              </a:tblPr>
              <a:tblGrid>
                <a:gridCol w="4284476"/>
                <a:gridCol w="1113235"/>
                <a:gridCol w="1055683"/>
                <a:gridCol w="1057779"/>
                <a:gridCol w="1057779"/>
              </a:tblGrid>
              <a:tr h="392669">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smtClean="0">
                          <a:ln>
                            <a:noFill/>
                          </a:ln>
                          <a:solidFill>
                            <a:prstClr val="black"/>
                          </a:solidFill>
                          <a:effectLst/>
                          <a:uLnTx/>
                          <a:uFillTx/>
                          <a:latin typeface="+mn-lt"/>
                          <a:ea typeface="+mn-ea"/>
                          <a:cs typeface="+mn-cs"/>
                        </a:rPr>
                        <a:t>2ème séquence de Volley-ball, classe de 3ème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hMerge="1">
                  <a:txBody>
                    <a:bodyPr/>
                    <a:lstStyle/>
                    <a:p>
                      <a:pPr algn="ctr"/>
                      <a:endParaRPr lang="fr-FR"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39266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smtClean="0">
                          <a:ln>
                            <a:noFill/>
                          </a:ln>
                          <a:solidFill>
                            <a:srgbClr val="7030A0"/>
                          </a:solidFill>
                          <a:effectLst/>
                          <a:uLnTx/>
                          <a:uFillTx/>
                          <a:latin typeface="+mn-lt"/>
                          <a:ea typeface="+mn-ea"/>
                          <a:cs typeface="+mn-cs"/>
                        </a:rPr>
                        <a:t>Compétence attendue </a:t>
                      </a:r>
                      <a:r>
                        <a:rPr kumimoji="0" lang="fr-FR" sz="1400" b="1" i="0" u="sng" strike="noStrike" kern="1200" cap="none" spc="0" normalizeH="0" baseline="0" noProof="0" dirty="0" smtClean="0">
                          <a:ln>
                            <a:noFill/>
                          </a:ln>
                          <a:solidFill>
                            <a:srgbClr val="FF0000"/>
                          </a:solidFill>
                          <a:effectLst/>
                          <a:uLnTx/>
                          <a:uFillTx/>
                          <a:latin typeface="+mn-lt"/>
                          <a:ea typeface="+mn-ea"/>
                          <a:cs typeface="+mn-cs"/>
                        </a:rPr>
                        <a:t>(fin cycle 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smtClean="0">
                          <a:ln>
                            <a:noFill/>
                          </a:ln>
                          <a:solidFill>
                            <a:prstClr val="black"/>
                          </a:solidFill>
                          <a:effectLst/>
                          <a:uLnTx/>
                          <a:uFillTx/>
                          <a:latin typeface="+mn-lt"/>
                          <a:ea typeface="+mn-ea"/>
                          <a:cs typeface="+mn-cs"/>
                        </a:rPr>
                        <a:t>Protocole du test de compétence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1236908">
                <a:tc>
                  <a:txBody>
                    <a:bodyPr/>
                    <a:lstStyle/>
                    <a:p>
                      <a:r>
                        <a:rPr lang="fr-FR" sz="1050" dirty="0" smtClean="0">
                          <a:ea typeface="Calibri"/>
                          <a:cs typeface="Times New Roman"/>
                        </a:rPr>
                        <a:t>«  </a:t>
                      </a:r>
                      <a:r>
                        <a:rPr lang="fr-FR" sz="1050" dirty="0" smtClean="0"/>
                        <a:t>Dans un jeu à effectif réduit, rechercher le gain d’un match en se créant des situations favorables d’attaque afin de rompre l’échange grâce à des </a:t>
                      </a:r>
                      <a:r>
                        <a:rPr lang="fr-FR" sz="1050" b="1" dirty="0" smtClean="0"/>
                        <a:t>balles accélérées ou placées face à une défense organisée</a:t>
                      </a:r>
                      <a:r>
                        <a:rPr lang="fr-FR" sz="1050" dirty="0" smtClean="0"/>
                        <a:t>, tout en protégeant son terrain. </a:t>
                      </a:r>
                    </a:p>
                    <a:p>
                      <a:r>
                        <a:rPr lang="fr-FR" sz="1050" dirty="0" smtClean="0"/>
                        <a:t>Arbitrer de manière fairplay. </a:t>
                      </a:r>
                    </a:p>
                    <a:p>
                      <a:r>
                        <a:rPr lang="fr-FR" sz="1050" b="1" dirty="0" smtClean="0">
                          <a:solidFill>
                            <a:srgbClr val="FF0000"/>
                          </a:solidFill>
                        </a:rPr>
                        <a:t>A l’aide d’un relevé d’indicateurs précis, conseiller son équipe pour établir et réguler un projet de jeu collectif</a:t>
                      </a:r>
                      <a:r>
                        <a:rPr lang="fr-FR" sz="1050" dirty="0" smtClean="0"/>
                        <a:t>.</a:t>
                      </a:r>
                      <a:r>
                        <a:rPr lang="fr-FR" sz="1050" dirty="0" smtClean="0">
                          <a:ea typeface="Calibri"/>
                          <a:cs typeface="Times New Roman"/>
                        </a:rPr>
                        <a:t> »</a:t>
                      </a:r>
                    </a:p>
                  </a:txBody>
                  <a:tcPr marL="89535" marR="89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c rowSpan="3"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b="0" dirty="0" smtClean="0">
                          <a:effectLst/>
                          <a:latin typeface="+mn-lt"/>
                          <a:ea typeface="Calibri"/>
                          <a:cs typeface="Times New Roman"/>
                        </a:rPr>
                        <a:t>Matches en 4 c</a:t>
                      </a:r>
                      <a:r>
                        <a:rPr lang="fr-FR" sz="1000" b="0" baseline="0" dirty="0" smtClean="0">
                          <a:effectLst/>
                          <a:latin typeface="+mn-lt"/>
                          <a:ea typeface="Calibri"/>
                          <a:cs typeface="Times New Roman"/>
                        </a:rPr>
                        <a:t>ontre </a:t>
                      </a:r>
                      <a:r>
                        <a:rPr lang="fr-FR" sz="1000" b="0" dirty="0" smtClean="0">
                          <a:effectLst/>
                          <a:latin typeface="+mn-lt"/>
                          <a:ea typeface="Calibri"/>
                          <a:cs typeface="Times New Roman"/>
                        </a:rPr>
                        <a:t>4  entre des équipes homogènes entre elles, avec double</a:t>
                      </a:r>
                      <a:r>
                        <a:rPr lang="fr-FR" sz="1000" b="0" baseline="0" dirty="0" smtClean="0">
                          <a:effectLst/>
                          <a:latin typeface="+mn-lt"/>
                          <a:ea typeface="Calibri"/>
                          <a:cs typeface="Times New Roman"/>
                        </a:rPr>
                        <a:t> arbitrage</a:t>
                      </a:r>
                      <a:r>
                        <a:rPr lang="fr-FR" sz="1000" b="0" dirty="0" smtClean="0">
                          <a:effectLst/>
                          <a:latin typeface="+mn-lt"/>
                          <a:ea typeface="Calibri"/>
                          <a:cs typeface="Times New Roman"/>
                        </a:rPr>
                        <a:t>. Au moins 2 matchs en</a:t>
                      </a:r>
                      <a:r>
                        <a:rPr lang="fr-FR" sz="1000" b="0" baseline="0" dirty="0" smtClean="0">
                          <a:effectLst/>
                          <a:latin typeface="+mn-lt"/>
                          <a:ea typeface="Calibri"/>
                          <a:cs typeface="Times New Roman"/>
                        </a:rPr>
                        <a:t> 2 sets de 25 points sec.</a:t>
                      </a:r>
                      <a:r>
                        <a:rPr lang="fr-FR" sz="1000" b="0" dirty="0" smtClean="0">
                          <a:effectLst/>
                          <a:latin typeface="+mn-lt"/>
                          <a:ea typeface="Calibri"/>
                          <a:cs typeface="Times New Roman"/>
                        </a:rPr>
                        <a:t/>
                      </a:r>
                      <a:br>
                        <a:rPr lang="fr-FR" sz="1000" b="0" dirty="0" smtClean="0">
                          <a:effectLst/>
                          <a:latin typeface="+mn-lt"/>
                          <a:ea typeface="Calibri"/>
                          <a:cs typeface="Times New Roman"/>
                        </a:rPr>
                      </a:br>
                      <a:r>
                        <a:rPr lang="fr-FR" sz="1000" b="0" dirty="0" smtClean="0">
                          <a:effectLst/>
                          <a:latin typeface="+mn-lt"/>
                          <a:ea typeface="Calibri"/>
                          <a:cs typeface="Times New Roman"/>
                        </a:rPr>
                        <a:t>Terrain 14mx7m.</a:t>
                      </a:r>
                      <a:br>
                        <a:rPr lang="fr-FR" sz="1000" b="0" dirty="0" smtClean="0">
                          <a:effectLst/>
                          <a:latin typeface="+mn-lt"/>
                          <a:ea typeface="Calibri"/>
                          <a:cs typeface="Times New Roman"/>
                        </a:rPr>
                      </a:br>
                      <a:r>
                        <a:rPr lang="fr-FR" sz="1000" b="0" dirty="0" smtClean="0">
                          <a:effectLst/>
                          <a:latin typeface="+mn-lt"/>
                          <a:ea typeface="Calibri"/>
                          <a:cs typeface="Times New Roman"/>
                        </a:rPr>
                        <a:t>Efficacité de l’attaque: gain du point direct</a:t>
                      </a:r>
                      <a:r>
                        <a:rPr lang="fr-FR" sz="1000" b="0" baseline="0" dirty="0" smtClean="0">
                          <a:effectLst/>
                          <a:latin typeface="+mn-lt"/>
                          <a:ea typeface="Calibri"/>
                          <a:cs typeface="Times New Roman"/>
                        </a:rPr>
                        <a:t> (non touché par l’adversaire) / indirect (touché mais non renvoyé) / faute </a:t>
                      </a:r>
                      <a:br>
                        <a:rPr lang="fr-FR" sz="1000" b="0" baseline="0" dirty="0" smtClean="0">
                          <a:effectLst/>
                          <a:latin typeface="+mn-lt"/>
                          <a:ea typeface="Calibri"/>
                          <a:cs typeface="Times New Roman"/>
                        </a:rPr>
                      </a:br>
                      <a:r>
                        <a:rPr lang="fr-FR" sz="1000" b="0" baseline="0" dirty="0" smtClean="0">
                          <a:effectLst/>
                          <a:latin typeface="+mn-lt"/>
                          <a:ea typeface="Calibri"/>
                          <a:cs typeface="Times New Roman"/>
                        </a:rPr>
                        <a:t>Exemple de relevé d’efficacité collective: 3 touches pour renvoyer &gt; point marqué sur ballon touché par la défense = zone orange</a:t>
                      </a:r>
                      <a:br>
                        <a:rPr lang="fr-FR" sz="1000" b="0" baseline="0" dirty="0" smtClean="0">
                          <a:effectLst/>
                          <a:latin typeface="+mn-lt"/>
                          <a:ea typeface="Calibri"/>
                          <a:cs typeface="Times New Roman"/>
                        </a:rPr>
                      </a:br>
                      <a:r>
                        <a:rPr lang="fr-FR" sz="1000" b="0" baseline="0" dirty="0" smtClean="0">
                          <a:effectLst/>
                          <a:latin typeface="+mn-lt"/>
                          <a:ea typeface="Calibri"/>
                          <a:cs typeface="Times New Roman"/>
                        </a:rPr>
                        <a:t>Se situer dans les cases vertes  est synonyme d’une grande efficacité collective et donc d’un niveau de compétence exprimé satisfaisant.</a:t>
                      </a:r>
                    </a:p>
                    <a:p>
                      <a:pPr>
                        <a:spcAft>
                          <a:spcPts val="0"/>
                        </a:spcAft>
                      </a:pPr>
                      <a:endParaRPr lang="fr-FR" sz="800" b="1" dirty="0" smtClean="0">
                        <a:effectLst/>
                        <a:latin typeface="+mn-lt"/>
                        <a:ea typeface="Calibri"/>
                        <a:cs typeface="Times New Roman"/>
                      </a:endParaRPr>
                    </a:p>
                    <a:p>
                      <a:pPr>
                        <a:spcAft>
                          <a:spcPts val="0"/>
                        </a:spcAft>
                      </a:pPr>
                      <a:endParaRPr lang="fr-FR" sz="800" b="1" dirty="0" smtClean="0">
                        <a:effectLst/>
                        <a:latin typeface="+mn-lt"/>
                        <a:ea typeface="Calibri"/>
                        <a:cs typeface="Times New Roman"/>
                      </a:endParaRPr>
                    </a:p>
                    <a:p>
                      <a:pPr>
                        <a:spcAft>
                          <a:spcPts val="0"/>
                        </a:spcAft>
                      </a:pPr>
                      <a:endParaRPr lang="fr-FR" sz="800" b="1" dirty="0" smtClean="0">
                        <a:effectLst/>
                        <a:latin typeface="+mn-lt"/>
                        <a:ea typeface="Calibri"/>
                        <a:cs typeface="Times New Roman"/>
                      </a:endParaRPr>
                    </a:p>
                    <a:p>
                      <a:pPr>
                        <a:spcAft>
                          <a:spcPts val="0"/>
                        </a:spcAft>
                      </a:pPr>
                      <a:endParaRPr lang="fr-FR" sz="800" b="1" dirty="0" smtClean="0">
                        <a:effectLst/>
                        <a:latin typeface="+mn-lt"/>
                        <a:ea typeface="Calibri"/>
                        <a:cs typeface="Times New Roman"/>
                      </a:endParaRPr>
                    </a:p>
                    <a:p>
                      <a:pPr>
                        <a:spcAft>
                          <a:spcPts val="0"/>
                        </a:spcAft>
                      </a:pPr>
                      <a:endParaRPr lang="fr-FR" sz="800" b="1" dirty="0" smtClean="0">
                        <a:effectLst/>
                        <a:latin typeface="+mn-lt"/>
                        <a:ea typeface="Calibri"/>
                        <a:cs typeface="Times New Roman"/>
                      </a:endParaRPr>
                    </a:p>
                    <a:p>
                      <a:pPr>
                        <a:spcAft>
                          <a:spcPts val="0"/>
                        </a:spcAft>
                      </a:pPr>
                      <a:endParaRPr lang="fr-FR" sz="800" b="1" dirty="0" smtClean="0">
                        <a:effectLst/>
                        <a:latin typeface="+mn-lt"/>
                        <a:ea typeface="Calibri"/>
                        <a:cs typeface="Times New Roman"/>
                      </a:endParaRPr>
                    </a:p>
                    <a:p>
                      <a:pPr>
                        <a:spcAft>
                          <a:spcPts val="0"/>
                        </a:spcAft>
                      </a:pPr>
                      <a:endParaRPr lang="fr-FR" sz="800" dirty="0">
                        <a:effectLst/>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c rowSpan="3" hMerge="1">
                  <a:txBody>
                    <a:bodyPr/>
                    <a:lstStyle/>
                    <a:p>
                      <a:endParaRPr lang="fr-FR"/>
                    </a:p>
                  </a:txBody>
                  <a:tcPr/>
                </a:tc>
                <a:tc rowSpan="3" hMerge="1">
                  <a:txBody>
                    <a:bodyPr/>
                    <a:lstStyle/>
                    <a:p>
                      <a:endParaRPr lang="fr-FR"/>
                    </a:p>
                  </a:txBody>
                  <a:tcPr/>
                </a:tc>
                <a:tc rowSpan="3" hMerge="1">
                  <a:txBody>
                    <a:bodyPr/>
                    <a:lstStyle/>
                    <a:p>
                      <a:endParaRPr lang="fr-FR"/>
                    </a:p>
                  </a:txBody>
                  <a:tcPr/>
                </a:tc>
              </a:tr>
              <a:tr h="285818">
                <a:tc>
                  <a:txBody>
                    <a:bodyPr/>
                    <a:lstStyle/>
                    <a:p>
                      <a:pPr algn="ctr">
                        <a:lnSpc>
                          <a:spcPct val="115000"/>
                        </a:lnSpc>
                        <a:spcAft>
                          <a:spcPts val="1000"/>
                        </a:spcAft>
                      </a:pPr>
                      <a:r>
                        <a:rPr lang="fr-FR" sz="1050" b="1" dirty="0" smtClean="0">
                          <a:solidFill>
                            <a:schemeClr val="tx1"/>
                          </a:solidFill>
                          <a:effectLst/>
                          <a:latin typeface="+mj-lt"/>
                          <a:ea typeface="Calibri"/>
                          <a:cs typeface="Times New Roman"/>
                        </a:rPr>
                        <a:t>Ce qu’il y a à apprendre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c gridSpan="4"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r>
              <a:tr h="2304611">
                <a:tc rowSpan="2">
                  <a:txBody>
                    <a:bodyPr/>
                    <a:lstStyle/>
                    <a:p>
                      <a:pPr algn="l">
                        <a:spcAft>
                          <a:spcPts val="0"/>
                        </a:spcAft>
                      </a:pPr>
                      <a:r>
                        <a:rPr lang="fr-FR" sz="1050" b="1" kern="1200" dirty="0" smtClean="0">
                          <a:solidFill>
                            <a:schemeClr val="tx1"/>
                          </a:solidFill>
                          <a:effectLst/>
                          <a:latin typeface="+mn-lt"/>
                          <a:ea typeface="Calibri"/>
                          <a:cs typeface="Comic Sans MS"/>
                        </a:rPr>
                        <a:t>S’organiser à 3 joueurs arrières pour couvrir efficacement le terrain</a:t>
                      </a:r>
                    </a:p>
                    <a:p>
                      <a:pPr algn="l">
                        <a:spcAft>
                          <a:spcPts val="0"/>
                        </a:spcAft>
                      </a:pPr>
                      <a:endParaRPr lang="fr-FR" sz="1050" b="1" kern="1200" dirty="0" smtClean="0">
                        <a:solidFill>
                          <a:schemeClr val="tx1"/>
                        </a:solidFill>
                        <a:effectLst/>
                        <a:latin typeface="+mn-lt"/>
                        <a:ea typeface="Calibri"/>
                        <a:cs typeface="Comic Sans MS"/>
                      </a:endParaRPr>
                    </a:p>
                    <a:p>
                      <a:pPr algn="l">
                        <a:spcAft>
                          <a:spcPts val="0"/>
                        </a:spcAft>
                      </a:pPr>
                      <a:r>
                        <a:rPr lang="fr-FR" sz="1050" b="1" kern="1200" dirty="0" smtClean="0">
                          <a:solidFill>
                            <a:schemeClr val="tx1"/>
                          </a:solidFill>
                          <a:effectLst/>
                          <a:latin typeface="+mn-lt"/>
                          <a:ea typeface="Calibri"/>
                          <a:cs typeface="Comic Sans MS"/>
                        </a:rPr>
                        <a:t>S’organiser pour construire un jeu en 3 touches et se créer une situation favorable d’attaque</a:t>
                      </a:r>
                    </a:p>
                    <a:p>
                      <a:pPr algn="l">
                        <a:spcAft>
                          <a:spcPts val="0"/>
                        </a:spcAft>
                      </a:pPr>
                      <a:endParaRPr lang="fr-FR" sz="1050" b="1" kern="1200" dirty="0" smtClean="0">
                        <a:solidFill>
                          <a:schemeClr val="tx1"/>
                        </a:solidFill>
                        <a:effectLst/>
                        <a:latin typeface="+mn-lt"/>
                        <a:ea typeface="Calibri"/>
                        <a:cs typeface="Comic Sans MS"/>
                      </a:endParaRPr>
                    </a:p>
                    <a:p>
                      <a:pPr algn="l">
                        <a:spcAft>
                          <a:spcPts val="0"/>
                        </a:spcAft>
                      </a:pPr>
                      <a:r>
                        <a:rPr lang="fr-FR" sz="1050" b="1" kern="1200" dirty="0" smtClean="0">
                          <a:solidFill>
                            <a:schemeClr val="tx1"/>
                          </a:solidFill>
                          <a:effectLst/>
                          <a:latin typeface="+mn-lt"/>
                          <a:ea typeface="Calibri"/>
                          <a:cs typeface="Comic Sans MS"/>
                        </a:rPr>
                        <a:t>Passeur:</a:t>
                      </a:r>
                      <a:r>
                        <a:rPr lang="fr-FR" sz="1050" b="1" kern="1200" baseline="0" dirty="0" smtClean="0">
                          <a:solidFill>
                            <a:schemeClr val="tx1"/>
                          </a:solidFill>
                          <a:effectLst/>
                          <a:latin typeface="+mn-lt"/>
                          <a:ea typeface="Calibri"/>
                          <a:cs typeface="Comic Sans MS"/>
                        </a:rPr>
                        <a:t> </a:t>
                      </a:r>
                    </a:p>
                    <a:p>
                      <a:pPr algn="l">
                        <a:spcAft>
                          <a:spcPts val="0"/>
                        </a:spcAft>
                      </a:pPr>
                      <a:r>
                        <a:rPr lang="fr-FR" sz="1050" b="1" kern="1200" baseline="0" dirty="0" smtClean="0">
                          <a:solidFill>
                            <a:schemeClr val="tx1"/>
                          </a:solidFill>
                          <a:effectLst/>
                          <a:latin typeface="+mn-lt"/>
                          <a:ea typeface="Calibri"/>
                          <a:cs typeface="Comic Sans MS"/>
                        </a:rPr>
                        <a:t>- se placer en orientation partagée pour voir partenaires et adversaires</a:t>
                      </a:r>
                    </a:p>
                    <a:p>
                      <a:pPr algn="l">
                        <a:spcAft>
                          <a:spcPts val="0"/>
                        </a:spcAft>
                        <a:buFontTx/>
                        <a:buChar char="-"/>
                      </a:pPr>
                      <a:r>
                        <a:rPr lang="fr-FR" sz="1050" b="1" kern="1200" dirty="0" smtClean="0">
                          <a:solidFill>
                            <a:schemeClr val="tx1"/>
                          </a:solidFill>
                          <a:effectLst/>
                          <a:latin typeface="+mn-lt"/>
                          <a:ea typeface="Calibri"/>
                          <a:cs typeface="Comic Sans MS"/>
                        </a:rPr>
                        <a:t> choisir entre renvoyer direct pour prendre de vitesse la défense ou passer à son attaquant</a:t>
                      </a:r>
                    </a:p>
                    <a:p>
                      <a:pPr algn="l">
                        <a:spcAft>
                          <a:spcPts val="0"/>
                        </a:spcAft>
                        <a:buFontTx/>
                        <a:buNone/>
                      </a:pPr>
                      <a:r>
                        <a:rPr lang="fr-FR" sz="1050" b="1" kern="1200" dirty="0" smtClean="0">
                          <a:solidFill>
                            <a:schemeClr val="tx1"/>
                          </a:solidFill>
                          <a:effectLst/>
                          <a:latin typeface="+mn-lt"/>
                          <a:ea typeface="Calibri"/>
                          <a:cs typeface="Comic Sans MS"/>
                        </a:rPr>
                        <a:t>Attaquant:</a:t>
                      </a:r>
                      <a:r>
                        <a:rPr lang="fr-FR" sz="1050" b="1" kern="1200" baseline="0" dirty="0" smtClean="0">
                          <a:solidFill>
                            <a:schemeClr val="tx1"/>
                          </a:solidFill>
                          <a:effectLst/>
                          <a:latin typeface="+mn-lt"/>
                          <a:ea typeface="Calibri"/>
                          <a:cs typeface="Comic Sans MS"/>
                        </a:rPr>
                        <a:t> renvoyer loin en zone arrière ou attaquer sur balle favorable</a:t>
                      </a:r>
                    </a:p>
                    <a:p>
                      <a:pPr algn="l">
                        <a:spcAft>
                          <a:spcPts val="0"/>
                        </a:spcAft>
                      </a:pPr>
                      <a:r>
                        <a:rPr lang="fr-FR" sz="1050" kern="1200" dirty="0" smtClean="0">
                          <a:solidFill>
                            <a:schemeClr val="tx1"/>
                          </a:solidFill>
                          <a:effectLst/>
                          <a:latin typeface="+mn-lt"/>
                          <a:ea typeface="Calibri"/>
                          <a:cs typeface="Comic Sans MS"/>
                        </a:rPr>
                        <a:t/>
                      </a:r>
                      <a:br>
                        <a:rPr lang="fr-FR" sz="1050" kern="1200" dirty="0" smtClean="0">
                          <a:solidFill>
                            <a:schemeClr val="tx1"/>
                          </a:solidFill>
                          <a:effectLst/>
                          <a:latin typeface="+mn-lt"/>
                          <a:ea typeface="Calibri"/>
                          <a:cs typeface="Comic Sans MS"/>
                        </a:rPr>
                      </a:br>
                      <a:r>
                        <a:rPr lang="fr-FR" sz="1050" b="1" kern="1200" dirty="0" smtClean="0">
                          <a:solidFill>
                            <a:srgbClr val="FF0000"/>
                          </a:solidFill>
                          <a:effectLst/>
                          <a:latin typeface="+mn-lt"/>
                          <a:ea typeface="Calibri"/>
                          <a:cs typeface="Times New Roman"/>
                        </a:rPr>
                        <a:t>Observer</a:t>
                      </a:r>
                      <a:r>
                        <a:rPr lang="fr-FR" sz="1050" b="1" kern="1200" dirty="0" smtClean="0">
                          <a:solidFill>
                            <a:schemeClr val="tx1"/>
                          </a:solidFill>
                          <a:effectLst/>
                          <a:latin typeface="+mn-lt"/>
                          <a:ea typeface="Calibri"/>
                          <a:cs typeface="Times New Roman"/>
                        </a:rPr>
                        <a:t> </a:t>
                      </a:r>
                      <a:r>
                        <a:rPr lang="fr-FR" sz="1050" b="1" kern="1200" dirty="0" smtClean="0">
                          <a:solidFill>
                            <a:srgbClr val="FF0000"/>
                          </a:solidFill>
                          <a:effectLst/>
                          <a:latin typeface="+mn-lt"/>
                          <a:ea typeface="Calibri"/>
                          <a:cs typeface="Times New Roman"/>
                        </a:rPr>
                        <a:t>pour</a:t>
                      </a:r>
                      <a:r>
                        <a:rPr lang="fr-FR" sz="1050" b="1" kern="1200" dirty="0" smtClean="0">
                          <a:solidFill>
                            <a:schemeClr val="tx1"/>
                          </a:solidFill>
                          <a:effectLst/>
                          <a:latin typeface="+mn-lt"/>
                          <a:ea typeface="Calibri"/>
                          <a:cs typeface="Times New Roman"/>
                        </a:rPr>
                        <a:t> </a:t>
                      </a:r>
                      <a:r>
                        <a:rPr lang="fr-FR" sz="1050" b="1" kern="1200" dirty="0" smtClean="0">
                          <a:solidFill>
                            <a:srgbClr val="FF0000"/>
                          </a:solidFill>
                          <a:effectLst/>
                          <a:latin typeface="+mn-lt"/>
                          <a:ea typeface="Calibri"/>
                          <a:cs typeface="Times New Roman"/>
                        </a:rPr>
                        <a:t>aider</a:t>
                      </a:r>
                      <a:r>
                        <a:rPr lang="fr-FR" sz="1050" b="1" kern="1200" dirty="0" smtClean="0">
                          <a:solidFill>
                            <a:schemeClr val="tx1"/>
                          </a:solidFill>
                          <a:effectLst/>
                          <a:latin typeface="+mn-lt"/>
                          <a:ea typeface="Calibri"/>
                          <a:cs typeface="Times New Roman"/>
                        </a:rPr>
                        <a:t> </a:t>
                      </a:r>
                      <a:r>
                        <a:rPr lang="fr-FR" sz="1050" b="1" kern="1200" dirty="0" smtClean="0">
                          <a:solidFill>
                            <a:srgbClr val="FF0000"/>
                          </a:solidFill>
                          <a:effectLst/>
                          <a:latin typeface="+mn-lt"/>
                          <a:ea typeface="Calibri"/>
                          <a:cs typeface="Times New Roman"/>
                        </a:rPr>
                        <a:t>ses</a:t>
                      </a:r>
                      <a:r>
                        <a:rPr lang="fr-FR" sz="1050" b="1" kern="1200" dirty="0" smtClean="0">
                          <a:solidFill>
                            <a:schemeClr val="tx1"/>
                          </a:solidFill>
                          <a:effectLst/>
                          <a:latin typeface="+mn-lt"/>
                          <a:ea typeface="Calibri"/>
                          <a:cs typeface="Times New Roman"/>
                        </a:rPr>
                        <a:t> </a:t>
                      </a:r>
                      <a:r>
                        <a:rPr lang="fr-FR" sz="1050" b="1" kern="1200" dirty="0" smtClean="0">
                          <a:solidFill>
                            <a:srgbClr val="FF0000"/>
                          </a:solidFill>
                          <a:effectLst/>
                          <a:latin typeface="+mn-lt"/>
                          <a:ea typeface="Calibri"/>
                          <a:cs typeface="Times New Roman"/>
                        </a:rPr>
                        <a:t>camarades</a:t>
                      </a:r>
                      <a:r>
                        <a:rPr lang="fr-FR" sz="1050" b="1" kern="1200" dirty="0" smtClean="0">
                          <a:solidFill>
                            <a:schemeClr val="tx1"/>
                          </a:solidFill>
                          <a:effectLst/>
                          <a:latin typeface="+mn-lt"/>
                          <a:ea typeface="Calibri"/>
                          <a:cs typeface="Times New Roman"/>
                        </a:rPr>
                        <a:t> </a:t>
                      </a:r>
                      <a:r>
                        <a:rPr lang="fr-FR" sz="1050" b="1" kern="1200" dirty="0" smtClean="0">
                          <a:solidFill>
                            <a:srgbClr val="FF0000"/>
                          </a:solidFill>
                          <a:effectLst/>
                          <a:latin typeface="+mn-lt"/>
                          <a:ea typeface="Calibri"/>
                          <a:cs typeface="Times New Roman"/>
                        </a:rPr>
                        <a:t>à</a:t>
                      </a:r>
                      <a:r>
                        <a:rPr lang="fr-FR" sz="1050" b="1" kern="1200" dirty="0" smtClean="0">
                          <a:solidFill>
                            <a:schemeClr val="tx1"/>
                          </a:solidFill>
                          <a:effectLst/>
                          <a:latin typeface="+mn-lt"/>
                          <a:ea typeface="Calibri"/>
                          <a:cs typeface="Times New Roman"/>
                        </a:rPr>
                        <a:t> </a:t>
                      </a:r>
                      <a:r>
                        <a:rPr lang="fr-FR" sz="1050" b="1" kern="1200" dirty="0" smtClean="0">
                          <a:solidFill>
                            <a:srgbClr val="FF0000"/>
                          </a:solidFill>
                          <a:effectLst/>
                          <a:latin typeface="+mn-lt"/>
                          <a:ea typeface="Calibri"/>
                          <a:cs typeface="Times New Roman"/>
                        </a:rPr>
                        <a:t>se</a:t>
                      </a:r>
                      <a:r>
                        <a:rPr lang="fr-FR" sz="1050" b="1" kern="1200" dirty="0" smtClean="0">
                          <a:solidFill>
                            <a:schemeClr val="tx1"/>
                          </a:solidFill>
                          <a:effectLst/>
                          <a:latin typeface="+mn-lt"/>
                          <a:ea typeface="Calibri"/>
                          <a:cs typeface="Times New Roman"/>
                        </a:rPr>
                        <a:t> </a:t>
                      </a:r>
                      <a:r>
                        <a:rPr lang="fr-FR" sz="1050" b="1" kern="1200" dirty="0" smtClean="0">
                          <a:solidFill>
                            <a:srgbClr val="FF0000"/>
                          </a:solidFill>
                          <a:effectLst/>
                          <a:latin typeface="+mn-lt"/>
                          <a:ea typeface="Calibri"/>
                          <a:cs typeface="Times New Roman"/>
                        </a:rPr>
                        <a:t>transformer</a:t>
                      </a:r>
                      <a:r>
                        <a:rPr lang="fr-FR" sz="1050" b="1" kern="1200" dirty="0" smtClean="0">
                          <a:solidFill>
                            <a:schemeClr val="tx1"/>
                          </a:solidFill>
                          <a:effectLst/>
                          <a:latin typeface="+mn-lt"/>
                          <a:ea typeface="Calibri"/>
                          <a:cs typeface="Times New Roman"/>
                        </a:rPr>
                        <a:t/>
                      </a:r>
                      <a:br>
                        <a:rPr lang="fr-FR" sz="1050" b="1" kern="1200" dirty="0" smtClean="0">
                          <a:solidFill>
                            <a:schemeClr val="tx1"/>
                          </a:solidFill>
                          <a:effectLst/>
                          <a:latin typeface="+mn-lt"/>
                          <a:ea typeface="Calibri"/>
                          <a:cs typeface="Times New Roman"/>
                        </a:rPr>
                      </a:br>
                      <a:r>
                        <a:rPr lang="fr-FR" sz="1050" b="1" kern="1200" dirty="0" smtClean="0">
                          <a:solidFill>
                            <a:srgbClr val="FF0000"/>
                          </a:solidFill>
                          <a:effectLst/>
                          <a:latin typeface="+mn-lt"/>
                          <a:ea typeface="Calibri"/>
                          <a:cs typeface="Times New Roman"/>
                        </a:rPr>
                        <a:t>Mettre</a:t>
                      </a:r>
                      <a:r>
                        <a:rPr lang="fr-FR" sz="1050" b="1" kern="1200" dirty="0" smtClean="0">
                          <a:solidFill>
                            <a:schemeClr val="tx1"/>
                          </a:solidFill>
                          <a:effectLst/>
                          <a:latin typeface="+mn-lt"/>
                          <a:ea typeface="Calibri"/>
                          <a:cs typeface="Times New Roman"/>
                        </a:rPr>
                        <a:t> </a:t>
                      </a:r>
                      <a:r>
                        <a:rPr lang="fr-FR" sz="1050" b="1" kern="1200" dirty="0" smtClean="0">
                          <a:solidFill>
                            <a:srgbClr val="FF0000"/>
                          </a:solidFill>
                          <a:effectLst/>
                          <a:latin typeface="+mn-lt"/>
                          <a:ea typeface="Calibri"/>
                          <a:cs typeface="Times New Roman"/>
                        </a:rPr>
                        <a:t>en</a:t>
                      </a:r>
                      <a:r>
                        <a:rPr lang="fr-FR" sz="1050" b="1" kern="1200" dirty="0" smtClean="0">
                          <a:solidFill>
                            <a:schemeClr val="tx1"/>
                          </a:solidFill>
                          <a:effectLst/>
                          <a:latin typeface="+mn-lt"/>
                          <a:ea typeface="Calibri"/>
                          <a:cs typeface="Times New Roman"/>
                        </a:rPr>
                        <a:t> </a:t>
                      </a:r>
                      <a:r>
                        <a:rPr lang="fr-FR" sz="1050" b="1" kern="1200" dirty="0" smtClean="0">
                          <a:solidFill>
                            <a:srgbClr val="FF0000"/>
                          </a:solidFill>
                          <a:effectLst/>
                          <a:latin typeface="+mn-lt"/>
                          <a:ea typeface="Calibri"/>
                          <a:cs typeface="Times New Roman"/>
                        </a:rPr>
                        <a:t>relation</a:t>
                      </a:r>
                      <a:r>
                        <a:rPr lang="fr-FR" sz="1050" b="1" kern="1200" dirty="0" smtClean="0">
                          <a:solidFill>
                            <a:schemeClr val="tx1"/>
                          </a:solidFill>
                          <a:effectLst/>
                          <a:latin typeface="+mn-lt"/>
                          <a:ea typeface="Calibri"/>
                          <a:cs typeface="Times New Roman"/>
                        </a:rPr>
                        <a:t> </a:t>
                      </a:r>
                      <a:r>
                        <a:rPr lang="fr-FR" sz="1050" b="1" kern="1200" dirty="0" smtClean="0">
                          <a:solidFill>
                            <a:srgbClr val="FF0000"/>
                          </a:solidFill>
                          <a:effectLst/>
                          <a:latin typeface="+mn-lt"/>
                          <a:ea typeface="Calibri"/>
                          <a:cs typeface="Times New Roman"/>
                        </a:rPr>
                        <a:t>le</a:t>
                      </a:r>
                      <a:r>
                        <a:rPr lang="fr-FR" sz="1050" b="1" kern="1200" dirty="0" smtClean="0">
                          <a:solidFill>
                            <a:schemeClr val="tx1"/>
                          </a:solidFill>
                          <a:effectLst/>
                          <a:latin typeface="+mn-lt"/>
                          <a:ea typeface="Calibri"/>
                          <a:cs typeface="Times New Roman"/>
                        </a:rPr>
                        <a:t> </a:t>
                      </a:r>
                      <a:r>
                        <a:rPr lang="fr-FR" sz="1050" b="1" kern="1200" dirty="0" smtClean="0">
                          <a:solidFill>
                            <a:srgbClr val="FF0000"/>
                          </a:solidFill>
                          <a:effectLst/>
                          <a:latin typeface="+mn-lt"/>
                          <a:ea typeface="Calibri"/>
                          <a:cs typeface="Times New Roman"/>
                        </a:rPr>
                        <a:t>nombre</a:t>
                      </a:r>
                      <a:r>
                        <a:rPr lang="fr-FR" sz="1050" b="1" kern="1200" baseline="0" dirty="0" smtClean="0">
                          <a:solidFill>
                            <a:schemeClr val="tx1"/>
                          </a:solidFill>
                          <a:effectLst/>
                          <a:latin typeface="+mn-lt"/>
                          <a:ea typeface="Calibri"/>
                          <a:cs typeface="Times New Roman"/>
                        </a:rPr>
                        <a:t> </a:t>
                      </a:r>
                      <a:r>
                        <a:rPr lang="fr-FR" sz="1050" b="1" kern="1200" baseline="0" dirty="0" smtClean="0">
                          <a:solidFill>
                            <a:srgbClr val="FF0000"/>
                          </a:solidFill>
                          <a:effectLst/>
                          <a:latin typeface="+mn-lt"/>
                          <a:ea typeface="Calibri"/>
                          <a:cs typeface="Times New Roman"/>
                        </a:rPr>
                        <a:t>moyen</a:t>
                      </a:r>
                      <a:r>
                        <a:rPr lang="fr-FR" sz="1050" b="1" kern="1200" baseline="0" dirty="0" smtClean="0">
                          <a:solidFill>
                            <a:schemeClr val="tx1"/>
                          </a:solidFill>
                          <a:effectLst/>
                          <a:latin typeface="+mn-lt"/>
                          <a:ea typeface="Calibri"/>
                          <a:cs typeface="Times New Roman"/>
                        </a:rPr>
                        <a:t> </a:t>
                      </a:r>
                      <a:r>
                        <a:rPr lang="fr-FR" sz="1050" b="1" kern="1200" baseline="0" dirty="0" smtClean="0">
                          <a:solidFill>
                            <a:srgbClr val="FF0000"/>
                          </a:solidFill>
                          <a:effectLst/>
                          <a:latin typeface="+mn-lt"/>
                          <a:ea typeface="Calibri"/>
                          <a:cs typeface="Times New Roman"/>
                        </a:rPr>
                        <a:t>de</a:t>
                      </a:r>
                      <a:r>
                        <a:rPr lang="fr-FR" sz="1050" b="1" kern="1200" baseline="0" dirty="0" smtClean="0">
                          <a:solidFill>
                            <a:schemeClr val="tx1"/>
                          </a:solidFill>
                          <a:effectLst/>
                          <a:latin typeface="+mn-lt"/>
                          <a:ea typeface="Calibri"/>
                          <a:cs typeface="Times New Roman"/>
                        </a:rPr>
                        <a:t> </a:t>
                      </a:r>
                      <a:r>
                        <a:rPr lang="fr-FR" sz="1050" b="1" kern="1200" baseline="0" dirty="0" smtClean="0">
                          <a:solidFill>
                            <a:srgbClr val="FF0000"/>
                          </a:solidFill>
                          <a:effectLst/>
                          <a:latin typeface="+mn-lt"/>
                          <a:ea typeface="Calibri"/>
                          <a:cs typeface="Times New Roman"/>
                        </a:rPr>
                        <a:t>touches</a:t>
                      </a:r>
                      <a:r>
                        <a:rPr lang="fr-FR" sz="1050" b="1" kern="1200" baseline="0" dirty="0" smtClean="0">
                          <a:solidFill>
                            <a:schemeClr val="tx1"/>
                          </a:solidFill>
                          <a:effectLst/>
                          <a:latin typeface="+mn-lt"/>
                          <a:ea typeface="Calibri"/>
                          <a:cs typeface="Times New Roman"/>
                        </a:rPr>
                        <a:t> </a:t>
                      </a:r>
                      <a:r>
                        <a:rPr lang="fr-FR" sz="1050" b="1" kern="1200" baseline="0" dirty="0" smtClean="0">
                          <a:solidFill>
                            <a:srgbClr val="FF0000"/>
                          </a:solidFill>
                          <a:effectLst/>
                          <a:latin typeface="+mn-lt"/>
                          <a:ea typeface="Calibri"/>
                          <a:cs typeface="Times New Roman"/>
                        </a:rPr>
                        <a:t>par</a:t>
                      </a:r>
                      <a:r>
                        <a:rPr lang="fr-FR" sz="1050" b="1" kern="1200" baseline="0" dirty="0" smtClean="0">
                          <a:solidFill>
                            <a:schemeClr val="tx1"/>
                          </a:solidFill>
                          <a:effectLst/>
                          <a:latin typeface="+mn-lt"/>
                          <a:ea typeface="Calibri"/>
                          <a:cs typeface="Times New Roman"/>
                        </a:rPr>
                        <a:t> </a:t>
                      </a:r>
                      <a:r>
                        <a:rPr lang="fr-FR" sz="1050" b="1" kern="1200" baseline="0" dirty="0" smtClean="0">
                          <a:solidFill>
                            <a:srgbClr val="FF0000"/>
                          </a:solidFill>
                          <a:effectLst/>
                          <a:latin typeface="+mn-lt"/>
                          <a:ea typeface="Calibri"/>
                          <a:cs typeface="Times New Roman"/>
                        </a:rPr>
                        <a:t>possession</a:t>
                      </a:r>
                      <a:r>
                        <a:rPr lang="fr-FR" sz="1050" b="1" kern="1200" baseline="0" dirty="0" smtClean="0">
                          <a:solidFill>
                            <a:schemeClr val="tx1"/>
                          </a:solidFill>
                          <a:effectLst/>
                          <a:latin typeface="+mn-lt"/>
                          <a:ea typeface="Calibri"/>
                          <a:cs typeface="Times New Roman"/>
                        </a:rPr>
                        <a:t>  </a:t>
                      </a:r>
                      <a:r>
                        <a:rPr lang="fr-FR" sz="1050" b="1" kern="1200" baseline="0" dirty="0" smtClean="0">
                          <a:solidFill>
                            <a:srgbClr val="FF0000"/>
                          </a:solidFill>
                          <a:effectLst/>
                          <a:latin typeface="+mn-lt"/>
                          <a:ea typeface="Calibri"/>
                          <a:cs typeface="Times New Roman"/>
                        </a:rPr>
                        <a:t>avec</a:t>
                      </a:r>
                      <a:r>
                        <a:rPr lang="fr-FR" sz="1050" b="1" kern="1200" baseline="0" dirty="0" smtClean="0">
                          <a:solidFill>
                            <a:schemeClr val="tx1"/>
                          </a:solidFill>
                          <a:effectLst/>
                          <a:latin typeface="+mn-lt"/>
                          <a:ea typeface="Calibri"/>
                          <a:cs typeface="Times New Roman"/>
                        </a:rPr>
                        <a:t> </a:t>
                      </a:r>
                      <a:r>
                        <a:rPr lang="fr-FR" sz="1050" b="1" kern="1200" baseline="0" dirty="0" smtClean="0">
                          <a:solidFill>
                            <a:srgbClr val="FF0000"/>
                          </a:solidFill>
                          <a:effectLst/>
                          <a:latin typeface="+mn-lt"/>
                          <a:ea typeface="Calibri"/>
                          <a:cs typeface="Times New Roman"/>
                        </a:rPr>
                        <a:t>l’efficacité</a:t>
                      </a:r>
                      <a:r>
                        <a:rPr lang="fr-FR" sz="1050" b="1" kern="1200" baseline="0" dirty="0" smtClean="0">
                          <a:solidFill>
                            <a:schemeClr val="tx1"/>
                          </a:solidFill>
                          <a:effectLst/>
                          <a:latin typeface="+mn-lt"/>
                          <a:ea typeface="Calibri"/>
                          <a:cs typeface="Times New Roman"/>
                        </a:rPr>
                        <a:t> </a:t>
                      </a:r>
                      <a:r>
                        <a:rPr lang="fr-FR" sz="1050" b="1" kern="1200" baseline="0" dirty="0" smtClean="0">
                          <a:solidFill>
                            <a:srgbClr val="FF0000"/>
                          </a:solidFill>
                          <a:effectLst/>
                          <a:latin typeface="+mn-lt"/>
                          <a:ea typeface="Calibri"/>
                          <a:cs typeface="Times New Roman"/>
                        </a:rPr>
                        <a:t>de</a:t>
                      </a:r>
                      <a:r>
                        <a:rPr lang="fr-FR" sz="1050" b="1" kern="1200" baseline="0" dirty="0" smtClean="0">
                          <a:solidFill>
                            <a:schemeClr val="tx1"/>
                          </a:solidFill>
                          <a:effectLst/>
                          <a:latin typeface="+mn-lt"/>
                          <a:ea typeface="Calibri"/>
                          <a:cs typeface="Times New Roman"/>
                        </a:rPr>
                        <a:t> </a:t>
                      </a:r>
                      <a:r>
                        <a:rPr lang="fr-FR" sz="1050" b="1" kern="1200" baseline="0" dirty="0" smtClean="0">
                          <a:solidFill>
                            <a:srgbClr val="FF0000"/>
                          </a:solidFill>
                          <a:effectLst/>
                          <a:latin typeface="+mn-lt"/>
                          <a:ea typeface="Calibri"/>
                          <a:cs typeface="Times New Roman"/>
                        </a:rPr>
                        <a:t>l’attaque</a:t>
                      </a:r>
                      <a:r>
                        <a:rPr lang="fr-FR" sz="1050" b="1" kern="1200" baseline="0" dirty="0" smtClean="0">
                          <a:solidFill>
                            <a:schemeClr val="tx1"/>
                          </a:solidFill>
                          <a:effectLst/>
                          <a:latin typeface="+mn-lt"/>
                          <a:ea typeface="Calibri"/>
                          <a:cs typeface="Times New Roman"/>
                        </a:rPr>
                        <a:t> </a:t>
                      </a:r>
                      <a:r>
                        <a:rPr lang="fr-FR" sz="1050" b="1" kern="1200" baseline="0" dirty="0" smtClean="0">
                          <a:solidFill>
                            <a:srgbClr val="FF0000"/>
                          </a:solidFill>
                          <a:effectLst/>
                          <a:latin typeface="+mn-lt"/>
                          <a:ea typeface="Calibri"/>
                          <a:cs typeface="Times New Roman"/>
                        </a:rPr>
                        <a:t>(efficacité</a:t>
                      </a:r>
                      <a:r>
                        <a:rPr lang="fr-FR" sz="1050" b="1" kern="1200" baseline="0" dirty="0" smtClean="0">
                          <a:solidFill>
                            <a:schemeClr val="tx1"/>
                          </a:solidFill>
                          <a:effectLst/>
                          <a:latin typeface="+mn-lt"/>
                          <a:ea typeface="Calibri"/>
                          <a:cs typeface="Times New Roman"/>
                        </a:rPr>
                        <a:t> </a:t>
                      </a:r>
                      <a:r>
                        <a:rPr lang="fr-FR" sz="1050" b="1" kern="1200" baseline="0" dirty="0" smtClean="0">
                          <a:solidFill>
                            <a:srgbClr val="FF0000"/>
                          </a:solidFill>
                          <a:effectLst/>
                          <a:latin typeface="+mn-lt"/>
                          <a:ea typeface="Calibri"/>
                          <a:cs typeface="Times New Roman"/>
                        </a:rPr>
                        <a:t>collective)</a:t>
                      </a:r>
                      <a:endParaRPr lang="fr-FR" sz="1050" b="1" kern="1200" baseline="0" dirty="0" smtClean="0">
                        <a:solidFill>
                          <a:schemeClr val="tx1"/>
                        </a:solidFill>
                        <a:effectLst/>
                        <a:latin typeface="+mn-lt"/>
                        <a:ea typeface="Calibri"/>
                        <a:cs typeface="Times New Roman"/>
                      </a:endParaRPr>
                    </a:p>
                    <a:p>
                      <a:pPr>
                        <a:spcAft>
                          <a:spcPts val="0"/>
                        </a:spcAft>
                      </a:pPr>
                      <a:endParaRPr lang="fr-FR" sz="700" b="1" dirty="0">
                        <a:solidFill>
                          <a:schemeClr val="tx1"/>
                        </a:solidFill>
                        <a:effectLst/>
                        <a:latin typeface="+mj-lt"/>
                        <a:ea typeface="Calibri"/>
                        <a:cs typeface="Times New Roman"/>
                      </a:endParaRPr>
                    </a:p>
                  </a:txBody>
                  <a:tcPr marL="89535" marR="89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c gridSpan="4"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dirty="0"/>
                    </a:p>
                  </a:txBody>
                  <a:tcPr/>
                </a:tc>
              </a:tr>
              <a:tr h="618417">
                <a:tc vMerge="1">
                  <a:txBody>
                    <a:bodyPr/>
                    <a:lstStyle/>
                    <a:p>
                      <a:endParaRPr lang="fr-FR" dirty="0"/>
                    </a:p>
                  </a:txBody>
                  <a:tcPr marL="89535" marR="89535" marT="0" marB="0"/>
                </a:tc>
                <a:tc>
                  <a:txBody>
                    <a:bodyPr/>
                    <a:lstStyle/>
                    <a:p>
                      <a:pPr algn="ctr">
                        <a:lnSpc>
                          <a:spcPct val="115000"/>
                        </a:lnSpc>
                        <a:spcAft>
                          <a:spcPts val="0"/>
                        </a:spcAft>
                      </a:pPr>
                      <a:r>
                        <a:rPr lang="fr-FR" sz="900" b="1" dirty="0">
                          <a:effectLst/>
                          <a:latin typeface="Arial"/>
                          <a:ea typeface="MS Mincho"/>
                          <a:cs typeface="Times New Roman"/>
                        </a:rPr>
                        <a:t>Maîtrise insuffisante</a:t>
                      </a:r>
                      <a:endParaRPr lang="fr-FR" sz="1100" dirty="0">
                        <a:effectLst/>
                        <a:latin typeface="Calibri"/>
                        <a:ea typeface="Calibri"/>
                        <a:cs typeface="Times New Roman"/>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lnSpc>
                          <a:spcPct val="115000"/>
                        </a:lnSpc>
                        <a:spcAft>
                          <a:spcPts val="0"/>
                        </a:spcAft>
                      </a:pPr>
                      <a:r>
                        <a:rPr lang="fr-FR" sz="900" b="1" dirty="0">
                          <a:effectLst/>
                          <a:latin typeface="Arial"/>
                          <a:ea typeface="MS Mincho"/>
                          <a:cs typeface="Times New Roman"/>
                        </a:rPr>
                        <a:t>Maîtrise fragile</a:t>
                      </a:r>
                      <a:endParaRPr lang="fr-FR" sz="11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lnSpc>
                          <a:spcPct val="115000"/>
                        </a:lnSpc>
                        <a:spcAft>
                          <a:spcPts val="0"/>
                        </a:spcAft>
                      </a:pPr>
                      <a:r>
                        <a:rPr lang="fr-FR" sz="900" b="1" dirty="0">
                          <a:effectLst/>
                          <a:latin typeface="Arial"/>
                          <a:ea typeface="MS Mincho"/>
                          <a:cs typeface="Times New Roman"/>
                        </a:rPr>
                        <a:t>Maîtrise satisfaisante</a:t>
                      </a:r>
                      <a:endParaRPr lang="fr-FR" sz="11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lnSpc>
                          <a:spcPct val="115000"/>
                        </a:lnSpc>
                        <a:spcAft>
                          <a:spcPts val="0"/>
                        </a:spcAft>
                      </a:pPr>
                      <a:r>
                        <a:rPr lang="fr-FR" sz="900" b="1" dirty="0">
                          <a:effectLst/>
                          <a:latin typeface="Arial"/>
                          <a:ea typeface="MS Mincho"/>
                          <a:cs typeface="Times New Roman"/>
                        </a:rPr>
                        <a:t>Très bonne Maîtrise</a:t>
                      </a:r>
                      <a:endParaRPr lang="fr-FR" sz="1100" dirty="0">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r>
            </a:tbl>
          </a:graphicData>
        </a:graphic>
      </p:graphicFrame>
      <p:graphicFrame>
        <p:nvGraphicFramePr>
          <p:cNvPr id="4" name="Tableau 3"/>
          <p:cNvGraphicFramePr>
            <a:graphicFrameLocks noGrp="1"/>
          </p:cNvGraphicFramePr>
          <p:nvPr/>
        </p:nvGraphicFramePr>
        <p:xfrm>
          <a:off x="4788024" y="2996952"/>
          <a:ext cx="4056110" cy="1743894"/>
        </p:xfrm>
        <a:graphic>
          <a:graphicData uri="http://schemas.openxmlformats.org/drawingml/2006/table">
            <a:tbl>
              <a:tblPr firstRow="1" bandRow="1">
                <a:tableStyleId>{5C22544A-7EE6-4342-B048-85BDC9FD1C3A}</a:tableStyleId>
              </a:tblPr>
              <a:tblGrid>
                <a:gridCol w="811222"/>
                <a:gridCol w="811222"/>
                <a:gridCol w="811222"/>
                <a:gridCol w="811222"/>
                <a:gridCol w="811222"/>
              </a:tblGrid>
              <a:tr h="458003">
                <a:tc>
                  <a:txBody>
                    <a:bodyPr/>
                    <a:lstStyle/>
                    <a:p>
                      <a:pPr algn="ctr"/>
                      <a:r>
                        <a:rPr lang="fr-FR" sz="1200" b="1" dirty="0" smtClean="0">
                          <a:solidFill>
                            <a:schemeClr val="tx1"/>
                          </a:solidFill>
                        </a:rPr>
                        <a:t>Efficacité</a:t>
                      </a:r>
                      <a:r>
                        <a:rPr lang="fr-FR" sz="1200" b="1" baseline="0" dirty="0" smtClean="0">
                          <a:solidFill>
                            <a:schemeClr val="tx1"/>
                          </a:solidFill>
                        </a:rPr>
                        <a:t> collective</a:t>
                      </a:r>
                      <a:endParaRPr lang="fr-FR" sz="12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200" b="0" dirty="0" smtClean="0">
                          <a:solidFill>
                            <a:schemeClr val="tx1"/>
                          </a:solidFill>
                        </a:rPr>
                        <a:t>Renvoi en 3 touches</a:t>
                      </a:r>
                      <a:endParaRPr lang="fr-FR"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200" b="0" dirty="0" smtClean="0">
                          <a:solidFill>
                            <a:schemeClr val="tx1"/>
                          </a:solidFill>
                        </a:rPr>
                        <a:t>2</a:t>
                      </a:r>
                      <a:r>
                        <a:rPr lang="fr-FR" sz="1200" b="0" baseline="0" dirty="0" smtClean="0">
                          <a:solidFill>
                            <a:schemeClr val="tx1"/>
                          </a:solidFill>
                        </a:rPr>
                        <a:t> touches</a:t>
                      </a:r>
                      <a:endParaRPr lang="fr-FR"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200" b="0" dirty="0" smtClean="0">
                          <a:solidFill>
                            <a:schemeClr val="tx1"/>
                          </a:solidFill>
                        </a:rPr>
                        <a:t>1 touche</a:t>
                      </a:r>
                      <a:endParaRPr lang="fr-FR"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200" b="0" dirty="0" smtClean="0">
                          <a:solidFill>
                            <a:schemeClr val="tx1"/>
                          </a:solidFill>
                        </a:rPr>
                        <a:t>Pas de renvoi</a:t>
                      </a:r>
                      <a:endParaRPr lang="fr-FR"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9349">
                <a:tc>
                  <a:txBody>
                    <a:bodyPr/>
                    <a:lstStyle/>
                    <a:p>
                      <a:pPr algn="ctr"/>
                      <a:r>
                        <a:rPr lang="fr-FR" sz="1200" b="0" dirty="0" smtClean="0">
                          <a:solidFill>
                            <a:schemeClr val="tx1"/>
                          </a:solidFill>
                        </a:rPr>
                        <a:t>Point gagnant</a:t>
                      </a:r>
                      <a:endParaRPr lang="fr-FR"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fr-FR"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endParaRPr lang="fr-FR"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endParaRPr lang="fr-FR"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449349">
                <a:tc>
                  <a:txBody>
                    <a:bodyPr/>
                    <a:lstStyle/>
                    <a:p>
                      <a:pPr algn="ctr"/>
                      <a:r>
                        <a:rPr lang="fr-FR" sz="1200" b="0" dirty="0" smtClean="0">
                          <a:solidFill>
                            <a:schemeClr val="tx1"/>
                          </a:solidFill>
                        </a:rPr>
                        <a:t>Gagnant indirect</a:t>
                      </a:r>
                      <a:endParaRPr lang="fr-FR"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endParaRPr lang="fr-FR"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endParaRPr lang="fr-FR"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endParaRPr lang="fr-FR"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371491">
                <a:tc>
                  <a:txBody>
                    <a:bodyPr/>
                    <a:lstStyle/>
                    <a:p>
                      <a:pPr algn="ctr"/>
                      <a:r>
                        <a:rPr lang="fr-FR" sz="1200" b="0" dirty="0" smtClean="0">
                          <a:solidFill>
                            <a:schemeClr val="tx1"/>
                          </a:solidFill>
                        </a:rPr>
                        <a:t>Faute</a:t>
                      </a:r>
                      <a:endParaRPr lang="fr-FR"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fr-FR"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fr-FR"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fr-FR"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endParaRPr lang="fr-FR" sz="1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bl>
          </a:graphicData>
        </a:graphic>
      </p:graphicFrame>
    </p:spTree>
    <p:extLst>
      <p:ext uri="{BB962C8B-B14F-4D97-AF65-F5344CB8AC3E}">
        <p14:creationId xmlns="" xmlns:p14="http://schemas.microsoft.com/office/powerpoint/2010/main" val="10001419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251520" y="1340768"/>
            <a:ext cx="8640960" cy="4647426"/>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nchor="ctr">
            <a:spAutoFit/>
          </a:bodyPr>
          <a:lstStyle/>
          <a:p>
            <a:pPr marL="285750" indent="-285750" algn="ctr"/>
            <a:r>
              <a:rPr lang="fr-FR" sz="3200" b="1" dirty="0" smtClean="0">
                <a:solidFill>
                  <a:srgbClr val="FF0000"/>
                </a:solidFill>
              </a:rPr>
              <a:t>Construction d’un continuum des apprentissages</a:t>
            </a:r>
            <a:endParaRPr lang="fr-FR" sz="2200" dirty="0" smtClean="0"/>
          </a:p>
          <a:p>
            <a:pPr lvl="0" algn="just"/>
            <a:endParaRPr lang="fr-FR" sz="2200" dirty="0" smtClean="0"/>
          </a:p>
          <a:p>
            <a:pPr lvl="0" algn="just"/>
            <a:r>
              <a:rPr lang="fr-FR" sz="2200" dirty="0" smtClean="0"/>
              <a:t>Il est également possible dans une autre logique d’évaluer directement les élèves par rapport aux attendus de fin de cycle au travers d’une </a:t>
            </a:r>
            <a:r>
              <a:rPr lang="fr-FR" sz="2200" u="sng" dirty="0" smtClean="0"/>
              <a:t>compétence attendue finale, mais en faisant varier les indicateurs de réussite</a:t>
            </a:r>
            <a:r>
              <a:rPr lang="fr-FR" sz="2200" dirty="0" smtClean="0"/>
              <a:t>, selon le moment d’apprentissage des élèves, pour permettre la mise en réussite de tous.</a:t>
            </a:r>
          </a:p>
          <a:p>
            <a:pPr lvl="0" algn="just"/>
            <a:endParaRPr lang="fr-FR" sz="2200" dirty="0" smtClean="0"/>
          </a:p>
          <a:p>
            <a:pPr lvl="0" algn="just"/>
            <a:r>
              <a:rPr lang="fr-FR" sz="2200" dirty="0" smtClean="0"/>
              <a:t>L’équipe EPS devra se positionner et proposer un temps d’apprentissage qu’elle jugera nécessaire pour viser les attendus de fin de cycle.</a:t>
            </a:r>
          </a:p>
          <a:p>
            <a:pPr lvl="0" algn="just"/>
            <a:r>
              <a:rPr lang="fr-FR" sz="2200" dirty="0" smtClean="0"/>
              <a:t>Il appartient également à l’équipe de déterminer le nombre d’APSA et de séquences à programmer pour les atteindre.</a:t>
            </a:r>
          </a:p>
          <a:p>
            <a:pPr algn="just"/>
            <a:endParaRPr lang="fr-FR" sz="2200" dirty="0" smtClean="0"/>
          </a:p>
        </p:txBody>
      </p:sp>
    </p:spTree>
    <p:extLst>
      <p:ext uri="{BB962C8B-B14F-4D97-AF65-F5344CB8AC3E}">
        <p14:creationId xmlns="" xmlns:p14="http://schemas.microsoft.com/office/powerpoint/2010/main" val="1983199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re 1"/>
          <p:cNvSpPr txBox="1">
            <a:spLocks/>
          </p:cNvSpPr>
          <p:nvPr/>
        </p:nvSpPr>
        <p:spPr>
          <a:xfrm>
            <a:off x="2555776" y="0"/>
            <a:ext cx="4392488" cy="648072"/>
          </a:xfrm>
          <a:prstGeom prst="rect">
            <a:avLst/>
          </a:prstGeom>
          <a:solidFill>
            <a:schemeClr val="accent3">
              <a:lumMod val="40000"/>
              <a:lumOff val="60000"/>
            </a:schemeClr>
          </a:solidFill>
          <a:ln w="22225">
            <a:solidFill>
              <a:srgbClr val="00B050"/>
            </a:solidFill>
          </a:ln>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100" b="1" dirty="0" smtClean="0">
                <a:solidFill>
                  <a:prstClr val="black"/>
                </a:solidFill>
              </a:rPr>
              <a:t>VOLLEY-BALL</a:t>
            </a:r>
          </a:p>
          <a:p>
            <a:r>
              <a:rPr lang="fr-FR" sz="2100" b="1" dirty="0" smtClean="0">
                <a:solidFill>
                  <a:prstClr val="black"/>
                </a:solidFill>
              </a:rPr>
              <a:t>Compétence attendue en fin de cycle dans l’APSA</a:t>
            </a:r>
          </a:p>
        </p:txBody>
      </p:sp>
      <p:graphicFrame>
        <p:nvGraphicFramePr>
          <p:cNvPr id="6" name="Tableau 5"/>
          <p:cNvGraphicFramePr>
            <a:graphicFrameLocks noGrp="1"/>
          </p:cNvGraphicFramePr>
          <p:nvPr>
            <p:extLst>
              <p:ext uri="{D42A27DB-BD31-4B8C-83A1-F6EECF244321}">
                <p14:modId xmlns="" xmlns:p14="http://schemas.microsoft.com/office/powerpoint/2010/main" val="2129911646"/>
              </p:ext>
            </p:extLst>
          </p:nvPr>
        </p:nvGraphicFramePr>
        <p:xfrm>
          <a:off x="179512" y="692696"/>
          <a:ext cx="8712969" cy="5920377"/>
        </p:xfrm>
        <a:graphic>
          <a:graphicData uri="http://schemas.openxmlformats.org/drawingml/2006/table">
            <a:tbl>
              <a:tblPr firstRow="1" bandRow="1">
                <a:tableStyleId>{5C22544A-7EE6-4342-B048-85BDC9FD1C3A}</a:tableStyleId>
              </a:tblPr>
              <a:tblGrid>
                <a:gridCol w="4356484"/>
                <a:gridCol w="4356485"/>
              </a:tblGrid>
              <a:tr h="64935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smtClean="0">
                          <a:ln>
                            <a:noFill/>
                          </a:ln>
                          <a:solidFill>
                            <a:srgbClr val="7030A0"/>
                          </a:solidFill>
                          <a:effectLst/>
                          <a:uLnTx/>
                          <a:uFillTx/>
                          <a:latin typeface="+mn-lt"/>
                          <a:ea typeface="+mn-ea"/>
                          <a:cs typeface="+mn-cs"/>
                        </a:rPr>
                        <a:t>Compétence attendue en fin de cycle 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b="1" i="0" u="none" strike="noStrike" kern="1200" cap="none" spc="0" normalizeH="0" baseline="0" noProof="0" dirty="0" smtClean="0">
                          <a:ln>
                            <a:noFill/>
                          </a:ln>
                          <a:solidFill>
                            <a:prstClr val="black"/>
                          </a:solidFill>
                          <a:effectLst/>
                          <a:uLnTx/>
                          <a:uFillTx/>
                          <a:latin typeface="+mn-lt"/>
                          <a:ea typeface="+mn-ea"/>
                          <a:cs typeface="+mn-cs"/>
                        </a:rPr>
                        <a:t>Test de compétence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r h="1662464">
                <a:tc>
                  <a:txBody>
                    <a:bodyPr/>
                    <a:lstStyle/>
                    <a:p>
                      <a:r>
                        <a:rPr lang="fr-FR" sz="1050" dirty="0" smtClean="0">
                          <a:ea typeface="Calibri"/>
                          <a:cs typeface="Times New Roman"/>
                        </a:rPr>
                        <a:t>«  </a:t>
                      </a:r>
                      <a:r>
                        <a:rPr lang="fr-FR" sz="1050" dirty="0" smtClean="0"/>
                        <a:t>Dans un jeu à effectif réduit, rechercher le gain d’un match en se créant des situations favorables d’attaque afin de rompre l’échange grâce à des balles accélérées ou placées face à une défense organisée, tout en protégeant son terrain. </a:t>
                      </a:r>
                    </a:p>
                    <a:p>
                      <a:r>
                        <a:rPr lang="fr-FR" sz="1050" dirty="0" smtClean="0"/>
                        <a:t>Arbitrer de manière fairplay. </a:t>
                      </a:r>
                    </a:p>
                    <a:p>
                      <a:r>
                        <a:rPr lang="fr-FR" sz="1050" b="0" dirty="0" smtClean="0">
                          <a:solidFill>
                            <a:schemeClr val="tx1"/>
                          </a:solidFill>
                        </a:rPr>
                        <a:t>A l’aide d’un relevé d’indicateurs précis, conseiller son équipe pour établir et réguler un projet de jeu collectif</a:t>
                      </a:r>
                      <a:r>
                        <a:rPr lang="fr-FR" sz="1050" dirty="0" smtClean="0"/>
                        <a:t>.</a:t>
                      </a:r>
                      <a:r>
                        <a:rPr lang="fr-FR" sz="1050" dirty="0" smtClean="0">
                          <a:ea typeface="Calibri"/>
                          <a:cs typeface="Times New Roman"/>
                        </a:rPr>
                        <a:t> »</a:t>
                      </a:r>
                      <a:endParaRPr kumimoji="0" lang="fr-FR" sz="1050" b="0" i="0" u="none" strike="noStrike" kern="0" cap="none" spc="0" normalizeH="0" baseline="0" noProof="0" dirty="0" smtClean="0">
                        <a:ln>
                          <a:noFill/>
                        </a:ln>
                        <a:solidFill>
                          <a:schemeClr val="tx1"/>
                        </a:solidFill>
                        <a:effectLst/>
                        <a:uLnTx/>
                        <a:uFillTx/>
                        <a:latin typeface="Arial"/>
                        <a:ea typeface="+mn-ea"/>
                        <a:cs typeface="Arial"/>
                      </a:endParaRPr>
                    </a:p>
                  </a:txBody>
                  <a:tcPr marL="89535" marR="89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c rowSpan="3">
                  <a:txBody>
                    <a:bodyPr/>
                    <a:lstStyle/>
                    <a:p>
                      <a:pPr>
                        <a:lnSpc>
                          <a:spcPct val="115000"/>
                        </a:lnSpc>
                        <a:spcAft>
                          <a:spcPts val="1000"/>
                        </a:spcAft>
                      </a:pPr>
                      <a:r>
                        <a:rPr lang="fr-FR" sz="1000" b="0" dirty="0" smtClean="0">
                          <a:effectLst/>
                          <a:latin typeface="+mn-lt"/>
                          <a:ea typeface="Calibri"/>
                          <a:cs typeface="Times New Roman"/>
                        </a:rPr>
                        <a:t>Matches en 4 c</a:t>
                      </a:r>
                      <a:r>
                        <a:rPr lang="fr-FR" sz="1000" b="0" baseline="0" dirty="0" smtClean="0">
                          <a:effectLst/>
                          <a:latin typeface="+mn-lt"/>
                          <a:ea typeface="Calibri"/>
                          <a:cs typeface="Times New Roman"/>
                        </a:rPr>
                        <a:t>ontre </a:t>
                      </a:r>
                      <a:r>
                        <a:rPr lang="fr-FR" sz="1000" b="0" dirty="0" smtClean="0">
                          <a:effectLst/>
                          <a:latin typeface="+mn-lt"/>
                          <a:ea typeface="Calibri"/>
                          <a:cs typeface="Times New Roman"/>
                        </a:rPr>
                        <a:t>4  entre des équipes homogènes entre elles, avec double</a:t>
                      </a:r>
                      <a:r>
                        <a:rPr lang="fr-FR" sz="1000" b="0" baseline="0" dirty="0" smtClean="0">
                          <a:effectLst/>
                          <a:latin typeface="+mn-lt"/>
                          <a:ea typeface="Calibri"/>
                          <a:cs typeface="Times New Roman"/>
                        </a:rPr>
                        <a:t> arbitrage</a:t>
                      </a:r>
                      <a:r>
                        <a:rPr lang="fr-FR" sz="1000" b="0" dirty="0" smtClean="0">
                          <a:effectLst/>
                          <a:latin typeface="+mn-lt"/>
                          <a:ea typeface="Calibri"/>
                          <a:cs typeface="Times New Roman"/>
                        </a:rPr>
                        <a:t>. Au moins 2 matchs en</a:t>
                      </a:r>
                      <a:r>
                        <a:rPr lang="fr-FR" sz="1000" b="0" baseline="0" dirty="0" smtClean="0">
                          <a:effectLst/>
                          <a:latin typeface="+mn-lt"/>
                          <a:ea typeface="Calibri"/>
                          <a:cs typeface="Times New Roman"/>
                        </a:rPr>
                        <a:t> 2 sets de 25 point sec.</a:t>
                      </a:r>
                      <a:r>
                        <a:rPr lang="fr-FR" sz="1000" b="0" dirty="0" smtClean="0">
                          <a:effectLst/>
                          <a:latin typeface="+mn-lt"/>
                          <a:ea typeface="Calibri"/>
                          <a:cs typeface="Times New Roman"/>
                        </a:rPr>
                        <a:t/>
                      </a:r>
                      <a:br>
                        <a:rPr lang="fr-FR" sz="1000" b="0" dirty="0" smtClean="0">
                          <a:effectLst/>
                          <a:latin typeface="+mn-lt"/>
                          <a:ea typeface="Calibri"/>
                          <a:cs typeface="Times New Roman"/>
                        </a:rPr>
                      </a:br>
                      <a:r>
                        <a:rPr lang="fr-FR" sz="1000" b="0" dirty="0" smtClean="0">
                          <a:effectLst/>
                          <a:latin typeface="+mn-lt"/>
                          <a:ea typeface="Calibri"/>
                          <a:cs typeface="Times New Roman"/>
                        </a:rPr>
                        <a:t>Terrain 14mx7m.</a:t>
                      </a:r>
                      <a:br>
                        <a:rPr lang="fr-FR" sz="1000" b="0" dirty="0" smtClean="0">
                          <a:effectLst/>
                          <a:latin typeface="+mn-lt"/>
                          <a:ea typeface="Calibri"/>
                          <a:cs typeface="Times New Roman"/>
                        </a:rPr>
                      </a:br>
                      <a:r>
                        <a:rPr lang="fr-FR" sz="1000" b="0" dirty="0" smtClean="0">
                          <a:effectLst/>
                          <a:latin typeface="+mn-lt"/>
                          <a:ea typeface="Calibri"/>
                          <a:cs typeface="Times New Roman"/>
                        </a:rPr>
                        <a:t>Efficacité de l’attaque: gain du point direct</a:t>
                      </a:r>
                      <a:r>
                        <a:rPr lang="fr-FR" sz="1000" b="0" baseline="0" dirty="0" smtClean="0">
                          <a:effectLst/>
                          <a:latin typeface="+mn-lt"/>
                          <a:ea typeface="Calibri"/>
                          <a:cs typeface="Times New Roman"/>
                        </a:rPr>
                        <a:t> (non touché par l’adversaire) / indirect (touché mais non renvoyé) / faute </a:t>
                      </a:r>
                      <a:br>
                        <a:rPr lang="fr-FR" sz="1000" b="0" baseline="0" dirty="0" smtClean="0">
                          <a:effectLst/>
                          <a:latin typeface="+mn-lt"/>
                          <a:ea typeface="Calibri"/>
                          <a:cs typeface="Times New Roman"/>
                        </a:rPr>
                      </a:br>
                      <a:r>
                        <a:rPr lang="fr-FR" sz="1000" b="0" baseline="0" dirty="0" smtClean="0">
                          <a:effectLst/>
                          <a:latin typeface="+mn-lt"/>
                          <a:ea typeface="Calibri"/>
                          <a:cs typeface="Times New Roman"/>
                        </a:rPr>
                        <a:t>Exemple de relevé d’efficacité collective: 3 touches pour renvoyer &gt; point marqué sur ballon touché par la défense = zone orange</a:t>
                      </a:r>
                      <a:br>
                        <a:rPr lang="fr-FR" sz="1000" b="0" baseline="0" dirty="0" smtClean="0">
                          <a:effectLst/>
                          <a:latin typeface="+mn-lt"/>
                          <a:ea typeface="Calibri"/>
                          <a:cs typeface="Times New Roman"/>
                        </a:rPr>
                      </a:br>
                      <a:r>
                        <a:rPr lang="fr-FR" sz="1000" b="0" baseline="0" dirty="0" smtClean="0">
                          <a:effectLst/>
                          <a:latin typeface="+mn-lt"/>
                          <a:ea typeface="Calibri"/>
                          <a:cs typeface="Times New Roman"/>
                        </a:rPr>
                        <a:t>Se situer dans les cases </a:t>
                      </a:r>
                      <a:r>
                        <a:rPr lang="fr-FR" sz="1000" b="0" baseline="0" dirty="0" smtClean="0">
                          <a:effectLst/>
                          <a:latin typeface="+mn-lt"/>
                          <a:ea typeface="Calibri"/>
                          <a:cs typeface="Times New Roman"/>
                        </a:rPr>
                        <a:t>vertes </a:t>
                      </a:r>
                      <a:r>
                        <a:rPr lang="fr-FR" sz="1000" b="0" baseline="0" dirty="0" smtClean="0">
                          <a:effectLst/>
                          <a:latin typeface="+mn-lt"/>
                          <a:ea typeface="Calibri"/>
                          <a:cs typeface="Times New Roman"/>
                        </a:rPr>
                        <a:t>est synonyme d’une grande efficacité collective et donc d’un niveau de compétence exprimé satisfaisant.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r>
              <a:tr h="352479">
                <a:tc>
                  <a:txBody>
                    <a:bodyPr/>
                    <a:lstStyle/>
                    <a:p>
                      <a:pPr algn="ctr">
                        <a:lnSpc>
                          <a:spcPct val="115000"/>
                        </a:lnSpc>
                        <a:spcAft>
                          <a:spcPts val="1000"/>
                        </a:spcAft>
                      </a:pPr>
                      <a:r>
                        <a:rPr lang="fr-FR" sz="1050" b="1" dirty="0" smtClean="0">
                          <a:solidFill>
                            <a:schemeClr val="tx1"/>
                          </a:solidFill>
                          <a:effectLst/>
                          <a:latin typeface="+mj-lt"/>
                          <a:ea typeface="Calibri"/>
                          <a:cs typeface="Times New Roman"/>
                        </a:rPr>
                        <a:t>Ce qu’il y a à apprendre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c vMerge="1">
                  <a:txBody>
                    <a:bodyPr/>
                    <a:lstStyle/>
                    <a:p>
                      <a:endParaRPr lang="fr-FR"/>
                    </a:p>
                  </a:txBody>
                  <a:tcPr/>
                </a:tc>
              </a:tr>
              <a:tr h="3256081">
                <a:tc>
                  <a:txBody>
                    <a:bodyPr/>
                    <a:lstStyle/>
                    <a:p>
                      <a:pPr algn="l">
                        <a:spcAft>
                          <a:spcPts val="0"/>
                        </a:spcAft>
                      </a:pPr>
                      <a:r>
                        <a:rPr lang="fr-FR" sz="1050" b="1" dirty="0" smtClean="0">
                          <a:solidFill>
                            <a:srgbClr val="000000"/>
                          </a:solidFill>
                          <a:effectLst/>
                          <a:latin typeface="+mj-lt"/>
                          <a:ea typeface="Calibri"/>
                          <a:cs typeface="Comic Sans MS"/>
                        </a:rPr>
                        <a:t>S’organiser à 3 joueurs arrières pour couvrir efficacement le terrain</a:t>
                      </a:r>
                    </a:p>
                    <a:p>
                      <a:pPr algn="l">
                        <a:spcAft>
                          <a:spcPts val="0"/>
                        </a:spcAft>
                      </a:pPr>
                      <a:r>
                        <a:rPr lang="fr-FR" sz="1050" b="1" dirty="0" smtClean="0">
                          <a:solidFill>
                            <a:srgbClr val="000000"/>
                          </a:solidFill>
                          <a:effectLst/>
                          <a:latin typeface="+mj-lt"/>
                          <a:ea typeface="Calibri"/>
                          <a:cs typeface="Comic Sans MS"/>
                        </a:rPr>
                        <a:t>S’organiser pour construire un jeu en 3 touches et se créer une situation favorable d’attaque</a:t>
                      </a:r>
                    </a:p>
                    <a:p>
                      <a:pPr algn="l">
                        <a:spcAft>
                          <a:spcPts val="0"/>
                        </a:spcAft>
                      </a:pPr>
                      <a:r>
                        <a:rPr lang="fr-FR" sz="1050" b="1" dirty="0" smtClean="0">
                          <a:solidFill>
                            <a:srgbClr val="000000"/>
                          </a:solidFill>
                          <a:effectLst/>
                          <a:latin typeface="+mj-lt"/>
                          <a:ea typeface="Calibri"/>
                          <a:cs typeface="Comic Sans MS"/>
                        </a:rPr>
                        <a:t>Passeur:</a:t>
                      </a:r>
                      <a:r>
                        <a:rPr lang="fr-FR" sz="1050" b="1" baseline="0" dirty="0" smtClean="0">
                          <a:solidFill>
                            <a:srgbClr val="000000"/>
                          </a:solidFill>
                          <a:effectLst/>
                          <a:latin typeface="+mj-lt"/>
                          <a:ea typeface="Calibri"/>
                          <a:cs typeface="Comic Sans MS"/>
                        </a:rPr>
                        <a:t> </a:t>
                      </a:r>
                    </a:p>
                    <a:p>
                      <a:pPr algn="l">
                        <a:spcAft>
                          <a:spcPts val="0"/>
                        </a:spcAft>
                      </a:pPr>
                      <a:r>
                        <a:rPr lang="fr-FR" sz="1050" b="1" baseline="0" dirty="0" smtClean="0">
                          <a:solidFill>
                            <a:srgbClr val="000000"/>
                          </a:solidFill>
                          <a:effectLst/>
                          <a:latin typeface="+mj-lt"/>
                          <a:ea typeface="Calibri"/>
                          <a:cs typeface="Comic Sans MS"/>
                        </a:rPr>
                        <a:t>- se placer en orientation partagée pour voir partenaires et adversaires</a:t>
                      </a:r>
                    </a:p>
                    <a:p>
                      <a:pPr algn="l">
                        <a:spcAft>
                          <a:spcPts val="0"/>
                        </a:spcAft>
                        <a:buFontTx/>
                        <a:buChar char="-"/>
                      </a:pPr>
                      <a:r>
                        <a:rPr lang="fr-FR" sz="1050" b="1" dirty="0" smtClean="0">
                          <a:solidFill>
                            <a:srgbClr val="000000"/>
                          </a:solidFill>
                          <a:effectLst/>
                          <a:latin typeface="+mj-lt"/>
                          <a:ea typeface="Calibri"/>
                          <a:cs typeface="Comic Sans MS"/>
                        </a:rPr>
                        <a:t> choisir entre renvoyer direct pour prendre de vitesse la défense ou passer à son attaquant</a:t>
                      </a:r>
                    </a:p>
                    <a:p>
                      <a:pPr algn="l">
                        <a:spcAft>
                          <a:spcPts val="0"/>
                        </a:spcAft>
                        <a:buFontTx/>
                        <a:buNone/>
                      </a:pPr>
                      <a:r>
                        <a:rPr lang="fr-FR" sz="1050" b="1" dirty="0" smtClean="0">
                          <a:solidFill>
                            <a:srgbClr val="000000"/>
                          </a:solidFill>
                          <a:effectLst/>
                          <a:latin typeface="+mj-lt"/>
                          <a:ea typeface="Calibri"/>
                          <a:cs typeface="Comic Sans MS"/>
                        </a:rPr>
                        <a:t>Attaquant:</a:t>
                      </a:r>
                      <a:r>
                        <a:rPr lang="fr-FR" sz="1050" b="1" baseline="0" dirty="0" smtClean="0">
                          <a:solidFill>
                            <a:srgbClr val="000000"/>
                          </a:solidFill>
                          <a:effectLst/>
                          <a:latin typeface="+mj-lt"/>
                          <a:ea typeface="Calibri"/>
                          <a:cs typeface="Comic Sans MS"/>
                        </a:rPr>
                        <a:t> renvoyer loin en zone arrière ou attaquer sur balle favorable</a:t>
                      </a:r>
                    </a:p>
                    <a:p>
                      <a:pPr algn="l">
                        <a:spcAft>
                          <a:spcPts val="0"/>
                        </a:spcAft>
                      </a:pPr>
                      <a:r>
                        <a:rPr lang="fr-FR" sz="1050" dirty="0" smtClean="0">
                          <a:solidFill>
                            <a:srgbClr val="000000"/>
                          </a:solidFill>
                          <a:effectLst/>
                          <a:latin typeface="+mj-lt"/>
                          <a:ea typeface="Calibri"/>
                          <a:cs typeface="Comic Sans MS"/>
                        </a:rPr>
                        <a:t/>
                      </a:r>
                      <a:br>
                        <a:rPr lang="fr-FR" sz="1050" dirty="0" smtClean="0">
                          <a:solidFill>
                            <a:srgbClr val="000000"/>
                          </a:solidFill>
                          <a:effectLst/>
                          <a:latin typeface="+mj-lt"/>
                          <a:ea typeface="Calibri"/>
                          <a:cs typeface="Comic Sans MS"/>
                        </a:rPr>
                      </a:br>
                      <a:r>
                        <a:rPr lang="fr-FR" sz="1050" b="1" dirty="0" smtClean="0">
                          <a:solidFill>
                            <a:schemeClr val="tx1"/>
                          </a:solidFill>
                          <a:effectLst/>
                          <a:latin typeface="+mj-lt"/>
                          <a:ea typeface="Calibri"/>
                          <a:cs typeface="Times New Roman"/>
                        </a:rPr>
                        <a:t>Observer </a:t>
                      </a:r>
                      <a:r>
                        <a:rPr lang="fr-FR" sz="1050" b="1" dirty="0">
                          <a:solidFill>
                            <a:schemeClr val="tx1"/>
                          </a:solidFill>
                          <a:effectLst/>
                          <a:latin typeface="+mj-lt"/>
                          <a:ea typeface="Calibri"/>
                          <a:cs typeface="Times New Roman"/>
                        </a:rPr>
                        <a:t>pour aider ses camarades à se </a:t>
                      </a:r>
                      <a:r>
                        <a:rPr lang="fr-FR" sz="1050" b="1" dirty="0" smtClean="0">
                          <a:solidFill>
                            <a:schemeClr val="tx1"/>
                          </a:solidFill>
                          <a:effectLst/>
                          <a:latin typeface="+mj-lt"/>
                          <a:ea typeface="Calibri"/>
                          <a:cs typeface="Times New Roman"/>
                        </a:rPr>
                        <a:t>transformer</a:t>
                      </a:r>
                      <a:br>
                        <a:rPr lang="fr-FR" sz="1050" b="1" dirty="0" smtClean="0">
                          <a:solidFill>
                            <a:schemeClr val="tx1"/>
                          </a:solidFill>
                          <a:effectLst/>
                          <a:latin typeface="+mj-lt"/>
                          <a:ea typeface="Calibri"/>
                          <a:cs typeface="Times New Roman"/>
                        </a:rPr>
                      </a:br>
                      <a:r>
                        <a:rPr lang="fr-FR" sz="1050" b="1" dirty="0" smtClean="0">
                          <a:solidFill>
                            <a:schemeClr val="tx1"/>
                          </a:solidFill>
                          <a:effectLst/>
                          <a:latin typeface="+mj-lt"/>
                          <a:ea typeface="Calibri"/>
                          <a:cs typeface="Times New Roman"/>
                        </a:rPr>
                        <a:t>Mettre en relation le nombre</a:t>
                      </a:r>
                      <a:r>
                        <a:rPr lang="fr-FR" sz="1050" b="1" baseline="0" dirty="0" smtClean="0">
                          <a:solidFill>
                            <a:schemeClr val="tx1"/>
                          </a:solidFill>
                          <a:effectLst/>
                          <a:latin typeface="+mj-lt"/>
                          <a:ea typeface="Calibri"/>
                          <a:cs typeface="Times New Roman"/>
                        </a:rPr>
                        <a:t> moyen de touches par possession  avec l’efficacité de l’attaque (efficacité collective)</a:t>
                      </a:r>
                    </a:p>
                    <a:p>
                      <a:pPr algn="l">
                        <a:spcAft>
                          <a:spcPts val="0"/>
                        </a:spcAft>
                      </a:pPr>
                      <a:endParaRPr lang="fr-FR" sz="800" b="1" dirty="0" smtClean="0">
                        <a:solidFill>
                          <a:srgbClr val="FF0000"/>
                        </a:solidFill>
                        <a:effectLst/>
                        <a:latin typeface="+mj-lt"/>
                        <a:ea typeface="Calibri"/>
                        <a:cs typeface="Times New Roman"/>
                      </a:endParaRPr>
                    </a:p>
                  </a:txBody>
                  <a:tcPr marL="89535" marR="895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alpha val="0"/>
                      </a:schemeClr>
                    </a:solidFill>
                  </a:tcPr>
                </a:tc>
                <a:tc vMerge="1">
                  <a:txBody>
                    <a:bodyPr/>
                    <a:lstStyle/>
                    <a:p>
                      <a:endParaRPr lang="fr-FR"/>
                    </a:p>
                  </a:txBody>
                  <a:tcPr/>
                </a:tc>
              </a:tr>
            </a:tbl>
          </a:graphicData>
        </a:graphic>
      </p:graphicFrame>
      <p:graphicFrame>
        <p:nvGraphicFramePr>
          <p:cNvPr id="9" name="Tableau 8"/>
          <p:cNvGraphicFramePr>
            <a:graphicFrameLocks noGrp="1"/>
          </p:cNvGraphicFramePr>
          <p:nvPr/>
        </p:nvGraphicFramePr>
        <p:xfrm>
          <a:off x="4644008" y="3140968"/>
          <a:ext cx="4032447" cy="1572858"/>
        </p:xfrm>
        <a:graphic>
          <a:graphicData uri="http://schemas.openxmlformats.org/drawingml/2006/table">
            <a:tbl>
              <a:tblPr firstRow="1" bandRow="1">
                <a:tableStyleId>{5C22544A-7EE6-4342-B048-85BDC9FD1C3A}</a:tableStyleId>
              </a:tblPr>
              <a:tblGrid>
                <a:gridCol w="1080120"/>
                <a:gridCol w="656073"/>
                <a:gridCol w="765418"/>
                <a:gridCol w="765418"/>
                <a:gridCol w="765418"/>
              </a:tblGrid>
              <a:tr h="593110">
                <a:tc>
                  <a:txBody>
                    <a:bodyPr/>
                    <a:lstStyle/>
                    <a:p>
                      <a:pPr algn="ctr"/>
                      <a:r>
                        <a:rPr lang="fr-FR" sz="1200" dirty="0" smtClean="0">
                          <a:solidFill>
                            <a:schemeClr val="tx1"/>
                          </a:solidFill>
                        </a:rPr>
                        <a:t>1</a:t>
                      </a:r>
                      <a:r>
                        <a:rPr lang="fr-FR" sz="1200" baseline="30000" dirty="0" smtClean="0">
                          <a:solidFill>
                            <a:schemeClr val="tx1"/>
                          </a:solidFill>
                        </a:rPr>
                        <a:t>ère</a:t>
                      </a:r>
                      <a:r>
                        <a:rPr lang="fr-FR" sz="1200" dirty="0" smtClean="0">
                          <a:solidFill>
                            <a:schemeClr val="tx1"/>
                          </a:solidFill>
                        </a:rPr>
                        <a:t> séquence</a:t>
                      </a:r>
                      <a:r>
                        <a:rPr lang="fr-FR" sz="1200" baseline="0" dirty="0" smtClean="0">
                          <a:solidFill>
                            <a:schemeClr val="tx1"/>
                          </a:solidFill>
                        </a:rPr>
                        <a:t> (15h)</a:t>
                      </a:r>
                      <a:endParaRPr lang="fr-FR"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1000" b="0" dirty="0" smtClean="0">
                          <a:solidFill>
                            <a:schemeClr val="tx1"/>
                          </a:solidFill>
                        </a:rPr>
                        <a:t>Renvoi</a:t>
                      </a:r>
                      <a:r>
                        <a:rPr lang="fr-FR" sz="1000" b="0" baseline="0" dirty="0" smtClean="0">
                          <a:solidFill>
                            <a:schemeClr val="tx1"/>
                          </a:solidFill>
                        </a:rPr>
                        <a:t> en 3 touches</a:t>
                      </a:r>
                      <a:endParaRPr lang="fr-FR" sz="1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1000" b="0" dirty="0" smtClean="0">
                          <a:solidFill>
                            <a:schemeClr val="tx1"/>
                          </a:solidFill>
                        </a:rPr>
                        <a:t>2</a:t>
                      </a:r>
                      <a:r>
                        <a:rPr lang="fr-FR" sz="1000" b="0" baseline="0" dirty="0" smtClean="0">
                          <a:solidFill>
                            <a:schemeClr val="tx1"/>
                          </a:solidFill>
                        </a:rPr>
                        <a:t> touches</a:t>
                      </a:r>
                      <a:endParaRPr lang="fr-FR" sz="1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1000" b="0" dirty="0" smtClean="0">
                          <a:solidFill>
                            <a:schemeClr val="tx1"/>
                          </a:solidFill>
                        </a:rPr>
                        <a:t>1</a:t>
                      </a:r>
                      <a:r>
                        <a:rPr lang="fr-FR" sz="1000" b="0" baseline="0" dirty="0" smtClean="0">
                          <a:solidFill>
                            <a:schemeClr val="tx1"/>
                          </a:solidFill>
                        </a:rPr>
                        <a:t> touche</a:t>
                      </a:r>
                      <a:endParaRPr lang="fr-FR" sz="1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fr-FR" sz="1000" b="0" dirty="0" smtClean="0">
                          <a:solidFill>
                            <a:schemeClr val="tx1"/>
                          </a:solidFill>
                        </a:rPr>
                        <a:t>Pas</a:t>
                      </a:r>
                      <a:r>
                        <a:rPr lang="fr-FR" sz="1000" b="0" baseline="0" dirty="0" smtClean="0">
                          <a:solidFill>
                            <a:schemeClr val="tx1"/>
                          </a:solidFill>
                        </a:rPr>
                        <a:t> de renvoi</a:t>
                      </a:r>
                      <a:endParaRPr lang="fr-FR" sz="1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29802">
                <a:tc>
                  <a:txBody>
                    <a:bodyPr/>
                    <a:lstStyle/>
                    <a:p>
                      <a:pPr algn="ctr"/>
                      <a:r>
                        <a:rPr lang="fr-FR" sz="1000" dirty="0" smtClean="0">
                          <a:solidFill>
                            <a:schemeClr val="tx1"/>
                          </a:solidFill>
                        </a:rPr>
                        <a:t>Point gagnant</a:t>
                      </a:r>
                      <a:endParaRPr lang="fr-FR"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fr-FR"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endParaRPr lang="fr-FR"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endParaRPr lang="fr-FR"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endParaRPr lang="fr-FR"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373231">
                <a:tc>
                  <a:txBody>
                    <a:bodyPr/>
                    <a:lstStyle/>
                    <a:p>
                      <a:pPr algn="ctr"/>
                      <a:r>
                        <a:rPr lang="fr-FR" sz="1000" dirty="0" smtClean="0">
                          <a:solidFill>
                            <a:schemeClr val="tx1"/>
                          </a:solidFill>
                        </a:rPr>
                        <a:t>Gagnant indirect</a:t>
                      </a:r>
                      <a:endParaRPr lang="fr-FR"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fr-FR"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endParaRPr lang="fr-FR"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a:endParaRPr lang="fr-FR"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endParaRPr lang="fr-FR"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r h="276715">
                <a:tc>
                  <a:txBody>
                    <a:bodyPr/>
                    <a:lstStyle/>
                    <a:p>
                      <a:pPr algn="ctr"/>
                      <a:r>
                        <a:rPr lang="fr-FR" sz="1000" dirty="0" smtClean="0">
                          <a:solidFill>
                            <a:schemeClr val="tx1"/>
                          </a:solidFill>
                        </a:rPr>
                        <a:t>Faute</a:t>
                      </a:r>
                      <a:endParaRPr lang="fr-FR"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fr-FR"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endParaRPr lang="fr-FR"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endParaRPr lang="fr-FR"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pPr algn="ctr"/>
                      <a:endParaRPr lang="fr-FR"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r>
            </a:tbl>
          </a:graphicData>
        </a:graphic>
      </p:graphicFrame>
      <p:graphicFrame>
        <p:nvGraphicFramePr>
          <p:cNvPr id="11" name="Tableau 10"/>
          <p:cNvGraphicFramePr>
            <a:graphicFrameLocks noGrp="1"/>
          </p:cNvGraphicFramePr>
          <p:nvPr/>
        </p:nvGraphicFramePr>
        <p:xfrm>
          <a:off x="4644008" y="5013176"/>
          <a:ext cx="4032452" cy="1440160"/>
        </p:xfrm>
        <a:graphic>
          <a:graphicData uri="http://schemas.openxmlformats.org/drawingml/2006/table">
            <a:tbl>
              <a:tblPr firstRow="1" bandRow="1">
                <a:tableStyleId>{5C22544A-7EE6-4342-B048-85BDC9FD1C3A}</a:tableStyleId>
              </a:tblPr>
              <a:tblGrid>
                <a:gridCol w="1080120"/>
                <a:gridCol w="738083"/>
                <a:gridCol w="738083"/>
                <a:gridCol w="738083"/>
                <a:gridCol w="738083"/>
              </a:tblGrid>
              <a:tr h="457621">
                <a:tc>
                  <a:txBody>
                    <a:bodyPr/>
                    <a:lstStyle/>
                    <a:p>
                      <a:pPr algn="ctr"/>
                      <a:r>
                        <a:rPr lang="fr-FR" sz="1200" dirty="0" smtClean="0">
                          <a:solidFill>
                            <a:schemeClr val="tx1"/>
                          </a:solidFill>
                        </a:rPr>
                        <a:t>2</a:t>
                      </a:r>
                      <a:r>
                        <a:rPr lang="fr-FR" sz="1200" baseline="30000" dirty="0" smtClean="0">
                          <a:solidFill>
                            <a:schemeClr val="tx1"/>
                          </a:solidFill>
                        </a:rPr>
                        <a:t>e</a:t>
                      </a:r>
                      <a:r>
                        <a:rPr lang="fr-FR" sz="1200" dirty="0" smtClean="0">
                          <a:solidFill>
                            <a:schemeClr val="tx1"/>
                          </a:solidFill>
                        </a:rPr>
                        <a:t> séquence (30h)</a:t>
                      </a:r>
                      <a:endParaRPr lang="fr-FR"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000" b="0" dirty="0" smtClean="0">
                          <a:solidFill>
                            <a:schemeClr val="tx1"/>
                          </a:solidFill>
                        </a:rPr>
                        <a:t>Renvoi</a:t>
                      </a:r>
                      <a:r>
                        <a:rPr lang="fr-FR" sz="1000" b="0" baseline="0" dirty="0" smtClean="0">
                          <a:solidFill>
                            <a:schemeClr val="tx1"/>
                          </a:solidFill>
                        </a:rPr>
                        <a:t> en 3 touches</a:t>
                      </a:r>
                      <a:endParaRPr lang="fr-FR" sz="1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000" b="0" dirty="0" smtClean="0">
                          <a:solidFill>
                            <a:schemeClr val="tx1"/>
                          </a:solidFill>
                        </a:rPr>
                        <a:t>2</a:t>
                      </a:r>
                      <a:r>
                        <a:rPr lang="fr-FR" sz="1000" b="0" baseline="0" dirty="0" smtClean="0">
                          <a:solidFill>
                            <a:schemeClr val="tx1"/>
                          </a:solidFill>
                        </a:rPr>
                        <a:t> touches</a:t>
                      </a:r>
                      <a:endParaRPr lang="fr-FR" sz="1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000" b="0" dirty="0" smtClean="0">
                          <a:solidFill>
                            <a:schemeClr val="tx1"/>
                          </a:solidFill>
                        </a:rPr>
                        <a:t>1</a:t>
                      </a:r>
                      <a:r>
                        <a:rPr lang="fr-FR" sz="1000" b="0" baseline="0" dirty="0" smtClean="0">
                          <a:solidFill>
                            <a:schemeClr val="tx1"/>
                          </a:solidFill>
                        </a:rPr>
                        <a:t> touche</a:t>
                      </a:r>
                      <a:endParaRPr lang="fr-FR" sz="1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1000" b="0" dirty="0" smtClean="0">
                          <a:solidFill>
                            <a:schemeClr val="tx1"/>
                          </a:solidFill>
                        </a:rPr>
                        <a:t>Pas</a:t>
                      </a:r>
                      <a:r>
                        <a:rPr lang="fr-FR" sz="1000" b="0" baseline="0" dirty="0" smtClean="0">
                          <a:solidFill>
                            <a:schemeClr val="tx1"/>
                          </a:solidFill>
                        </a:rPr>
                        <a:t> de renvoi</a:t>
                      </a:r>
                      <a:endParaRPr lang="fr-FR" sz="1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7513">
                <a:tc>
                  <a:txBody>
                    <a:bodyPr/>
                    <a:lstStyle/>
                    <a:p>
                      <a:pPr algn="ctr"/>
                      <a:r>
                        <a:rPr lang="fr-FR" sz="1000" dirty="0" smtClean="0">
                          <a:solidFill>
                            <a:schemeClr val="tx1"/>
                          </a:solidFill>
                        </a:rPr>
                        <a:t>Point gagnant</a:t>
                      </a:r>
                      <a:endParaRPr lang="fr-FR"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fr-FR"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endParaRPr lang="fr-FR"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endParaRPr lang="fr-FR"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327513">
                <a:tc>
                  <a:txBody>
                    <a:bodyPr/>
                    <a:lstStyle/>
                    <a:p>
                      <a:pPr algn="ctr"/>
                      <a:r>
                        <a:rPr lang="fr-FR" sz="1000" dirty="0" smtClean="0">
                          <a:solidFill>
                            <a:schemeClr val="tx1"/>
                          </a:solidFill>
                        </a:rPr>
                        <a:t>Gagnant indirect</a:t>
                      </a:r>
                      <a:endParaRPr lang="fr-FR"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fr-FR"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endParaRPr lang="fr-FR"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endParaRPr lang="fr-FR"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327513">
                <a:tc>
                  <a:txBody>
                    <a:bodyPr/>
                    <a:lstStyle/>
                    <a:p>
                      <a:pPr algn="ctr"/>
                      <a:r>
                        <a:rPr lang="fr-FR" sz="1000" dirty="0" smtClean="0">
                          <a:solidFill>
                            <a:schemeClr val="tx1"/>
                          </a:solidFill>
                        </a:rPr>
                        <a:t>Faute</a:t>
                      </a:r>
                      <a:endParaRPr lang="fr-FR"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r-FR" sz="12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endParaRPr lang="fr-FR"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endParaRPr lang="fr-FR"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endParaRPr lang="fr-FR"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bl>
          </a:graphicData>
        </a:graphic>
      </p:graphicFrame>
    </p:spTree>
    <p:extLst>
      <p:ext uri="{BB962C8B-B14F-4D97-AF65-F5344CB8AC3E}">
        <p14:creationId xmlns="" xmlns:p14="http://schemas.microsoft.com/office/powerpoint/2010/main" val="17594934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251520" y="1488563"/>
            <a:ext cx="8640960" cy="397031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nchor="ctr">
            <a:spAutoFit/>
          </a:bodyPr>
          <a:lstStyle/>
          <a:p>
            <a:pPr marL="285750" indent="-285750" algn="ctr"/>
            <a:r>
              <a:rPr lang="fr-FR" sz="3200" b="1" dirty="0" smtClean="0">
                <a:solidFill>
                  <a:srgbClr val="FF0000"/>
                </a:solidFill>
              </a:rPr>
              <a:t>Evaluation des acquis</a:t>
            </a:r>
          </a:p>
          <a:p>
            <a:pPr algn="just"/>
            <a:endParaRPr lang="fr-FR" sz="2200" dirty="0" smtClean="0"/>
          </a:p>
          <a:p>
            <a:pPr algn="just"/>
            <a:r>
              <a:rPr lang="fr-FR" sz="2200" dirty="0" smtClean="0"/>
              <a:t>Dans le cadre d’un test de compétence, l’équipe pédagogique définit des indicateurs d’évaluation (comportementaux ou chiffrés) pour chacun des « rôles à jouer », selon quatre niveaux de maîtrise. Elle peut alors répondre à un triple enjeu évaluatif :</a:t>
            </a:r>
          </a:p>
          <a:p>
            <a:pPr marL="285750" indent="-285750">
              <a:buFontTx/>
              <a:buChar char="-"/>
            </a:pPr>
            <a:r>
              <a:rPr lang="fr-FR" sz="2200" dirty="0" smtClean="0"/>
              <a:t>valider la </a:t>
            </a:r>
            <a:r>
              <a:rPr lang="fr-FR" sz="2200" u="sng" dirty="0" smtClean="0"/>
              <a:t>compétence attendue </a:t>
            </a:r>
            <a:r>
              <a:rPr lang="fr-FR" sz="2200" dirty="0" smtClean="0"/>
              <a:t>en E.P.S. (bulletin trimestriel)</a:t>
            </a:r>
          </a:p>
          <a:p>
            <a:pPr marL="285750" indent="-285750">
              <a:buFontTx/>
              <a:buChar char="-"/>
            </a:pPr>
            <a:r>
              <a:rPr lang="fr-FR" sz="2200" dirty="0" smtClean="0"/>
              <a:t>pouvoir procéder à une </a:t>
            </a:r>
            <a:r>
              <a:rPr lang="fr-FR" sz="2200" u="sng" dirty="0" smtClean="0"/>
              <a:t>notation</a:t>
            </a:r>
            <a:r>
              <a:rPr lang="fr-FR" sz="2200" dirty="0" smtClean="0"/>
              <a:t> des acquis disciplinaires (bulletin trimestriel)</a:t>
            </a:r>
          </a:p>
          <a:p>
            <a:pPr marL="285750" indent="-285750">
              <a:buFontTx/>
              <a:buChar char="-"/>
            </a:pPr>
            <a:r>
              <a:rPr lang="fr-FR" sz="2200" dirty="0" smtClean="0"/>
              <a:t>évaluer les objectifs et compétences du </a:t>
            </a:r>
            <a:r>
              <a:rPr lang="fr-FR" sz="2200" u="sng" dirty="0" smtClean="0"/>
              <a:t>Socle Commun </a:t>
            </a:r>
            <a:r>
              <a:rPr lang="fr-FR" sz="2200" dirty="0" smtClean="0"/>
              <a:t>(livret de fin de cycle).</a:t>
            </a:r>
          </a:p>
        </p:txBody>
      </p:sp>
    </p:spTree>
    <p:extLst>
      <p:ext uri="{BB962C8B-B14F-4D97-AF65-F5344CB8AC3E}">
        <p14:creationId xmlns="" xmlns:p14="http://schemas.microsoft.com/office/powerpoint/2010/main" val="7374890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re 1"/>
          <p:cNvSpPr txBox="1">
            <a:spLocks/>
          </p:cNvSpPr>
          <p:nvPr/>
        </p:nvSpPr>
        <p:spPr>
          <a:xfrm>
            <a:off x="1907704" y="188640"/>
            <a:ext cx="5760640" cy="648072"/>
          </a:xfrm>
          <a:prstGeom prst="rect">
            <a:avLst/>
          </a:prstGeom>
          <a:solidFill>
            <a:schemeClr val="accent3">
              <a:lumMod val="40000"/>
              <a:lumOff val="60000"/>
            </a:schemeClr>
          </a:solidFill>
          <a:ln w="22225">
            <a:solidFill>
              <a:srgbClr val="00B050"/>
            </a:solidFill>
          </a:ln>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000" b="1" dirty="0" smtClean="0"/>
              <a:t>VOLLEY-BALL</a:t>
            </a:r>
          </a:p>
          <a:p>
            <a:pPr lvl="0"/>
            <a:r>
              <a:rPr lang="fr-FR" sz="2000" b="1" dirty="0" smtClean="0">
                <a:solidFill>
                  <a:prstClr val="black"/>
                </a:solidFill>
              </a:rPr>
              <a:t>Evaluation des acquis – Les « rôles à jouer »</a:t>
            </a:r>
            <a:endParaRPr lang="fr-FR" sz="2000" b="1" dirty="0" smtClean="0"/>
          </a:p>
        </p:txBody>
      </p:sp>
      <p:graphicFrame>
        <p:nvGraphicFramePr>
          <p:cNvPr id="5" name="Tableau 4"/>
          <p:cNvGraphicFramePr>
            <a:graphicFrameLocks noGrp="1"/>
          </p:cNvGraphicFramePr>
          <p:nvPr>
            <p:extLst>
              <p:ext uri="{D42A27DB-BD31-4B8C-83A1-F6EECF244321}">
                <p14:modId xmlns="" xmlns:p14="http://schemas.microsoft.com/office/powerpoint/2010/main" val="579624192"/>
              </p:ext>
            </p:extLst>
          </p:nvPr>
        </p:nvGraphicFramePr>
        <p:xfrm>
          <a:off x="179512" y="1196753"/>
          <a:ext cx="8506474" cy="5277641"/>
        </p:xfrm>
        <a:graphic>
          <a:graphicData uri="http://schemas.openxmlformats.org/drawingml/2006/table">
            <a:tbl>
              <a:tblPr firstRow="1" firstCol="1" bandRow="1"/>
              <a:tblGrid>
                <a:gridCol w="1728193"/>
                <a:gridCol w="216024"/>
                <a:gridCol w="864096"/>
                <a:gridCol w="1225327"/>
                <a:gridCol w="1225327"/>
                <a:gridCol w="1225327"/>
                <a:gridCol w="1225327"/>
                <a:gridCol w="796853"/>
              </a:tblGrid>
              <a:tr h="410155">
                <a:tc gridSpan="2">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15000"/>
                        </a:lnSpc>
                        <a:spcAft>
                          <a:spcPts val="0"/>
                        </a:spcAft>
                      </a:pPr>
                      <a:r>
                        <a:rPr lang="fr-FR" sz="1100" b="1" dirty="0">
                          <a:effectLst/>
                          <a:latin typeface="Calibri"/>
                          <a:ea typeface="Calibri"/>
                          <a:cs typeface="Times New Roman"/>
                        </a:rPr>
                        <a:t>Champ d’apprentissage </a:t>
                      </a:r>
                      <a:r>
                        <a:rPr lang="fr-FR" sz="1100" b="1" dirty="0" smtClean="0">
                          <a:effectLst/>
                          <a:latin typeface="Calibri"/>
                          <a:ea typeface="Calibri"/>
                          <a:cs typeface="Times New Roman"/>
                        </a:rPr>
                        <a:t>4</a:t>
                      </a:r>
                      <a:br>
                        <a:rPr lang="fr-FR" sz="1100" b="1" dirty="0" smtClean="0">
                          <a:effectLst/>
                          <a:latin typeface="Calibri"/>
                          <a:ea typeface="Calibri"/>
                          <a:cs typeface="Times New Roman"/>
                        </a:rPr>
                      </a:br>
                      <a:r>
                        <a:rPr lang="fr-FR" sz="1100" b="1" dirty="0" smtClean="0">
                          <a:effectLst/>
                          <a:latin typeface="Calibri"/>
                          <a:ea typeface="Calibri"/>
                          <a:cs typeface="Times New Roman"/>
                        </a:rPr>
                        <a:t>Cycle 4</a:t>
                      </a:r>
                      <a:endParaRPr lang="fr-FR" sz="80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15000"/>
                        </a:lnSpc>
                        <a:spcAft>
                          <a:spcPts val="0"/>
                        </a:spcAft>
                      </a:pPr>
                      <a:r>
                        <a:rPr lang="fr-FR" sz="1100" b="1" dirty="0" smtClean="0">
                          <a:effectLst/>
                          <a:latin typeface="Calibri"/>
                          <a:ea typeface="Calibri"/>
                          <a:cs typeface="Times New Roman"/>
                        </a:rPr>
                        <a:t>APSA: Volley-ball</a:t>
                      </a:r>
                      <a:endParaRPr lang="fr-FR" sz="80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nSpc>
                          <a:spcPct val="115000"/>
                        </a:lnSpc>
                        <a:spcAft>
                          <a:spcPts val="0"/>
                        </a:spcAft>
                      </a:pPr>
                      <a:r>
                        <a:rPr lang="fr-FR" sz="1100" b="1" dirty="0">
                          <a:effectLst/>
                          <a:latin typeface="Calibri"/>
                          <a:ea typeface="Calibri"/>
                          <a:cs typeface="Times New Roman"/>
                        </a:rPr>
                        <a:t>Acquisitions attendues en fin de cycle </a:t>
                      </a:r>
                      <a:r>
                        <a:rPr lang="fr-FR" sz="1100" b="1" dirty="0" smtClean="0">
                          <a:effectLst/>
                          <a:latin typeface="Calibri"/>
                          <a:ea typeface="Calibri"/>
                          <a:cs typeface="Times New Roman"/>
                        </a:rPr>
                        <a:t>4</a:t>
                      </a:r>
                      <a:r>
                        <a:rPr lang="fr-FR" sz="1100" b="1" baseline="0" dirty="0" smtClean="0">
                          <a:effectLst/>
                          <a:latin typeface="Calibri"/>
                          <a:ea typeface="Calibri"/>
                          <a:cs typeface="Times New Roman"/>
                        </a:rPr>
                        <a:t> mises en jeu et inférées par le test de compétence final</a:t>
                      </a:r>
                      <a:endParaRPr lang="fr-FR" sz="80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669964">
                <a:tc gridSpan="3">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spcAft>
                          <a:spcPts val="0"/>
                        </a:spcAft>
                      </a:pPr>
                      <a:r>
                        <a:rPr lang="fr-FR" sz="900" dirty="0" smtClean="0">
                          <a:effectLst/>
                          <a:latin typeface="+mn-lt"/>
                          <a:ea typeface="Times New Roman"/>
                          <a:cs typeface="Times New Roman"/>
                        </a:rPr>
                        <a:t>Test de compétence.</a:t>
                      </a:r>
                    </a:p>
                    <a:p>
                      <a:pPr algn="ctr">
                        <a:spcAft>
                          <a:spcPts val="0"/>
                        </a:spcAft>
                      </a:pPr>
                      <a:r>
                        <a:rPr lang="fr-FR" sz="900" dirty="0" smtClean="0">
                          <a:effectLst/>
                          <a:latin typeface="+mn-lt"/>
                          <a:ea typeface="Calibri"/>
                          <a:cs typeface="Times New Roman"/>
                        </a:rPr>
                        <a:t>Protocole de l’épreuve en fin de</a:t>
                      </a:r>
                      <a:r>
                        <a:rPr lang="fr-FR" sz="900" baseline="0" dirty="0" smtClean="0">
                          <a:effectLst/>
                          <a:latin typeface="+mn-lt"/>
                          <a:ea typeface="Calibri"/>
                          <a:cs typeface="Times New Roman"/>
                        </a:rPr>
                        <a:t> cycle 4.</a:t>
                      </a:r>
                      <a:endParaRPr lang="fr-FR" sz="800" dirty="0" smtClean="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tc hMerge="1">
                  <a:txBody>
                    <a:bodyPr/>
                    <a:lstStyle/>
                    <a:p>
                      <a:endParaRPr lang="fr-FR"/>
                    </a:p>
                  </a:txBody>
                  <a:tcPr/>
                </a:tc>
                <a:tc rowSpan="2">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15000"/>
                        </a:lnSpc>
                        <a:spcAft>
                          <a:spcPts val="0"/>
                        </a:spcAft>
                      </a:pPr>
                      <a:r>
                        <a:rPr lang="fr-FR" sz="1050" b="1" dirty="0">
                          <a:effectLst/>
                          <a:latin typeface="Calibri"/>
                          <a:ea typeface="Calibri"/>
                          <a:cs typeface="Times New Roman"/>
                        </a:rPr>
                        <a:t>Maîtrise insuffisante</a:t>
                      </a:r>
                    </a:p>
                    <a:p>
                      <a:pPr>
                        <a:lnSpc>
                          <a:spcPct val="115000"/>
                        </a:lnSpc>
                        <a:spcAft>
                          <a:spcPts val="0"/>
                        </a:spcAft>
                      </a:pPr>
                      <a:r>
                        <a:rPr lang="fr-FR" sz="1050" b="1" dirty="0">
                          <a:effectLst/>
                          <a:latin typeface="Calibri"/>
                          <a:ea typeface="Calibri"/>
                          <a:cs typeface="Times New Roman"/>
                        </a:rPr>
                        <a:t> </a:t>
                      </a: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rowSpan="2">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15000"/>
                        </a:lnSpc>
                        <a:spcAft>
                          <a:spcPts val="0"/>
                        </a:spcAft>
                      </a:pPr>
                      <a:r>
                        <a:rPr lang="fr-FR" sz="1050" b="1" dirty="0">
                          <a:effectLst/>
                          <a:latin typeface="Calibri"/>
                          <a:ea typeface="Calibri"/>
                          <a:cs typeface="Times New Roman"/>
                        </a:rPr>
                        <a:t>Maîtrise fragile</a:t>
                      </a:r>
                    </a:p>
                    <a:p>
                      <a:pPr>
                        <a:lnSpc>
                          <a:spcPct val="115000"/>
                        </a:lnSpc>
                        <a:spcAft>
                          <a:spcPts val="0"/>
                        </a:spcAft>
                      </a:pPr>
                      <a:r>
                        <a:rPr lang="fr-FR" sz="1050" b="1" dirty="0">
                          <a:effectLst/>
                          <a:latin typeface="Calibri"/>
                          <a:ea typeface="Calibri"/>
                          <a:cs typeface="Times New Roman"/>
                        </a:rPr>
                        <a:t> </a:t>
                      </a: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rowSpan="2">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15000"/>
                        </a:lnSpc>
                        <a:spcAft>
                          <a:spcPts val="0"/>
                        </a:spcAft>
                      </a:pPr>
                      <a:r>
                        <a:rPr lang="fr-FR" sz="1050" b="1" dirty="0">
                          <a:effectLst/>
                          <a:latin typeface="Calibri"/>
                          <a:ea typeface="Calibri"/>
                          <a:cs typeface="Times New Roman"/>
                        </a:rPr>
                        <a:t>Maîtrise satisfaisante</a:t>
                      </a: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rowSpan="2">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15000"/>
                        </a:lnSpc>
                        <a:spcAft>
                          <a:spcPts val="0"/>
                        </a:spcAft>
                      </a:pPr>
                      <a:r>
                        <a:rPr lang="fr-FR" sz="1050" b="1" dirty="0">
                          <a:effectLst/>
                          <a:latin typeface="Calibri"/>
                          <a:ea typeface="Calibri"/>
                          <a:cs typeface="Times New Roman"/>
                        </a:rPr>
                        <a:t>Très bonne maîtrise</a:t>
                      </a:r>
                    </a:p>
                    <a:p>
                      <a:pPr>
                        <a:lnSpc>
                          <a:spcPct val="115000"/>
                        </a:lnSpc>
                        <a:spcAft>
                          <a:spcPts val="0"/>
                        </a:spcAft>
                      </a:pPr>
                      <a:r>
                        <a:rPr lang="fr-FR" sz="1050" b="1" dirty="0">
                          <a:effectLst/>
                          <a:latin typeface="Calibri"/>
                          <a:ea typeface="Calibri"/>
                          <a:cs typeface="Times New Roman"/>
                        </a:rPr>
                        <a:t> </a:t>
                      </a: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rowSpan="2">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15000"/>
                        </a:lnSpc>
                        <a:spcAft>
                          <a:spcPts val="0"/>
                        </a:spcAft>
                      </a:pPr>
                      <a:r>
                        <a:rPr lang="fr-FR" sz="1000" b="1" dirty="0" smtClean="0">
                          <a:effectLst/>
                          <a:latin typeface="Calibri"/>
                          <a:ea typeface="Calibri"/>
                          <a:cs typeface="Times New Roman"/>
                        </a:rPr>
                        <a:t>Contribution</a:t>
                      </a:r>
                      <a:r>
                        <a:rPr lang="fr-FR" sz="1000" b="1" baseline="0" dirty="0" smtClean="0">
                          <a:effectLst/>
                          <a:latin typeface="Calibri"/>
                          <a:ea typeface="Calibri"/>
                          <a:cs typeface="Times New Roman"/>
                        </a:rPr>
                        <a:t>  spécifique aux domaines et aux 5 CG</a:t>
                      </a:r>
                      <a:endParaRPr lang="fr-FR" sz="1000" b="1"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FB7EC"/>
                    </a:solidFill>
                  </a:tcPr>
                </a:tc>
              </a:tr>
              <a:tr h="617565">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000" b="1" dirty="0" smtClean="0">
                          <a:solidFill>
                            <a:srgbClr val="FF0000"/>
                          </a:solidFill>
                          <a:effectLst/>
                          <a:latin typeface="Calibri"/>
                          <a:ea typeface="Times New Roman"/>
                          <a:cs typeface="Times New Roman"/>
                        </a:rPr>
                        <a:t>Rôles à jouer par l’élève mettant en jeu AFC 1,2,3,4,5.</a:t>
                      </a: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15000"/>
                        </a:lnSpc>
                        <a:spcAft>
                          <a:spcPts val="0"/>
                        </a:spcAft>
                      </a:pPr>
                      <a:r>
                        <a:rPr lang="fr-FR" sz="900" dirty="0" smtClean="0">
                          <a:effectLst/>
                          <a:latin typeface="Calibri"/>
                          <a:ea typeface="Calibri"/>
                          <a:cs typeface="Times New Roman"/>
                        </a:rPr>
                        <a:t>Observables / indicateurs de réussite / scores parlants</a:t>
                      </a:r>
                      <a:endParaRPr lang="fr-FR" sz="90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nSpc>
                          <a:spcPct val="115000"/>
                        </a:lnSpc>
                        <a:spcAft>
                          <a:spcPts val="0"/>
                        </a:spcAft>
                      </a:pPr>
                      <a:endParaRPr lang="fr-FR" sz="90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pPr>
                      <a:endParaRPr lang="fr-FR" sz="80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nSpc>
                          <a:spcPct val="115000"/>
                        </a:lnSpc>
                        <a:spcAft>
                          <a:spcPts val="0"/>
                        </a:spcAft>
                      </a:pPr>
                      <a:endParaRPr lang="fr-FR" sz="80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fr-FR" dirty="0"/>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nSpc>
                          <a:spcPct val="115000"/>
                        </a:lnSpc>
                        <a:spcAft>
                          <a:spcPts val="0"/>
                        </a:spcAft>
                      </a:pPr>
                      <a:endParaRPr lang="fr-FR" sz="80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nSpc>
                          <a:spcPct val="115000"/>
                        </a:lnSpc>
                        <a:spcAft>
                          <a:spcPts val="0"/>
                        </a:spcAft>
                      </a:pPr>
                      <a:endParaRPr lang="fr-FR" sz="80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6752">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spcAft>
                          <a:spcPts val="0"/>
                        </a:spcAft>
                      </a:pPr>
                      <a:r>
                        <a:rPr kumimoji="0" lang="fr-FR" sz="1200" b="1" i="0" u="none" strike="noStrike" kern="1200" cap="none" spc="0" normalizeH="0" baseline="0" noProof="0" dirty="0" smtClean="0">
                          <a:ln>
                            <a:noFill/>
                          </a:ln>
                          <a:solidFill>
                            <a:prstClr val="black"/>
                          </a:solidFill>
                          <a:effectLst/>
                          <a:uLnTx/>
                          <a:uFillTx/>
                          <a:latin typeface="Calibri"/>
                          <a:ea typeface="+mn-ea"/>
                          <a:cs typeface="+mn-cs"/>
                        </a:rPr>
                        <a:t>L’ « équipe »</a:t>
                      </a:r>
                      <a:endParaRPr lang="fr-FR" sz="1200" b="1" u="sng" dirty="0">
                        <a:effectLst/>
                        <a:latin typeface="Calibri"/>
                        <a:ea typeface="Times New Roman"/>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15000"/>
                        </a:lnSpc>
                        <a:spcAft>
                          <a:spcPts val="0"/>
                        </a:spcAft>
                      </a:pPr>
                      <a:r>
                        <a:rPr lang="fr-FR" sz="900" b="1" baseline="0" dirty="0" smtClean="0">
                          <a:effectLst/>
                          <a:latin typeface="Calibri"/>
                          <a:ea typeface="Calibri"/>
                          <a:cs typeface="Times New Roman"/>
                        </a:rPr>
                        <a:t>Efficacité collective en attaque</a:t>
                      </a:r>
                      <a:endParaRPr lang="fr-FR" sz="900" b="1"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hMerge="1">
                  <a:txBody>
                    <a:bodyPr/>
                    <a:lstStyle/>
                    <a:p>
                      <a:endParaRPr lang="fr-FR"/>
                    </a:p>
                  </a:txBody>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nSpc>
                          <a:spcPct val="115000"/>
                        </a:lnSpc>
                        <a:spcAft>
                          <a:spcPts val="0"/>
                        </a:spcAft>
                      </a:pPr>
                      <a:endParaRPr lang="fr-FR" sz="80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nSpc>
                          <a:spcPct val="115000"/>
                        </a:lnSpc>
                        <a:spcAft>
                          <a:spcPts val="0"/>
                        </a:spcAft>
                      </a:pPr>
                      <a:endParaRPr lang="fr-FR" sz="80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r>
                        <a:rPr lang="fr-FR" sz="2800" b="1" dirty="0" smtClean="0">
                          <a:solidFill>
                            <a:srgbClr val="FF0000"/>
                          </a:solidFill>
                          <a:latin typeface="+mn-lt"/>
                        </a:rPr>
                        <a:t>X</a:t>
                      </a:r>
                      <a:endParaRPr lang="fr-FR" sz="2800" b="1" dirty="0">
                        <a:solidFill>
                          <a:srgbClr val="FF0000"/>
                        </a:solidFill>
                        <a:latin typeface="+mn-lt"/>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nSpc>
                          <a:spcPct val="115000"/>
                        </a:lnSpc>
                        <a:spcAft>
                          <a:spcPts val="0"/>
                        </a:spcAft>
                      </a:pPr>
                      <a:endParaRPr lang="fr-FR" sz="80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85000"/>
                      </a:srgbClr>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171450" indent="-171450">
                        <a:lnSpc>
                          <a:spcPct val="115000"/>
                        </a:lnSpc>
                        <a:spcAft>
                          <a:spcPts val="0"/>
                        </a:spcAft>
                        <a:buFont typeface="Wingdings" panose="05000000000000000000" pitchFamily="2" charset="2"/>
                        <a:buChar char="Ø"/>
                      </a:pPr>
                      <a:r>
                        <a:rPr lang="fr-FR" sz="800" b="1" dirty="0" smtClean="0">
                          <a:effectLst/>
                          <a:latin typeface="Calibri"/>
                          <a:ea typeface="Calibri"/>
                          <a:cs typeface="Times New Roman"/>
                        </a:rPr>
                        <a:t>CG1</a:t>
                      </a:r>
                      <a:r>
                        <a:rPr lang="fr-FR" sz="800" b="1" baseline="0" dirty="0" smtClean="0">
                          <a:effectLst/>
                          <a:latin typeface="Calibri"/>
                          <a:ea typeface="Calibri"/>
                          <a:cs typeface="Times New Roman"/>
                        </a:rPr>
                        <a:t>/D1</a:t>
                      </a:r>
                    </a:p>
                    <a:p>
                      <a:pPr marL="171450" indent="-171450">
                        <a:lnSpc>
                          <a:spcPct val="115000"/>
                        </a:lnSpc>
                        <a:spcAft>
                          <a:spcPts val="0"/>
                        </a:spcAft>
                        <a:buFont typeface="Wingdings" panose="05000000000000000000" pitchFamily="2" charset="2"/>
                        <a:buChar char="Ø"/>
                      </a:pPr>
                      <a:r>
                        <a:rPr lang="fr-FR" sz="800" b="1" baseline="0" dirty="0" smtClean="0">
                          <a:effectLst/>
                          <a:latin typeface="Calibri"/>
                          <a:ea typeface="Calibri"/>
                          <a:cs typeface="Times New Roman"/>
                        </a:rPr>
                        <a:t>CG3/D3</a:t>
                      </a:r>
                    </a:p>
                    <a:p>
                      <a:pPr marL="171450" indent="-171450">
                        <a:lnSpc>
                          <a:spcPct val="115000"/>
                        </a:lnSpc>
                        <a:spcAft>
                          <a:spcPts val="0"/>
                        </a:spcAft>
                        <a:buFont typeface="Wingdings" panose="05000000000000000000" pitchFamily="2" charset="2"/>
                        <a:buChar char="Ø"/>
                      </a:pPr>
                      <a:r>
                        <a:rPr lang="fr-FR" sz="800" b="1" dirty="0" smtClean="0">
                          <a:effectLst/>
                          <a:latin typeface="Calibri"/>
                          <a:ea typeface="Calibri"/>
                          <a:cs typeface="Times New Roman"/>
                        </a:rPr>
                        <a:t>CG5/D5</a:t>
                      </a:r>
                      <a:endParaRPr lang="fr-FR" sz="800" b="1"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FB7EC"/>
                    </a:solidFill>
                  </a:tcPr>
                </a:tc>
              </a:tr>
              <a:tr h="566752">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fr-FR" sz="1200" b="1" i="0" u="none" strike="noStrike" kern="1200" cap="none" spc="0" normalizeH="0" baseline="0" noProof="0" dirty="0" smtClean="0">
                          <a:ln>
                            <a:noFill/>
                          </a:ln>
                          <a:solidFill>
                            <a:prstClr val="black"/>
                          </a:solidFill>
                          <a:effectLst/>
                          <a:uLnTx/>
                          <a:uFillTx/>
                          <a:latin typeface="Calibri"/>
                          <a:ea typeface="+mn-ea"/>
                          <a:cs typeface="+mn-cs"/>
                        </a:rPr>
                        <a:t> Le  « joueur en attaque »</a:t>
                      </a: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nSpc>
                          <a:spcPct val="115000"/>
                        </a:lnSpc>
                        <a:spcAft>
                          <a:spcPts val="0"/>
                        </a:spcAft>
                      </a:pPr>
                      <a:endParaRPr lang="fr-FR" sz="90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nSpc>
                          <a:spcPct val="115000"/>
                        </a:lnSpc>
                        <a:spcAft>
                          <a:spcPts val="0"/>
                        </a:spcAft>
                      </a:pPr>
                      <a:endParaRPr lang="fr-FR" sz="80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nSpc>
                          <a:spcPct val="115000"/>
                        </a:lnSpc>
                        <a:spcAft>
                          <a:spcPts val="0"/>
                        </a:spcAft>
                      </a:pPr>
                      <a:endParaRPr lang="fr-FR" sz="80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100" b="1" i="0" u="none" strike="noStrike" kern="1200" cap="none" spc="0" normalizeH="0" baseline="0" noProof="0" dirty="0" smtClean="0">
                          <a:ln>
                            <a:noFill/>
                          </a:ln>
                          <a:solidFill>
                            <a:srgbClr val="FF0000"/>
                          </a:solidFill>
                          <a:effectLst/>
                          <a:uLnTx/>
                          <a:uFillTx/>
                          <a:latin typeface="+mn-lt"/>
                          <a:ea typeface="+mn-ea"/>
                          <a:cs typeface="+mn-cs"/>
                        </a:rPr>
                        <a:t>X</a:t>
                      </a: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nSpc>
                          <a:spcPct val="115000"/>
                        </a:lnSpc>
                        <a:spcAft>
                          <a:spcPts val="0"/>
                        </a:spcAft>
                      </a:pPr>
                      <a:endParaRPr lang="fr-FR" sz="80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nSpc>
                          <a:spcPct val="115000"/>
                        </a:lnSpc>
                        <a:spcAft>
                          <a:spcPts val="0"/>
                        </a:spcAft>
                      </a:pPr>
                      <a:endParaRPr lang="fr-FR" sz="80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FB7EC"/>
                    </a:solidFill>
                  </a:tcPr>
                </a:tc>
              </a:tr>
              <a:tr h="566752">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fr-FR" sz="1200" b="1" i="0" u="none" strike="noStrike" kern="1200" cap="none" spc="0" normalizeH="0" baseline="0" noProof="0" dirty="0" smtClean="0">
                          <a:ln>
                            <a:noFill/>
                          </a:ln>
                          <a:solidFill>
                            <a:prstClr val="black"/>
                          </a:solidFill>
                          <a:effectLst/>
                          <a:uLnTx/>
                          <a:uFillTx/>
                          <a:latin typeface="Calibri"/>
                          <a:ea typeface="+mn-ea"/>
                          <a:cs typeface="+mn-cs"/>
                        </a:rPr>
                        <a:t> </a:t>
                      </a:r>
                      <a:r>
                        <a:rPr kumimoji="0" lang="fr-FR" sz="1200" b="1" i="0" u="none" strike="noStrike" kern="1200" cap="none" spc="0" normalizeH="0" baseline="0" noProof="0" dirty="0" smtClean="0">
                          <a:ln>
                            <a:noFill/>
                          </a:ln>
                          <a:solidFill>
                            <a:prstClr val="black"/>
                          </a:solidFill>
                          <a:effectLst/>
                          <a:uLnTx/>
                          <a:uFillTx/>
                          <a:latin typeface="Calibri"/>
                          <a:ea typeface="+mn-ea"/>
                          <a:cs typeface="+mn-cs"/>
                        </a:rPr>
                        <a:t> Le  « relais/passeur»</a:t>
                      </a: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nSpc>
                          <a:spcPct val="115000"/>
                        </a:lnSpc>
                        <a:spcAft>
                          <a:spcPts val="0"/>
                        </a:spcAft>
                      </a:pPr>
                      <a:endParaRPr lang="fr-FR" sz="90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nSpc>
                          <a:spcPct val="115000"/>
                        </a:lnSpc>
                        <a:spcAft>
                          <a:spcPts val="0"/>
                        </a:spcAft>
                      </a:pPr>
                      <a:endParaRPr lang="fr-FR" sz="80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nSpc>
                          <a:spcPct val="115000"/>
                        </a:lnSpc>
                        <a:spcAft>
                          <a:spcPts val="0"/>
                        </a:spcAft>
                      </a:pPr>
                      <a:endParaRPr lang="fr-FR" sz="80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endParaRPr lang="fr-FR" dirty="0"/>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100" b="1" i="0" u="none" strike="noStrike" kern="1200" cap="none" spc="0" normalizeH="0" baseline="0" noProof="0" dirty="0" smtClean="0">
                          <a:ln>
                            <a:noFill/>
                          </a:ln>
                          <a:solidFill>
                            <a:srgbClr val="FF0000"/>
                          </a:solidFill>
                          <a:effectLst/>
                          <a:uLnTx/>
                          <a:uFillTx/>
                          <a:latin typeface="+mn-lt"/>
                          <a:ea typeface="+mn-ea"/>
                          <a:cs typeface="+mn-cs"/>
                        </a:rPr>
                        <a:t>X</a:t>
                      </a: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nSpc>
                          <a:spcPct val="115000"/>
                        </a:lnSpc>
                        <a:spcAft>
                          <a:spcPts val="0"/>
                        </a:spcAft>
                      </a:pPr>
                      <a:endParaRPr lang="fr-FR" sz="80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FB7EC"/>
                    </a:solidFill>
                  </a:tcPr>
                </a:tc>
              </a:tr>
              <a:tr h="566752">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fr-FR" sz="1200" b="1" i="0" u="none" strike="noStrike" kern="1200" cap="none" spc="0" normalizeH="0" baseline="0" noProof="0" dirty="0" smtClean="0">
                          <a:ln>
                            <a:noFill/>
                          </a:ln>
                          <a:solidFill>
                            <a:prstClr val="black"/>
                          </a:solidFill>
                          <a:effectLst/>
                          <a:uLnTx/>
                          <a:uFillTx/>
                          <a:latin typeface="Calibri"/>
                          <a:ea typeface="+mn-ea"/>
                          <a:cs typeface="+mn-cs"/>
                        </a:rPr>
                        <a:t>Le  « joueur en défense »</a:t>
                      </a: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15000"/>
                        </a:lnSpc>
                        <a:spcAft>
                          <a:spcPts val="0"/>
                        </a:spcAft>
                      </a:pPr>
                      <a:endParaRPr lang="fr-FR" sz="900" b="1"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nSpc>
                          <a:spcPct val="115000"/>
                        </a:lnSpc>
                        <a:spcAft>
                          <a:spcPts val="0"/>
                        </a:spcAft>
                      </a:pPr>
                      <a:endParaRPr lang="fr-FR" sz="80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15000"/>
                        </a:lnSpc>
                        <a:spcAft>
                          <a:spcPts val="0"/>
                        </a:spcAft>
                      </a:pPr>
                      <a:r>
                        <a:rPr kumimoji="0" lang="fr-FR" sz="2100" b="1" i="0" u="none" strike="noStrike" kern="1200" cap="none" spc="0" normalizeH="0" baseline="0" noProof="0" dirty="0" smtClean="0">
                          <a:ln>
                            <a:noFill/>
                          </a:ln>
                          <a:solidFill>
                            <a:srgbClr val="FF0000"/>
                          </a:solidFill>
                          <a:effectLst/>
                          <a:uLnTx/>
                          <a:uFillTx/>
                          <a:latin typeface="+mn-lt"/>
                          <a:ea typeface="+mn-ea"/>
                          <a:cs typeface="+mn-cs"/>
                        </a:rPr>
                        <a:t>X</a:t>
                      </a:r>
                      <a:endParaRPr lang="fr-FR" sz="210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2800" b="1" i="0" u="none" strike="noStrike" kern="1200" cap="none" spc="0" normalizeH="0" baseline="0" noProof="0" dirty="0" smtClean="0">
                        <a:ln>
                          <a:noFill/>
                        </a:ln>
                        <a:solidFill>
                          <a:srgbClr val="FF0000"/>
                        </a:solidFill>
                        <a:effectLst/>
                        <a:uLnTx/>
                        <a:uFillTx/>
                        <a:latin typeface="+mn-lt"/>
                        <a:ea typeface="+mn-ea"/>
                        <a:cs typeface="+mn-cs"/>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nSpc>
                          <a:spcPct val="115000"/>
                        </a:lnSpc>
                        <a:spcAft>
                          <a:spcPts val="0"/>
                        </a:spcAft>
                      </a:pPr>
                      <a:endParaRPr lang="fr-FR" sz="80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nSpc>
                          <a:spcPct val="115000"/>
                        </a:lnSpc>
                        <a:spcAft>
                          <a:spcPts val="0"/>
                        </a:spcAft>
                        <a:buFont typeface="Wingdings" pitchFamily="2" charset="2"/>
                        <a:buNone/>
                      </a:pPr>
                      <a:endParaRPr lang="fr-FR" sz="800" b="1" dirty="0" smtClean="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FB7EC"/>
                    </a:solidFill>
                  </a:tcPr>
                </a:tc>
              </a:tr>
              <a:tr h="554913">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fr-FR" sz="1050" b="1" i="0" u="none" strike="noStrike" kern="1200" cap="none" spc="0" normalizeH="0" baseline="0" noProof="0" dirty="0" smtClean="0">
                          <a:ln>
                            <a:noFill/>
                          </a:ln>
                          <a:solidFill>
                            <a:prstClr val="black"/>
                          </a:solidFill>
                          <a:effectLst/>
                          <a:uLnTx/>
                          <a:uFillTx/>
                          <a:latin typeface="Calibri"/>
                          <a:ea typeface="+mn-ea"/>
                          <a:cs typeface="+mn-cs"/>
                        </a:rPr>
                        <a:t>L’ « observateur/conseiller »</a:t>
                      </a: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r>
                        <a:rPr lang="fr-FR" sz="900" b="1" dirty="0" smtClean="0">
                          <a:latin typeface="+mn-lt"/>
                        </a:rPr>
                        <a:t>Mise en relation nb touches/gain</a:t>
                      </a:r>
                      <a:r>
                        <a:rPr lang="fr-FR" sz="900" b="1" baseline="0" dirty="0" smtClean="0">
                          <a:latin typeface="+mn-lt"/>
                        </a:rPr>
                        <a:t> du point</a:t>
                      </a:r>
                      <a:endParaRPr lang="fr-FR" sz="900" b="1" dirty="0">
                        <a:latin typeface="+mn-lt"/>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hMerge="1">
                  <a:txBody>
                    <a:bodyPr/>
                    <a:lstStyle/>
                    <a:p>
                      <a:pPr>
                        <a:lnSpc>
                          <a:spcPct val="115000"/>
                        </a:lnSpc>
                        <a:spcAft>
                          <a:spcPts val="0"/>
                        </a:spcAft>
                      </a:pPr>
                      <a:endParaRPr lang="fr-FR" sz="90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nSpc>
                          <a:spcPct val="115000"/>
                        </a:lnSpc>
                        <a:spcAft>
                          <a:spcPts val="0"/>
                        </a:spcAft>
                      </a:pPr>
                      <a:r>
                        <a:rPr lang="fr-FR" sz="800" dirty="0">
                          <a:effectLst/>
                          <a:latin typeface="Calibri"/>
                          <a:ea typeface="Calibri"/>
                          <a:cs typeface="Times New Roman"/>
                        </a:rPr>
                        <a:t> </a:t>
                      </a: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15000"/>
                        </a:lnSpc>
                        <a:spcAft>
                          <a:spcPts val="0"/>
                        </a:spcAft>
                      </a:pPr>
                      <a:r>
                        <a:rPr lang="fr-FR" sz="800" b="1" dirty="0">
                          <a:effectLst/>
                          <a:latin typeface="Calibri"/>
                          <a:ea typeface="Calibri"/>
                          <a:cs typeface="Times New Roman"/>
                        </a:rPr>
                        <a:t> </a:t>
                      </a:r>
                      <a:endParaRPr lang="fr-FR" sz="2100" b="1"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800" b="1" dirty="0" smtClean="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800" dirty="0">
                          <a:effectLst/>
                          <a:latin typeface="Calibri"/>
                          <a:ea typeface="Calibri"/>
                          <a:cs typeface="Times New Roman"/>
                        </a:rPr>
                        <a:t> </a:t>
                      </a:r>
                      <a:endParaRPr kumimoji="0" lang="fr-FR" sz="2800" b="1" i="0" u="none" strike="noStrike" kern="1200" cap="none" spc="0" normalizeH="0" baseline="0" noProof="0" dirty="0" smtClean="0">
                        <a:ln>
                          <a:noFill/>
                        </a:ln>
                        <a:solidFill>
                          <a:srgbClr val="FF0000"/>
                        </a:solidFill>
                        <a:effectLst/>
                        <a:uLnTx/>
                        <a:uFillTx/>
                        <a:latin typeface="+mn-lt"/>
                        <a:ea typeface="+mn-ea"/>
                        <a:cs typeface="+mn-cs"/>
                      </a:endParaRPr>
                    </a:p>
                    <a:p>
                      <a:pPr marL="0" marR="0" lvl="0" indent="0" algn="ctr" defTabSz="914400" rtl="0" eaLnBrk="1" fontAlgn="auto" latinLnBrk="0" hangingPunct="1">
                        <a:lnSpc>
                          <a:spcPct val="115000"/>
                        </a:lnSpc>
                        <a:spcBef>
                          <a:spcPts val="0"/>
                        </a:spcBef>
                        <a:spcAft>
                          <a:spcPts val="0"/>
                        </a:spcAft>
                        <a:buClrTx/>
                        <a:buSzTx/>
                        <a:buFontTx/>
                        <a:buNone/>
                        <a:tabLst/>
                        <a:defRPr/>
                      </a:pPr>
                      <a:r>
                        <a:rPr kumimoji="0" lang="fr-FR" sz="2800" b="1" i="0" u="none" strike="noStrike" kern="1200" cap="none" spc="0" normalizeH="0" baseline="0" noProof="0" dirty="0" smtClean="0">
                          <a:ln>
                            <a:noFill/>
                          </a:ln>
                          <a:solidFill>
                            <a:srgbClr val="FF0000"/>
                          </a:solidFill>
                          <a:effectLst/>
                          <a:uLnTx/>
                          <a:uFillTx/>
                          <a:latin typeface="+mn-lt"/>
                          <a:ea typeface="+mn-ea"/>
                          <a:cs typeface="+mn-cs"/>
                        </a:rPr>
                        <a:t>X</a:t>
                      </a:r>
                      <a:endParaRPr lang="fr-FR" sz="2800" b="1" dirty="0" smtClean="0">
                        <a:effectLst/>
                        <a:latin typeface="+mn-lt"/>
                        <a:ea typeface="Calibri"/>
                        <a:cs typeface="Times New Roman"/>
                      </a:endParaRPr>
                    </a:p>
                    <a:p>
                      <a:pPr>
                        <a:lnSpc>
                          <a:spcPct val="115000"/>
                        </a:lnSpc>
                        <a:spcAft>
                          <a:spcPts val="0"/>
                        </a:spcAft>
                      </a:pPr>
                      <a:endParaRPr lang="fr-FR" sz="80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nSpc>
                          <a:spcPct val="115000"/>
                        </a:lnSpc>
                        <a:spcAft>
                          <a:spcPts val="0"/>
                        </a:spcAft>
                        <a:buFont typeface="Wingdings"/>
                        <a:buChar char="Ø"/>
                      </a:pPr>
                      <a:r>
                        <a:rPr lang="fr-FR" sz="800" b="1" dirty="0" smtClean="0">
                          <a:effectLst/>
                          <a:latin typeface="Calibri"/>
                          <a:ea typeface="Calibri"/>
                          <a:cs typeface="Times New Roman"/>
                        </a:rPr>
                        <a:t>CG2/D2 </a:t>
                      </a:r>
                    </a:p>
                    <a:p>
                      <a:pPr>
                        <a:lnSpc>
                          <a:spcPct val="115000"/>
                        </a:lnSpc>
                        <a:spcAft>
                          <a:spcPts val="0"/>
                        </a:spcAft>
                        <a:buFont typeface="Wingdings"/>
                        <a:buChar char="Ø"/>
                      </a:pPr>
                      <a:r>
                        <a:rPr lang="fr-FR" sz="800" b="1" dirty="0" smtClean="0">
                          <a:effectLst/>
                          <a:latin typeface="Calibri"/>
                          <a:ea typeface="Calibri"/>
                          <a:cs typeface="Times New Roman"/>
                        </a:rPr>
                        <a:t>CG3/D3</a:t>
                      </a:r>
                      <a:endParaRPr lang="fr-FR" sz="800" b="1"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FB7EC"/>
                    </a:solidFill>
                  </a:tcPr>
                </a:tc>
              </a:tr>
              <a:tr h="554913">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fr-FR" sz="1200" b="1" i="0" u="none" strike="noStrike" kern="1200" cap="none" spc="0" normalizeH="0" baseline="0" noProof="0" dirty="0" smtClean="0">
                          <a:ln>
                            <a:noFill/>
                          </a:ln>
                          <a:solidFill>
                            <a:prstClr val="black"/>
                          </a:solidFill>
                          <a:effectLst/>
                          <a:uLnTx/>
                          <a:uFillTx/>
                          <a:latin typeface="Calibri"/>
                          <a:ea typeface="+mn-ea"/>
                          <a:cs typeface="+mn-cs"/>
                        </a:rPr>
                        <a:t>L’ « arbitre »</a:t>
                      </a: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endParaRPr lang="fr-FR" dirty="0"/>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tc>
                  <a:txBody>
                    <a:bodyPr/>
                    <a:lstStyle/>
                    <a:p>
                      <a:pPr>
                        <a:lnSpc>
                          <a:spcPct val="115000"/>
                        </a:lnSpc>
                        <a:spcAft>
                          <a:spcPts val="0"/>
                        </a:spcAft>
                      </a:pPr>
                      <a:endParaRPr lang="fr-FR" sz="80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15000"/>
                        </a:lnSpc>
                        <a:spcAft>
                          <a:spcPts val="0"/>
                        </a:spcAft>
                      </a:pPr>
                      <a:endParaRPr lang="fr-FR" sz="800" b="1"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fr-FR" sz="2100" b="1" i="0" u="none" strike="noStrike" kern="1200" cap="none" spc="0" normalizeH="0" baseline="0" noProof="0" dirty="0" smtClean="0">
                          <a:ln>
                            <a:noFill/>
                          </a:ln>
                          <a:solidFill>
                            <a:srgbClr val="FF0000"/>
                          </a:solidFill>
                          <a:effectLst/>
                          <a:uLnTx/>
                          <a:uFillTx/>
                          <a:latin typeface="+mn-lt"/>
                          <a:ea typeface="+mn-ea"/>
                          <a:cs typeface="+mn-cs"/>
                        </a:rPr>
                        <a:t>X</a:t>
                      </a: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15000"/>
                        </a:lnSpc>
                        <a:spcAft>
                          <a:spcPts val="0"/>
                        </a:spcAft>
                      </a:pPr>
                      <a:endParaRPr lang="fr-FR" sz="80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15000"/>
                        </a:lnSpc>
                        <a:spcAft>
                          <a:spcPts val="0"/>
                        </a:spcAft>
                      </a:pPr>
                      <a:endParaRPr lang="fr-FR" sz="80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FB7EC"/>
                    </a:solidFill>
                  </a:tcPr>
                </a:tc>
              </a:tr>
            </a:tbl>
          </a:graphicData>
        </a:graphic>
      </p:graphicFrame>
      <p:sp>
        <p:nvSpPr>
          <p:cNvPr id="6" name="Ellipse 5"/>
          <p:cNvSpPr/>
          <p:nvPr/>
        </p:nvSpPr>
        <p:spPr>
          <a:xfrm>
            <a:off x="179512" y="5373216"/>
            <a:ext cx="1728192" cy="432048"/>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p:cNvSpPr/>
          <p:nvPr/>
        </p:nvSpPr>
        <p:spPr>
          <a:xfrm>
            <a:off x="7740352" y="5229200"/>
            <a:ext cx="1008112" cy="576064"/>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p:cNvSpPr/>
          <p:nvPr/>
        </p:nvSpPr>
        <p:spPr>
          <a:xfrm>
            <a:off x="251520" y="2996952"/>
            <a:ext cx="1512168" cy="432048"/>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llipse 8"/>
          <p:cNvSpPr/>
          <p:nvPr/>
        </p:nvSpPr>
        <p:spPr>
          <a:xfrm>
            <a:off x="7740352" y="2852936"/>
            <a:ext cx="1008112" cy="648072"/>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 xmlns:p14="http://schemas.microsoft.com/office/powerpoint/2010/main" val="20790476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re 1"/>
          <p:cNvSpPr txBox="1">
            <a:spLocks/>
          </p:cNvSpPr>
          <p:nvPr/>
        </p:nvSpPr>
        <p:spPr>
          <a:xfrm>
            <a:off x="1907704" y="188640"/>
            <a:ext cx="5760640" cy="648072"/>
          </a:xfrm>
          <a:prstGeom prst="rect">
            <a:avLst/>
          </a:prstGeom>
          <a:solidFill>
            <a:schemeClr val="accent3">
              <a:lumMod val="40000"/>
              <a:lumOff val="60000"/>
            </a:schemeClr>
          </a:solidFill>
          <a:ln w="22225">
            <a:solidFill>
              <a:srgbClr val="00B05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000" b="1" dirty="0" smtClean="0"/>
              <a:t>VOLLEY-BALL</a:t>
            </a:r>
          </a:p>
          <a:p>
            <a:pPr lvl="0">
              <a:spcBef>
                <a:spcPts val="0"/>
              </a:spcBef>
              <a:defRPr/>
            </a:pPr>
            <a:r>
              <a:rPr lang="fr-FR" sz="1500" b="1" dirty="0" smtClean="0">
                <a:solidFill>
                  <a:prstClr val="black"/>
                </a:solidFill>
                <a:ea typeface="+mn-ea"/>
                <a:cs typeface="+mn-cs"/>
              </a:rPr>
              <a:t>Evaluation des acquis - Notation</a:t>
            </a:r>
            <a:endParaRPr lang="fr-FR" sz="1500" b="1" dirty="0" smtClean="0"/>
          </a:p>
        </p:txBody>
      </p:sp>
      <p:graphicFrame>
        <p:nvGraphicFramePr>
          <p:cNvPr id="5" name="Tableau 4"/>
          <p:cNvGraphicFramePr>
            <a:graphicFrameLocks noGrp="1"/>
          </p:cNvGraphicFramePr>
          <p:nvPr>
            <p:extLst>
              <p:ext uri="{D42A27DB-BD31-4B8C-83A1-F6EECF244321}">
                <p14:modId xmlns="" xmlns:p14="http://schemas.microsoft.com/office/powerpoint/2010/main" val="3478412708"/>
              </p:ext>
            </p:extLst>
          </p:nvPr>
        </p:nvGraphicFramePr>
        <p:xfrm>
          <a:off x="179512" y="1196753"/>
          <a:ext cx="8506474" cy="5066501"/>
        </p:xfrm>
        <a:graphic>
          <a:graphicData uri="http://schemas.openxmlformats.org/drawingml/2006/table">
            <a:tbl>
              <a:tblPr firstRow="1" firstCol="1" bandRow="1"/>
              <a:tblGrid>
                <a:gridCol w="1728193"/>
                <a:gridCol w="216024"/>
                <a:gridCol w="864096"/>
                <a:gridCol w="1225327"/>
                <a:gridCol w="1225327"/>
                <a:gridCol w="1225327"/>
                <a:gridCol w="1225327"/>
                <a:gridCol w="796853"/>
              </a:tblGrid>
              <a:tr h="410155">
                <a:tc gridSpan="2">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15000"/>
                        </a:lnSpc>
                        <a:spcAft>
                          <a:spcPts val="0"/>
                        </a:spcAft>
                      </a:pPr>
                      <a:r>
                        <a:rPr lang="fr-FR" sz="1100" b="1" dirty="0">
                          <a:effectLst/>
                          <a:latin typeface="Calibri"/>
                          <a:ea typeface="Calibri"/>
                          <a:cs typeface="Times New Roman"/>
                        </a:rPr>
                        <a:t>Champ d’apprentissage </a:t>
                      </a:r>
                      <a:r>
                        <a:rPr lang="fr-FR" sz="1100" b="1" dirty="0" smtClean="0">
                          <a:effectLst/>
                          <a:latin typeface="Calibri"/>
                          <a:ea typeface="Calibri"/>
                          <a:cs typeface="Times New Roman"/>
                        </a:rPr>
                        <a:t>4</a:t>
                      </a:r>
                      <a:br>
                        <a:rPr lang="fr-FR" sz="1100" b="1" dirty="0" smtClean="0">
                          <a:effectLst/>
                          <a:latin typeface="Calibri"/>
                          <a:ea typeface="Calibri"/>
                          <a:cs typeface="Times New Roman"/>
                        </a:rPr>
                      </a:br>
                      <a:r>
                        <a:rPr lang="fr-FR" sz="1100" b="1" dirty="0" smtClean="0">
                          <a:effectLst/>
                          <a:latin typeface="Calibri"/>
                          <a:ea typeface="Calibri"/>
                          <a:cs typeface="Times New Roman"/>
                        </a:rPr>
                        <a:t>Cycle 4</a:t>
                      </a:r>
                      <a:endParaRPr lang="fr-FR" sz="80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15000"/>
                        </a:lnSpc>
                        <a:spcAft>
                          <a:spcPts val="0"/>
                        </a:spcAft>
                      </a:pPr>
                      <a:r>
                        <a:rPr lang="fr-FR" sz="1100" b="1" dirty="0" smtClean="0">
                          <a:effectLst/>
                          <a:latin typeface="Calibri"/>
                          <a:ea typeface="Calibri"/>
                          <a:cs typeface="Times New Roman"/>
                        </a:rPr>
                        <a:t>APSA: Volley-ball</a:t>
                      </a:r>
                      <a:endParaRPr lang="fr-FR" sz="80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5">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nSpc>
                          <a:spcPct val="115000"/>
                        </a:lnSpc>
                        <a:spcAft>
                          <a:spcPts val="0"/>
                        </a:spcAft>
                      </a:pPr>
                      <a:r>
                        <a:rPr lang="fr-FR" sz="1100" b="1" dirty="0">
                          <a:effectLst/>
                          <a:latin typeface="Calibri"/>
                          <a:ea typeface="Calibri"/>
                          <a:cs typeface="Times New Roman"/>
                        </a:rPr>
                        <a:t>Acquisitions attendues en fin de cycle </a:t>
                      </a:r>
                      <a:r>
                        <a:rPr lang="fr-FR" sz="1100" b="1" dirty="0" smtClean="0">
                          <a:effectLst/>
                          <a:latin typeface="Calibri"/>
                          <a:ea typeface="Calibri"/>
                          <a:cs typeface="Times New Roman"/>
                        </a:rPr>
                        <a:t>4</a:t>
                      </a:r>
                      <a:r>
                        <a:rPr lang="fr-FR" sz="1100" b="1" baseline="0" dirty="0" smtClean="0">
                          <a:effectLst/>
                          <a:latin typeface="Calibri"/>
                          <a:ea typeface="Calibri"/>
                          <a:cs typeface="Times New Roman"/>
                        </a:rPr>
                        <a:t> mises en jeu et inférées par le test de compétence final</a:t>
                      </a:r>
                      <a:endParaRPr lang="fr-FR" sz="80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669964">
                <a:tc gridSpan="3">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spcAft>
                          <a:spcPts val="0"/>
                        </a:spcAft>
                      </a:pPr>
                      <a:r>
                        <a:rPr lang="fr-FR" sz="900" dirty="0" smtClean="0">
                          <a:effectLst/>
                          <a:latin typeface="+mn-lt"/>
                          <a:ea typeface="Times New Roman"/>
                          <a:cs typeface="Times New Roman"/>
                        </a:rPr>
                        <a:t>Test de compétence.</a:t>
                      </a:r>
                    </a:p>
                    <a:p>
                      <a:pPr algn="ctr">
                        <a:spcAft>
                          <a:spcPts val="0"/>
                        </a:spcAft>
                      </a:pPr>
                      <a:r>
                        <a:rPr lang="fr-FR" sz="900" dirty="0" smtClean="0">
                          <a:effectLst/>
                          <a:latin typeface="+mn-lt"/>
                          <a:ea typeface="Calibri"/>
                          <a:cs typeface="Times New Roman"/>
                        </a:rPr>
                        <a:t>Protocole de l’épreuve en fin de</a:t>
                      </a:r>
                      <a:r>
                        <a:rPr lang="fr-FR" sz="900" baseline="0" dirty="0" smtClean="0">
                          <a:effectLst/>
                          <a:latin typeface="+mn-lt"/>
                          <a:ea typeface="Calibri"/>
                          <a:cs typeface="Times New Roman"/>
                        </a:rPr>
                        <a:t> cycle 4.</a:t>
                      </a:r>
                      <a:endParaRPr lang="fr-FR" sz="800" dirty="0" smtClean="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fr-FR"/>
                    </a:p>
                  </a:txBody>
                  <a:tcPr/>
                </a:tc>
                <a:tc hMerge="1">
                  <a:txBody>
                    <a:bodyPr/>
                    <a:lstStyle/>
                    <a:p>
                      <a:endParaRPr lang="fr-FR"/>
                    </a:p>
                  </a:txBody>
                  <a:tcPr/>
                </a:tc>
                <a:tc rowSpan="2">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15000"/>
                        </a:lnSpc>
                        <a:spcAft>
                          <a:spcPts val="0"/>
                        </a:spcAft>
                      </a:pPr>
                      <a:r>
                        <a:rPr lang="fr-FR" sz="1050" b="1" dirty="0">
                          <a:effectLst/>
                          <a:latin typeface="Calibri"/>
                          <a:ea typeface="Calibri"/>
                          <a:cs typeface="Times New Roman"/>
                        </a:rPr>
                        <a:t>Maîtrise insuffisante</a:t>
                      </a:r>
                    </a:p>
                    <a:p>
                      <a:pPr>
                        <a:lnSpc>
                          <a:spcPct val="115000"/>
                        </a:lnSpc>
                        <a:spcAft>
                          <a:spcPts val="0"/>
                        </a:spcAft>
                      </a:pPr>
                      <a:r>
                        <a:rPr lang="fr-FR" sz="1050" b="1" dirty="0">
                          <a:effectLst/>
                          <a:latin typeface="Calibri"/>
                          <a:ea typeface="Calibri"/>
                          <a:cs typeface="Times New Roman"/>
                        </a:rPr>
                        <a:t> </a:t>
                      </a: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rowSpan="2">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15000"/>
                        </a:lnSpc>
                        <a:spcAft>
                          <a:spcPts val="0"/>
                        </a:spcAft>
                      </a:pPr>
                      <a:r>
                        <a:rPr lang="fr-FR" sz="1050" b="1" dirty="0">
                          <a:effectLst/>
                          <a:latin typeface="Calibri"/>
                          <a:ea typeface="Calibri"/>
                          <a:cs typeface="Times New Roman"/>
                        </a:rPr>
                        <a:t>Maîtrise fragile</a:t>
                      </a:r>
                    </a:p>
                    <a:p>
                      <a:pPr>
                        <a:lnSpc>
                          <a:spcPct val="115000"/>
                        </a:lnSpc>
                        <a:spcAft>
                          <a:spcPts val="0"/>
                        </a:spcAft>
                      </a:pPr>
                      <a:r>
                        <a:rPr lang="fr-FR" sz="1050" b="1" dirty="0">
                          <a:effectLst/>
                          <a:latin typeface="Calibri"/>
                          <a:ea typeface="Calibri"/>
                          <a:cs typeface="Times New Roman"/>
                        </a:rPr>
                        <a:t> </a:t>
                      </a: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rowSpan="2">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15000"/>
                        </a:lnSpc>
                        <a:spcAft>
                          <a:spcPts val="0"/>
                        </a:spcAft>
                      </a:pPr>
                      <a:r>
                        <a:rPr lang="fr-FR" sz="1050" b="1" dirty="0">
                          <a:effectLst/>
                          <a:latin typeface="Calibri"/>
                          <a:ea typeface="Calibri"/>
                          <a:cs typeface="Times New Roman"/>
                        </a:rPr>
                        <a:t>Maîtrise satisfaisante</a:t>
                      </a: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rowSpan="2">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15000"/>
                        </a:lnSpc>
                        <a:spcAft>
                          <a:spcPts val="0"/>
                        </a:spcAft>
                      </a:pPr>
                      <a:r>
                        <a:rPr lang="fr-FR" sz="1050" b="1" dirty="0">
                          <a:effectLst/>
                          <a:latin typeface="Calibri"/>
                          <a:ea typeface="Calibri"/>
                          <a:cs typeface="Times New Roman"/>
                        </a:rPr>
                        <a:t>Très bonne maîtrise</a:t>
                      </a:r>
                    </a:p>
                    <a:p>
                      <a:pPr>
                        <a:lnSpc>
                          <a:spcPct val="115000"/>
                        </a:lnSpc>
                        <a:spcAft>
                          <a:spcPts val="0"/>
                        </a:spcAft>
                      </a:pPr>
                      <a:r>
                        <a:rPr lang="fr-FR" sz="1050" b="1" dirty="0">
                          <a:effectLst/>
                          <a:latin typeface="Calibri"/>
                          <a:ea typeface="Calibri"/>
                          <a:cs typeface="Times New Roman"/>
                        </a:rPr>
                        <a:t> </a:t>
                      </a: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rowSpan="2">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15000"/>
                        </a:lnSpc>
                        <a:spcAft>
                          <a:spcPts val="0"/>
                        </a:spcAft>
                      </a:pPr>
                      <a:r>
                        <a:rPr lang="fr-FR" sz="1000" b="1" dirty="0" smtClean="0">
                          <a:effectLst/>
                          <a:latin typeface="Calibri"/>
                          <a:ea typeface="Calibri"/>
                          <a:cs typeface="Times New Roman"/>
                        </a:rPr>
                        <a:t>NOTE RETENUE</a:t>
                      </a:r>
                      <a:endParaRPr lang="fr-FR" sz="1000" b="1"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FB7EC"/>
                    </a:solidFill>
                  </a:tcPr>
                </a:tc>
              </a:tr>
              <a:tr h="617565">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smtClean="0">
                          <a:ln>
                            <a:noFill/>
                          </a:ln>
                          <a:solidFill>
                            <a:srgbClr val="FF0000"/>
                          </a:solidFill>
                          <a:effectLst/>
                          <a:uLnTx/>
                          <a:uFillTx/>
                          <a:latin typeface="Calibri"/>
                          <a:ea typeface="Times New Roman"/>
                          <a:cs typeface="Times New Roman"/>
                        </a:rPr>
                        <a:t>Rôles à jouer par l’élève mettant en jeu AFC 1,2,3,4,5.</a:t>
                      </a:r>
                      <a:endParaRPr kumimoji="0" lang="fr-FR" sz="1000" b="1" i="0" u="none" strike="noStrike" kern="1200" cap="none" spc="0" normalizeH="0" baseline="0" noProof="0" dirty="0">
                        <a:ln>
                          <a:noFill/>
                        </a:ln>
                        <a:solidFill>
                          <a:srgbClr val="FF0000"/>
                        </a:solidFill>
                        <a:effectLst/>
                        <a:uLnTx/>
                        <a:uFillTx/>
                        <a:latin typeface="Calibri"/>
                        <a:ea typeface="Times New Roman"/>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15000"/>
                        </a:lnSpc>
                        <a:spcAft>
                          <a:spcPts val="0"/>
                        </a:spcAft>
                      </a:pPr>
                      <a:endParaRPr lang="fr-FR" sz="900" dirty="0" smtClean="0">
                        <a:effectLst/>
                        <a:latin typeface="Calibri"/>
                        <a:ea typeface="Calibri"/>
                        <a:cs typeface="Times New Roman"/>
                      </a:endParaRPr>
                    </a:p>
                    <a:p>
                      <a:pPr algn="ctr">
                        <a:lnSpc>
                          <a:spcPct val="115000"/>
                        </a:lnSpc>
                        <a:spcAft>
                          <a:spcPts val="0"/>
                        </a:spcAft>
                      </a:pPr>
                      <a:r>
                        <a:rPr lang="fr-FR" sz="900" dirty="0" smtClean="0">
                          <a:effectLst/>
                          <a:latin typeface="Calibri"/>
                          <a:ea typeface="Calibri"/>
                          <a:cs typeface="Times New Roman"/>
                        </a:rPr>
                        <a:t>Répartition des points</a:t>
                      </a:r>
                      <a:endParaRPr lang="fr-FR" sz="90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nSpc>
                          <a:spcPct val="115000"/>
                        </a:lnSpc>
                        <a:spcAft>
                          <a:spcPts val="0"/>
                        </a:spcAft>
                      </a:pPr>
                      <a:endParaRPr lang="fr-FR" sz="90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pPr>
                      <a:endParaRPr lang="fr-FR" sz="80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nSpc>
                          <a:spcPct val="115000"/>
                        </a:lnSpc>
                        <a:spcAft>
                          <a:spcPts val="0"/>
                        </a:spcAft>
                      </a:pPr>
                      <a:endParaRPr lang="fr-FR" sz="80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fr-FR" dirty="0"/>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nSpc>
                          <a:spcPct val="115000"/>
                        </a:lnSpc>
                        <a:spcAft>
                          <a:spcPts val="0"/>
                        </a:spcAft>
                      </a:pPr>
                      <a:endParaRPr lang="fr-FR" sz="80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nSpc>
                          <a:spcPct val="115000"/>
                        </a:lnSpc>
                        <a:spcAft>
                          <a:spcPts val="0"/>
                        </a:spcAft>
                      </a:pPr>
                      <a:endParaRPr lang="fr-FR" sz="80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6752">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spcAft>
                          <a:spcPts val="0"/>
                        </a:spcAft>
                      </a:pPr>
                      <a:r>
                        <a:rPr lang="fr-FR" sz="1100" b="1" u="none" dirty="0" smtClean="0">
                          <a:solidFill>
                            <a:schemeClr val="tx1"/>
                          </a:solidFill>
                          <a:effectLst/>
                          <a:latin typeface="Calibri"/>
                          <a:ea typeface="Times New Roman"/>
                          <a:cs typeface="Times New Roman"/>
                        </a:rPr>
                        <a:t>« L’équipe »</a:t>
                      </a:r>
                      <a:endParaRPr lang="fr-FR" sz="1100" b="1" u="none" dirty="0">
                        <a:solidFill>
                          <a:schemeClr val="tx1"/>
                        </a:solidFill>
                        <a:effectLst/>
                        <a:latin typeface="Calibri"/>
                        <a:ea typeface="Times New Roman"/>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indent="0" algn="ctr" defTabSz="914400" rtl="0" eaLnBrk="1" fontAlgn="auto" latinLnBrk="0" hangingPunct="1">
                        <a:lnSpc>
                          <a:spcPct val="115000"/>
                        </a:lnSpc>
                        <a:spcBef>
                          <a:spcPts val="0"/>
                        </a:spcBef>
                        <a:spcAft>
                          <a:spcPts val="0"/>
                        </a:spcAft>
                        <a:buClrTx/>
                        <a:buSzTx/>
                        <a:buFontTx/>
                        <a:buNone/>
                        <a:tabLst/>
                        <a:defRPr/>
                      </a:pPr>
                      <a:r>
                        <a:rPr lang="fr-FR" sz="1400" b="1" dirty="0" smtClean="0">
                          <a:effectLst/>
                          <a:latin typeface="+mj-lt"/>
                          <a:ea typeface="Calibri"/>
                          <a:cs typeface="Times New Roman"/>
                        </a:rPr>
                        <a:t> </a:t>
                      </a:r>
                      <a:r>
                        <a:rPr lang="fr-FR" sz="1400" kern="1200" dirty="0" smtClean="0">
                          <a:solidFill>
                            <a:schemeClr val="tx1"/>
                          </a:solidFill>
                          <a:latin typeface="+mj-lt"/>
                          <a:ea typeface="+mn-ea"/>
                          <a:cs typeface="Arial"/>
                        </a:rPr>
                        <a:t>/ 4 pts</a:t>
                      </a:r>
                      <a:endParaRPr lang="fr-FR" sz="1400" b="1" dirty="0">
                        <a:effectLst/>
                        <a:latin typeface="+mj-lt"/>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fr-FR"/>
                    </a:p>
                  </a:txBody>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15000"/>
                        </a:lnSpc>
                        <a:spcAft>
                          <a:spcPts val="0"/>
                        </a:spcAft>
                      </a:pPr>
                      <a:r>
                        <a:rPr lang="fr-FR" sz="1000" b="1" dirty="0" smtClean="0">
                          <a:solidFill>
                            <a:schemeClr val="tx1"/>
                          </a:solidFill>
                          <a:effectLst/>
                          <a:latin typeface="+mj-lt"/>
                          <a:ea typeface="Calibri"/>
                          <a:cs typeface="Times New Roman"/>
                        </a:rPr>
                        <a:t> 0 pt</a:t>
                      </a:r>
                      <a:endParaRPr lang="fr-FR" sz="1000" b="1" dirty="0">
                        <a:solidFill>
                          <a:schemeClr val="tx1"/>
                        </a:solidFill>
                        <a:effectLst/>
                        <a:latin typeface="+mj-lt"/>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15000"/>
                        </a:lnSpc>
                        <a:spcAft>
                          <a:spcPts val="0"/>
                        </a:spcAft>
                      </a:pPr>
                      <a:r>
                        <a:rPr lang="fr-FR" sz="1000" b="1" dirty="0" smtClean="0">
                          <a:solidFill>
                            <a:schemeClr val="tx1"/>
                          </a:solidFill>
                          <a:effectLst/>
                          <a:latin typeface="+mj-lt"/>
                          <a:ea typeface="Calibri"/>
                          <a:cs typeface="Times New Roman"/>
                        </a:rPr>
                        <a:t>1,5 pts</a:t>
                      </a:r>
                      <a:endParaRPr lang="fr-FR" sz="1000" b="1" dirty="0">
                        <a:solidFill>
                          <a:schemeClr val="tx1"/>
                        </a:solidFill>
                        <a:effectLst/>
                        <a:latin typeface="+mj-lt"/>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r>
                        <a:rPr lang="fr-FR" sz="1000" b="1" dirty="0" smtClean="0">
                          <a:solidFill>
                            <a:schemeClr val="tx1"/>
                          </a:solidFill>
                          <a:latin typeface="+mj-lt"/>
                        </a:rPr>
                        <a:t>3 pts</a:t>
                      </a:r>
                      <a:endParaRPr lang="fr-FR" sz="1000" b="1" dirty="0">
                        <a:solidFill>
                          <a:schemeClr val="tx1"/>
                        </a:solidFill>
                        <a:latin typeface="+mj-lt"/>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15000"/>
                        </a:lnSpc>
                        <a:spcAft>
                          <a:spcPts val="0"/>
                        </a:spcAft>
                      </a:pPr>
                      <a:r>
                        <a:rPr lang="fr-FR" sz="1000" b="1" dirty="0" smtClean="0">
                          <a:solidFill>
                            <a:schemeClr val="tx1"/>
                          </a:solidFill>
                          <a:effectLst/>
                          <a:latin typeface="+mj-lt"/>
                          <a:ea typeface="Calibri"/>
                          <a:cs typeface="Times New Roman"/>
                        </a:rPr>
                        <a:t>4 pts</a:t>
                      </a:r>
                      <a:endParaRPr lang="fr-FR" sz="1000" b="1" dirty="0">
                        <a:solidFill>
                          <a:schemeClr val="tx1"/>
                        </a:solidFill>
                        <a:effectLst/>
                        <a:latin typeface="+mj-lt"/>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6">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171450" indent="-171450" algn="ctr">
                        <a:lnSpc>
                          <a:spcPct val="115000"/>
                        </a:lnSpc>
                        <a:spcAft>
                          <a:spcPts val="0"/>
                        </a:spcAft>
                        <a:buFont typeface="Wingdings" panose="05000000000000000000" pitchFamily="2" charset="2"/>
                        <a:buNone/>
                      </a:pPr>
                      <a:r>
                        <a:rPr lang="fr-FR" sz="2400" b="1" dirty="0" smtClean="0">
                          <a:effectLst/>
                          <a:latin typeface="Calibri"/>
                          <a:ea typeface="Calibri"/>
                          <a:cs typeface="Times New Roman"/>
                        </a:rPr>
                        <a:t>15,75</a:t>
                      </a:r>
                      <a:endParaRPr lang="fr-FR" sz="2400" b="1" dirty="0" smtClean="0">
                        <a:effectLst/>
                        <a:latin typeface="Calibri"/>
                        <a:ea typeface="Calibri"/>
                        <a:cs typeface="Times New Roman"/>
                      </a:endParaRPr>
                    </a:p>
                    <a:p>
                      <a:pPr marL="171450" indent="-171450" algn="ctr">
                        <a:lnSpc>
                          <a:spcPct val="115000"/>
                        </a:lnSpc>
                        <a:spcAft>
                          <a:spcPts val="0"/>
                        </a:spcAft>
                        <a:buFont typeface="Wingdings" panose="05000000000000000000" pitchFamily="2" charset="2"/>
                        <a:buNone/>
                      </a:pPr>
                      <a:r>
                        <a:rPr lang="fr-FR" sz="2400" b="1" dirty="0" smtClean="0">
                          <a:effectLst/>
                          <a:latin typeface="Calibri"/>
                          <a:ea typeface="Calibri"/>
                          <a:cs typeface="Times New Roman"/>
                        </a:rPr>
                        <a:t>/</a:t>
                      </a:r>
                    </a:p>
                    <a:p>
                      <a:pPr marL="171450" indent="-171450" algn="ctr">
                        <a:lnSpc>
                          <a:spcPct val="115000"/>
                        </a:lnSpc>
                        <a:spcAft>
                          <a:spcPts val="0"/>
                        </a:spcAft>
                        <a:buFont typeface="Wingdings" panose="05000000000000000000" pitchFamily="2" charset="2"/>
                        <a:buNone/>
                      </a:pPr>
                      <a:r>
                        <a:rPr lang="fr-FR" sz="2400" b="1" dirty="0" smtClean="0">
                          <a:effectLst/>
                          <a:latin typeface="Calibri"/>
                          <a:ea typeface="Calibri"/>
                          <a:cs typeface="Times New Roman"/>
                        </a:rPr>
                        <a:t>20</a:t>
                      </a:r>
                      <a:endParaRPr lang="fr-FR" sz="2400" b="1"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FB7EC"/>
                    </a:solidFill>
                  </a:tcPr>
                </a:tc>
              </a:tr>
              <a:tr h="566752">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spcAft>
                          <a:spcPts val="0"/>
                        </a:spcAft>
                      </a:pPr>
                      <a:r>
                        <a:rPr lang="fr-FR" sz="1100" b="1" u="none" dirty="0" smtClean="0">
                          <a:solidFill>
                            <a:schemeClr val="tx1"/>
                          </a:solidFill>
                          <a:effectLst/>
                          <a:latin typeface="Calibri"/>
                          <a:ea typeface="Times New Roman"/>
                          <a:cs typeface="Times New Roman"/>
                        </a:rPr>
                        <a:t>« Le joueur en attaque »</a:t>
                      </a:r>
                      <a:endParaRPr lang="fr-FR" sz="1100" b="1" u="none" dirty="0">
                        <a:solidFill>
                          <a:schemeClr val="tx1"/>
                        </a:solidFill>
                        <a:effectLst/>
                        <a:latin typeface="Calibri"/>
                        <a:ea typeface="Times New Roman"/>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indent="0" algn="ctr" defTabSz="914400" rtl="0" eaLnBrk="1" fontAlgn="auto" latinLnBrk="0" hangingPunct="1">
                        <a:lnSpc>
                          <a:spcPct val="115000"/>
                        </a:lnSpc>
                        <a:spcBef>
                          <a:spcPts val="0"/>
                        </a:spcBef>
                        <a:spcAft>
                          <a:spcPts val="0"/>
                        </a:spcAft>
                        <a:buClrTx/>
                        <a:buSzTx/>
                        <a:buFontTx/>
                        <a:buNone/>
                        <a:tabLst/>
                        <a:defRPr/>
                      </a:pPr>
                      <a:r>
                        <a:rPr lang="fr-FR" sz="1400" kern="1200" dirty="0" smtClean="0">
                          <a:solidFill>
                            <a:schemeClr val="tx1"/>
                          </a:solidFill>
                          <a:latin typeface="+mj-lt"/>
                          <a:ea typeface="+mn-ea"/>
                          <a:cs typeface="Arial"/>
                        </a:rPr>
                        <a:t>/ 4 pts</a:t>
                      </a: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fr-FR"/>
                    </a:p>
                  </a:txBody>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15000"/>
                        </a:lnSpc>
                        <a:spcAft>
                          <a:spcPts val="0"/>
                        </a:spcAft>
                      </a:pPr>
                      <a:r>
                        <a:rPr lang="fr-FR" sz="1000" b="1" dirty="0" smtClean="0">
                          <a:solidFill>
                            <a:schemeClr val="tx1"/>
                          </a:solidFill>
                          <a:effectLst/>
                          <a:latin typeface="+mj-lt"/>
                          <a:ea typeface="Calibri"/>
                          <a:cs typeface="Times New Roman"/>
                        </a:rPr>
                        <a:t> 0 pt</a:t>
                      </a:r>
                      <a:endParaRPr lang="fr-FR" sz="1000" b="1" dirty="0">
                        <a:solidFill>
                          <a:schemeClr val="tx1"/>
                        </a:solidFill>
                        <a:effectLst/>
                        <a:latin typeface="+mj-lt"/>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indent="0" algn="ctr" defTabSz="914400" rtl="0" eaLnBrk="1" fontAlgn="auto" latinLnBrk="0" hangingPunct="1">
                        <a:lnSpc>
                          <a:spcPct val="115000"/>
                        </a:lnSpc>
                        <a:spcBef>
                          <a:spcPts val="0"/>
                        </a:spcBef>
                        <a:spcAft>
                          <a:spcPts val="0"/>
                        </a:spcAft>
                        <a:buClrTx/>
                        <a:buSzTx/>
                        <a:buFontTx/>
                        <a:buNone/>
                        <a:tabLst/>
                        <a:defRPr/>
                      </a:pPr>
                      <a:r>
                        <a:rPr lang="fr-FR" sz="1000" b="1" kern="1200" dirty="0" smtClean="0">
                          <a:solidFill>
                            <a:schemeClr val="tx1"/>
                          </a:solidFill>
                          <a:effectLst/>
                          <a:latin typeface="+mj-lt"/>
                          <a:ea typeface="Calibri"/>
                          <a:cs typeface="Times New Roman"/>
                        </a:rPr>
                        <a:t>1,5 pts</a:t>
                      </a:r>
                      <a:endParaRPr lang="fr-FR" sz="1000" b="1" dirty="0">
                        <a:solidFill>
                          <a:schemeClr val="tx1"/>
                        </a:solidFill>
                        <a:effectLst/>
                        <a:latin typeface="+mj-lt"/>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smtClean="0">
                          <a:ln>
                            <a:noFill/>
                          </a:ln>
                          <a:solidFill>
                            <a:schemeClr val="tx1"/>
                          </a:solidFill>
                          <a:effectLst/>
                          <a:uLnTx/>
                          <a:uFillTx/>
                          <a:latin typeface="+mj-lt"/>
                          <a:ea typeface="+mn-ea"/>
                          <a:cs typeface="+mn-cs"/>
                        </a:rPr>
                        <a:t>3 pts</a:t>
                      </a: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15000"/>
                        </a:lnSpc>
                        <a:spcAft>
                          <a:spcPts val="0"/>
                        </a:spcAft>
                      </a:pPr>
                      <a:r>
                        <a:rPr lang="fr-FR" sz="1000" b="1" dirty="0" smtClean="0">
                          <a:solidFill>
                            <a:schemeClr val="tx1"/>
                          </a:solidFill>
                          <a:effectLst/>
                          <a:latin typeface="+mj-lt"/>
                          <a:ea typeface="Calibri"/>
                          <a:cs typeface="Times New Roman"/>
                        </a:rPr>
                        <a:t>4</a:t>
                      </a:r>
                      <a:r>
                        <a:rPr lang="fr-FR" sz="1000" b="1" baseline="0" dirty="0" smtClean="0">
                          <a:solidFill>
                            <a:schemeClr val="tx1"/>
                          </a:solidFill>
                          <a:effectLst/>
                          <a:latin typeface="+mj-lt"/>
                          <a:ea typeface="Calibri"/>
                          <a:cs typeface="Times New Roman"/>
                        </a:rPr>
                        <a:t> pts</a:t>
                      </a:r>
                      <a:endParaRPr lang="fr-FR" sz="1000" b="1" dirty="0">
                        <a:solidFill>
                          <a:schemeClr val="tx1"/>
                        </a:solidFill>
                        <a:effectLst/>
                        <a:latin typeface="+mj-lt"/>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nSpc>
                          <a:spcPct val="115000"/>
                        </a:lnSpc>
                        <a:spcAft>
                          <a:spcPts val="0"/>
                        </a:spcAft>
                      </a:pPr>
                      <a:endParaRPr lang="fr-FR" sz="80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FB7EC"/>
                    </a:solidFill>
                  </a:tcPr>
                </a:tc>
              </a:tr>
              <a:tr h="566752">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b="1" dirty="0" smtClean="0"/>
                        <a:t>« Le relais/passeur »</a:t>
                      </a: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indent="0" algn="ctr" defTabSz="914400" rtl="0" eaLnBrk="1" fontAlgn="auto" latinLnBrk="0" hangingPunct="1">
                        <a:lnSpc>
                          <a:spcPct val="115000"/>
                        </a:lnSpc>
                        <a:spcBef>
                          <a:spcPts val="0"/>
                        </a:spcBef>
                        <a:spcAft>
                          <a:spcPts val="0"/>
                        </a:spcAft>
                        <a:buClrTx/>
                        <a:buSzTx/>
                        <a:buFontTx/>
                        <a:buNone/>
                        <a:tabLst/>
                        <a:defRPr/>
                      </a:pPr>
                      <a:r>
                        <a:rPr lang="fr-FR" sz="1400" kern="1200" dirty="0" smtClean="0">
                          <a:solidFill>
                            <a:schemeClr val="tx1"/>
                          </a:solidFill>
                          <a:latin typeface="+mj-lt"/>
                          <a:ea typeface="+mn-ea"/>
                          <a:cs typeface="Arial"/>
                        </a:rPr>
                        <a:t>/ 3 pts</a:t>
                      </a:r>
                      <a:endParaRPr lang="fr-FR" sz="1400" dirty="0">
                        <a:effectLst/>
                        <a:latin typeface="+mj-lt"/>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fr-FR"/>
                    </a:p>
                  </a:txBody>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15000"/>
                        </a:lnSpc>
                        <a:spcAft>
                          <a:spcPts val="0"/>
                        </a:spcAft>
                      </a:pPr>
                      <a:r>
                        <a:rPr lang="fr-FR" sz="1000" b="1" dirty="0" smtClean="0">
                          <a:solidFill>
                            <a:schemeClr val="tx1"/>
                          </a:solidFill>
                          <a:effectLst/>
                          <a:latin typeface="+mj-lt"/>
                          <a:ea typeface="Calibri"/>
                          <a:cs typeface="Times New Roman"/>
                        </a:rPr>
                        <a:t> 0 pt</a:t>
                      </a:r>
                      <a:endParaRPr lang="fr-FR" sz="1000" b="1" dirty="0">
                        <a:solidFill>
                          <a:schemeClr val="tx1"/>
                        </a:solidFill>
                        <a:effectLst/>
                        <a:latin typeface="+mj-lt"/>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15000"/>
                        </a:lnSpc>
                        <a:spcAft>
                          <a:spcPts val="0"/>
                        </a:spcAft>
                      </a:pPr>
                      <a:r>
                        <a:rPr lang="fr-FR" sz="1000" b="1" dirty="0" smtClean="0">
                          <a:solidFill>
                            <a:schemeClr val="tx1"/>
                          </a:solidFill>
                          <a:effectLst/>
                          <a:latin typeface="+mj-lt"/>
                          <a:ea typeface="Calibri"/>
                          <a:cs typeface="Times New Roman"/>
                        </a:rPr>
                        <a:t>1,25 pts</a:t>
                      </a:r>
                      <a:endParaRPr lang="fr-FR" sz="1000" b="1" dirty="0">
                        <a:solidFill>
                          <a:schemeClr val="tx1"/>
                        </a:solidFill>
                        <a:effectLst/>
                        <a:latin typeface="+mj-lt"/>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r>
                        <a:rPr lang="fr-FR" sz="1000" b="1" dirty="0" smtClean="0">
                          <a:solidFill>
                            <a:schemeClr val="tx1"/>
                          </a:solidFill>
                          <a:latin typeface="+mj-lt"/>
                        </a:rPr>
                        <a:t>2,25 pts</a:t>
                      </a:r>
                      <a:endParaRPr lang="fr-FR" sz="1000" b="1" dirty="0">
                        <a:solidFill>
                          <a:schemeClr val="tx1"/>
                        </a:solidFill>
                        <a:latin typeface="+mj-lt"/>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indent="0" algn="ctr" defTabSz="914400" rtl="0" eaLnBrk="1" fontAlgn="auto" latinLnBrk="0" hangingPunct="1">
                        <a:lnSpc>
                          <a:spcPct val="115000"/>
                        </a:lnSpc>
                        <a:spcBef>
                          <a:spcPts val="0"/>
                        </a:spcBef>
                        <a:spcAft>
                          <a:spcPts val="0"/>
                        </a:spcAft>
                        <a:buClrTx/>
                        <a:buSzTx/>
                        <a:buFontTx/>
                        <a:buNone/>
                        <a:tabLst/>
                        <a:defRPr/>
                      </a:pPr>
                      <a:r>
                        <a:rPr lang="fr-FR" sz="1000" b="1" dirty="0" smtClean="0">
                          <a:solidFill>
                            <a:schemeClr val="tx1"/>
                          </a:solidFill>
                          <a:latin typeface="+mj-lt"/>
                        </a:rPr>
                        <a:t>3 pts</a:t>
                      </a: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nSpc>
                          <a:spcPct val="115000"/>
                        </a:lnSpc>
                        <a:spcAft>
                          <a:spcPts val="0"/>
                        </a:spcAft>
                      </a:pPr>
                      <a:endParaRPr lang="fr-FR" sz="80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FB7EC"/>
                    </a:solidFill>
                  </a:tcPr>
                </a:tc>
              </a:tr>
              <a:tr h="5667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b="1" u="none" dirty="0" smtClean="0">
                          <a:solidFill>
                            <a:schemeClr val="tx1"/>
                          </a:solidFill>
                          <a:effectLst/>
                          <a:latin typeface="+mn-lt"/>
                          <a:ea typeface="Times New Roman"/>
                          <a:cs typeface="Times New Roman"/>
                        </a:rPr>
                        <a:t>« Le joueur en défense »</a:t>
                      </a: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indent="0" algn="ctr" defTabSz="914400" rtl="0" eaLnBrk="1" fontAlgn="auto" latinLnBrk="0" hangingPunct="1">
                        <a:lnSpc>
                          <a:spcPct val="115000"/>
                        </a:lnSpc>
                        <a:spcBef>
                          <a:spcPts val="0"/>
                        </a:spcBef>
                        <a:spcAft>
                          <a:spcPts val="0"/>
                        </a:spcAft>
                        <a:buClrTx/>
                        <a:buSzTx/>
                        <a:buFontTx/>
                        <a:buNone/>
                        <a:tabLst/>
                        <a:defRPr/>
                      </a:pPr>
                      <a:r>
                        <a:rPr lang="fr-FR" sz="1400" kern="1200" dirty="0" smtClean="0">
                          <a:solidFill>
                            <a:schemeClr val="tx1"/>
                          </a:solidFill>
                          <a:latin typeface="+mj-lt"/>
                          <a:ea typeface="+mn-ea"/>
                          <a:cs typeface="Arial"/>
                        </a:rPr>
                        <a:t>/ 3 pts</a:t>
                      </a:r>
                      <a:endParaRPr lang="fr-FR" sz="1400" dirty="0">
                        <a:effectLst/>
                        <a:latin typeface="+mj-lt"/>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fr-FR"/>
                    </a:p>
                  </a:txBody>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15000"/>
                        </a:lnSpc>
                        <a:spcAft>
                          <a:spcPts val="0"/>
                        </a:spcAft>
                      </a:pPr>
                      <a:r>
                        <a:rPr lang="fr-FR" sz="1000" b="1" dirty="0" smtClean="0">
                          <a:solidFill>
                            <a:schemeClr val="tx1"/>
                          </a:solidFill>
                          <a:effectLst/>
                          <a:latin typeface="+mj-lt"/>
                          <a:ea typeface="Calibri"/>
                          <a:cs typeface="Times New Roman"/>
                        </a:rPr>
                        <a:t> 0 pt</a:t>
                      </a:r>
                      <a:endParaRPr lang="fr-FR" sz="1000" b="1" dirty="0">
                        <a:solidFill>
                          <a:schemeClr val="tx1"/>
                        </a:solidFill>
                        <a:effectLst/>
                        <a:latin typeface="+mj-lt"/>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15000"/>
                        </a:lnSpc>
                        <a:spcAft>
                          <a:spcPts val="0"/>
                        </a:spcAft>
                      </a:pPr>
                      <a:r>
                        <a:rPr lang="fr-FR" sz="1000" b="1" dirty="0" smtClean="0">
                          <a:solidFill>
                            <a:schemeClr val="tx1"/>
                          </a:solidFill>
                          <a:effectLst/>
                          <a:latin typeface="+mj-lt"/>
                          <a:ea typeface="Calibri"/>
                          <a:cs typeface="Times New Roman"/>
                        </a:rPr>
                        <a:t>1,25 pts</a:t>
                      </a:r>
                      <a:endParaRPr lang="fr-FR" sz="1000" b="1" dirty="0">
                        <a:solidFill>
                          <a:schemeClr val="tx1"/>
                        </a:solidFill>
                        <a:effectLst/>
                        <a:latin typeface="+mj-lt"/>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000" b="1" kern="1200" dirty="0" smtClean="0">
                          <a:solidFill>
                            <a:schemeClr val="tx1"/>
                          </a:solidFill>
                          <a:latin typeface="+mj-lt"/>
                          <a:ea typeface="+mn-ea"/>
                          <a:cs typeface="Arial"/>
                        </a:rPr>
                        <a:t>2,25 pts</a:t>
                      </a: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15000"/>
                        </a:lnSpc>
                        <a:spcAft>
                          <a:spcPts val="0"/>
                        </a:spcAft>
                      </a:pPr>
                      <a:r>
                        <a:rPr lang="fr-FR" sz="1000" b="1" dirty="0" smtClean="0">
                          <a:solidFill>
                            <a:schemeClr val="tx1"/>
                          </a:solidFill>
                          <a:effectLst/>
                          <a:latin typeface="+mj-lt"/>
                          <a:ea typeface="Calibri"/>
                          <a:cs typeface="Times New Roman"/>
                        </a:rPr>
                        <a:t>3 pts</a:t>
                      </a:r>
                      <a:endParaRPr lang="fr-FR" sz="1000" b="1" dirty="0">
                        <a:solidFill>
                          <a:schemeClr val="tx1"/>
                        </a:solidFill>
                        <a:effectLst/>
                        <a:latin typeface="+mj-lt"/>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nSpc>
                          <a:spcPct val="115000"/>
                        </a:lnSpc>
                        <a:spcAft>
                          <a:spcPts val="0"/>
                        </a:spcAft>
                      </a:pPr>
                      <a:endParaRPr lang="fr-FR" sz="80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FB7EC"/>
                    </a:solidFill>
                  </a:tcPr>
                </a:tc>
              </a:tr>
              <a:tr h="554913">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spcAft>
                          <a:spcPts val="0"/>
                        </a:spcAft>
                      </a:pPr>
                      <a:r>
                        <a:rPr lang="fr-FR" sz="1100" b="1" u="none" dirty="0" smtClean="0">
                          <a:solidFill>
                            <a:schemeClr val="tx1"/>
                          </a:solidFill>
                          <a:effectLst/>
                          <a:latin typeface="Calibri"/>
                          <a:ea typeface="Times New Roman"/>
                          <a:cs typeface="Times New Roman"/>
                        </a:rPr>
                        <a:t>« L’</a:t>
                      </a:r>
                      <a:r>
                        <a:rPr lang="fr-FR" sz="1100" b="1" u="none" baseline="0" dirty="0" smtClean="0">
                          <a:solidFill>
                            <a:schemeClr val="tx1"/>
                          </a:solidFill>
                          <a:effectLst/>
                          <a:latin typeface="Calibri"/>
                          <a:ea typeface="Times New Roman"/>
                          <a:cs typeface="Times New Roman"/>
                        </a:rPr>
                        <a:t>arbitre »</a:t>
                      </a:r>
                      <a:endParaRPr lang="fr-FR" sz="1100" b="1" u="none" dirty="0">
                        <a:solidFill>
                          <a:schemeClr val="tx1"/>
                        </a:solidFill>
                        <a:effectLst/>
                        <a:latin typeface="Calibri"/>
                        <a:ea typeface="Times New Roman"/>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r>
                        <a:rPr lang="fr-FR" sz="1400" dirty="0" smtClean="0">
                          <a:latin typeface="+mj-lt"/>
                        </a:rPr>
                        <a:t>/ 2 pts</a:t>
                      </a:r>
                      <a:endParaRPr lang="fr-FR" sz="1400" dirty="0">
                        <a:latin typeface="+mj-lt"/>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nSpc>
                          <a:spcPct val="115000"/>
                        </a:lnSpc>
                        <a:spcAft>
                          <a:spcPts val="0"/>
                        </a:spcAft>
                      </a:pPr>
                      <a:endParaRPr lang="fr-FR" sz="90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15000"/>
                        </a:lnSpc>
                        <a:spcAft>
                          <a:spcPts val="0"/>
                        </a:spcAft>
                      </a:pPr>
                      <a:r>
                        <a:rPr lang="fr-FR" sz="1000" b="1" dirty="0" smtClean="0">
                          <a:solidFill>
                            <a:schemeClr val="tx1"/>
                          </a:solidFill>
                          <a:effectLst/>
                          <a:latin typeface="+mj-lt"/>
                          <a:ea typeface="Calibri"/>
                          <a:cs typeface="Times New Roman"/>
                        </a:rPr>
                        <a:t> 0 pt</a:t>
                      </a:r>
                      <a:endParaRPr lang="fr-FR" sz="1000" b="1" dirty="0">
                        <a:solidFill>
                          <a:schemeClr val="tx1"/>
                        </a:solidFill>
                        <a:effectLst/>
                        <a:latin typeface="+mj-lt"/>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15000"/>
                        </a:lnSpc>
                        <a:spcAft>
                          <a:spcPts val="0"/>
                        </a:spcAft>
                      </a:pPr>
                      <a:r>
                        <a:rPr lang="fr-FR" sz="1000" b="1" dirty="0" smtClean="0">
                          <a:solidFill>
                            <a:schemeClr val="tx1"/>
                          </a:solidFill>
                          <a:effectLst/>
                          <a:latin typeface="+mj-lt"/>
                          <a:ea typeface="Calibri"/>
                          <a:cs typeface="Times New Roman"/>
                        </a:rPr>
                        <a:t>0,75 pt</a:t>
                      </a:r>
                      <a:endParaRPr lang="fr-FR" sz="1000" b="1" dirty="0">
                        <a:solidFill>
                          <a:schemeClr val="tx1"/>
                        </a:solidFill>
                        <a:effectLst/>
                        <a:latin typeface="+mj-lt"/>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15000"/>
                        </a:lnSpc>
                        <a:spcAft>
                          <a:spcPts val="0"/>
                        </a:spcAft>
                      </a:pPr>
                      <a:r>
                        <a:rPr lang="fr-FR" sz="1000" b="1" dirty="0" smtClean="0">
                          <a:solidFill>
                            <a:schemeClr val="tx1"/>
                          </a:solidFill>
                          <a:effectLst/>
                          <a:latin typeface="+mj-lt"/>
                          <a:ea typeface="Calibri"/>
                          <a:cs typeface="Times New Roman"/>
                        </a:rPr>
                        <a:t>1,5 pts</a:t>
                      </a:r>
                      <a:endParaRPr lang="fr-FR" sz="1000" b="1" dirty="0">
                        <a:solidFill>
                          <a:schemeClr val="tx1"/>
                        </a:solidFill>
                        <a:effectLst/>
                        <a:latin typeface="+mj-lt"/>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000" b="1" dirty="0">
                          <a:solidFill>
                            <a:schemeClr val="tx1"/>
                          </a:solidFill>
                          <a:effectLst/>
                          <a:latin typeface="+mj-lt"/>
                          <a:ea typeface="Calibri"/>
                          <a:cs typeface="Times New Roman"/>
                        </a:rPr>
                        <a:t> </a:t>
                      </a:r>
                      <a:r>
                        <a:rPr lang="fr-FR" sz="1000" b="1" dirty="0" smtClean="0">
                          <a:solidFill>
                            <a:schemeClr val="tx1"/>
                          </a:solidFill>
                          <a:effectLst/>
                          <a:latin typeface="+mj-lt"/>
                          <a:ea typeface="Calibri"/>
                          <a:cs typeface="Times New Roman"/>
                        </a:rPr>
                        <a:t>2</a:t>
                      </a:r>
                      <a:r>
                        <a:rPr lang="fr-FR" sz="1000" b="1" baseline="0" dirty="0" smtClean="0">
                          <a:solidFill>
                            <a:schemeClr val="tx1"/>
                          </a:solidFill>
                          <a:effectLst/>
                          <a:latin typeface="+mj-lt"/>
                          <a:ea typeface="Calibri"/>
                          <a:cs typeface="Times New Roman"/>
                        </a:rPr>
                        <a:t> pts</a:t>
                      </a:r>
                      <a:endParaRPr lang="fr-FR" sz="1000" b="1" dirty="0">
                        <a:solidFill>
                          <a:schemeClr val="tx1"/>
                        </a:solidFill>
                        <a:effectLst/>
                        <a:latin typeface="+mj-lt"/>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nSpc>
                          <a:spcPct val="115000"/>
                        </a:lnSpc>
                        <a:spcAft>
                          <a:spcPts val="0"/>
                        </a:spcAft>
                      </a:pPr>
                      <a:endParaRPr lang="fr-FR" sz="80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FB7EC"/>
                    </a:solidFill>
                  </a:tcPr>
                </a:tc>
              </a:tr>
              <a:tr h="546896">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spcAft>
                          <a:spcPts val="0"/>
                        </a:spcAft>
                      </a:pPr>
                      <a:r>
                        <a:rPr lang="fr-FR" sz="1100" b="1" u="none" dirty="0" smtClean="0">
                          <a:solidFill>
                            <a:schemeClr val="tx1"/>
                          </a:solidFill>
                          <a:effectLst/>
                          <a:latin typeface="Calibri"/>
                          <a:ea typeface="Times New Roman"/>
                          <a:cs typeface="Times New Roman"/>
                        </a:rPr>
                        <a:t>« L’observateur/conseiller »</a:t>
                      </a:r>
                      <a:endParaRPr lang="fr-FR" sz="1100" b="1" u="none" dirty="0">
                        <a:solidFill>
                          <a:schemeClr val="tx1"/>
                        </a:solidFill>
                        <a:effectLst/>
                        <a:latin typeface="Calibri"/>
                        <a:ea typeface="Times New Roman"/>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kern="1200" dirty="0" smtClean="0">
                          <a:solidFill>
                            <a:schemeClr val="tx1"/>
                          </a:solidFill>
                          <a:latin typeface="+mj-lt"/>
                          <a:ea typeface="+mn-ea"/>
                          <a:cs typeface="Arial"/>
                        </a:rPr>
                        <a:t>/ 4 pts</a:t>
                      </a:r>
                      <a:endParaRPr lang="fr-FR" sz="1400" dirty="0" smtClean="0">
                        <a:solidFill>
                          <a:schemeClr val="tx1"/>
                        </a:solidFill>
                        <a:latin typeface="+mj-lt"/>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fr-FR"/>
                    </a:p>
                  </a:txBody>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15000"/>
                        </a:lnSpc>
                        <a:spcAft>
                          <a:spcPts val="0"/>
                        </a:spcAft>
                      </a:pPr>
                      <a:r>
                        <a:rPr lang="fr-FR" sz="1000" b="1" dirty="0" smtClean="0">
                          <a:solidFill>
                            <a:schemeClr val="tx1"/>
                          </a:solidFill>
                          <a:effectLst/>
                          <a:latin typeface="+mj-lt"/>
                          <a:ea typeface="Calibri"/>
                          <a:cs typeface="Times New Roman"/>
                        </a:rPr>
                        <a:t> 0 pt</a:t>
                      </a:r>
                      <a:endParaRPr lang="fr-FR" sz="1000" b="1" dirty="0">
                        <a:solidFill>
                          <a:schemeClr val="tx1"/>
                        </a:solidFill>
                        <a:effectLst/>
                        <a:latin typeface="+mj-lt"/>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lnSpc>
                          <a:spcPct val="115000"/>
                        </a:lnSpc>
                        <a:spcAft>
                          <a:spcPts val="0"/>
                        </a:spcAft>
                      </a:pPr>
                      <a:r>
                        <a:rPr lang="fr-FR" sz="1000" b="1" dirty="0" smtClean="0">
                          <a:solidFill>
                            <a:schemeClr val="tx1"/>
                          </a:solidFill>
                          <a:effectLst/>
                          <a:latin typeface="+mj-lt"/>
                          <a:ea typeface="Calibri"/>
                          <a:cs typeface="Times New Roman"/>
                        </a:rPr>
                        <a:t>1,5 pts</a:t>
                      </a:r>
                      <a:endParaRPr lang="fr-FR" sz="1000" b="1" dirty="0">
                        <a:solidFill>
                          <a:schemeClr val="tx1"/>
                        </a:solidFill>
                        <a:effectLst/>
                        <a:latin typeface="+mj-lt"/>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algn="ctr"/>
                      <a:r>
                        <a:rPr lang="fr-FR" sz="1000" b="1" dirty="0" smtClean="0">
                          <a:solidFill>
                            <a:schemeClr val="tx1"/>
                          </a:solidFill>
                          <a:latin typeface="+mj-lt"/>
                        </a:rPr>
                        <a:t>3 pts</a:t>
                      </a:r>
                      <a:endParaRPr lang="fr-FR" sz="1000" b="1" dirty="0">
                        <a:solidFill>
                          <a:schemeClr val="tx1"/>
                        </a:solidFill>
                        <a:latin typeface="+mj-lt"/>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smtClean="0">
                          <a:ln>
                            <a:noFill/>
                          </a:ln>
                          <a:solidFill>
                            <a:schemeClr val="tx1"/>
                          </a:solidFill>
                          <a:effectLst/>
                          <a:uLnTx/>
                          <a:uFillTx/>
                          <a:latin typeface="+mj-lt"/>
                          <a:ea typeface="+mn-ea"/>
                          <a:cs typeface="+mn-cs"/>
                        </a:rPr>
                        <a:t>4 pts</a:t>
                      </a:r>
                      <a:endParaRPr lang="fr-FR" sz="1000" b="1" dirty="0">
                        <a:solidFill>
                          <a:schemeClr val="tx1"/>
                        </a:solidFill>
                        <a:effectLst/>
                        <a:latin typeface="+mj-lt"/>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lvl1pPr marL="0" algn="l" defTabSz="914400" rtl="0" eaLnBrk="1" latinLnBrk="0" hangingPunct="1">
                        <a:defRPr sz="1800" kern="1200">
                          <a:solidFill>
                            <a:schemeClr val="tx1"/>
                          </a:solidFill>
                          <a:latin typeface="Arial"/>
                          <a:cs typeface="Arial"/>
                        </a:defRPr>
                      </a:lvl1pPr>
                      <a:lvl2pPr marL="457200" algn="l" defTabSz="914400" rtl="0" eaLnBrk="1" latinLnBrk="0" hangingPunct="1">
                        <a:defRPr sz="1800" kern="1200">
                          <a:solidFill>
                            <a:schemeClr val="tx1"/>
                          </a:solidFill>
                          <a:latin typeface="Arial"/>
                          <a:cs typeface="Arial"/>
                        </a:defRPr>
                      </a:lvl2pPr>
                      <a:lvl3pPr marL="914400" algn="l" defTabSz="914400" rtl="0" eaLnBrk="1" latinLnBrk="0" hangingPunct="1">
                        <a:defRPr sz="1800" kern="1200">
                          <a:solidFill>
                            <a:schemeClr val="tx1"/>
                          </a:solidFill>
                          <a:latin typeface="Arial"/>
                          <a:cs typeface="Arial"/>
                        </a:defRPr>
                      </a:lvl3pPr>
                      <a:lvl4pPr marL="1371600" algn="l" defTabSz="914400" rtl="0" eaLnBrk="1" latinLnBrk="0" hangingPunct="1">
                        <a:defRPr sz="1800" kern="1200">
                          <a:solidFill>
                            <a:schemeClr val="tx1"/>
                          </a:solidFill>
                          <a:latin typeface="Arial"/>
                          <a:cs typeface="Arial"/>
                        </a:defRPr>
                      </a:lvl4pPr>
                      <a:lvl5pPr marL="1828800" algn="l" defTabSz="914400" rtl="0" eaLnBrk="1" latinLnBrk="0" hangingPunct="1">
                        <a:defRPr sz="1800" kern="1200">
                          <a:solidFill>
                            <a:schemeClr val="tx1"/>
                          </a:solidFill>
                          <a:latin typeface="Arial"/>
                          <a:cs typeface="Arial"/>
                        </a:defRPr>
                      </a:lvl5pPr>
                      <a:lvl6pPr marL="2286000" algn="l" defTabSz="914400" rtl="0" eaLnBrk="1" latinLnBrk="0" hangingPunct="1">
                        <a:defRPr sz="1800" kern="1200">
                          <a:solidFill>
                            <a:schemeClr val="tx1"/>
                          </a:solidFill>
                          <a:latin typeface="Arial"/>
                          <a:cs typeface="Arial"/>
                        </a:defRPr>
                      </a:lvl6pPr>
                      <a:lvl7pPr marL="2743200" algn="l" defTabSz="914400" rtl="0" eaLnBrk="1" latinLnBrk="0" hangingPunct="1">
                        <a:defRPr sz="1800" kern="1200">
                          <a:solidFill>
                            <a:schemeClr val="tx1"/>
                          </a:solidFill>
                          <a:latin typeface="Arial"/>
                          <a:cs typeface="Arial"/>
                        </a:defRPr>
                      </a:lvl7pPr>
                      <a:lvl8pPr marL="3200400" algn="l" defTabSz="914400" rtl="0" eaLnBrk="1" latinLnBrk="0" hangingPunct="1">
                        <a:defRPr sz="1800" kern="1200">
                          <a:solidFill>
                            <a:schemeClr val="tx1"/>
                          </a:solidFill>
                          <a:latin typeface="Arial"/>
                          <a:cs typeface="Arial"/>
                        </a:defRPr>
                      </a:lvl8pPr>
                      <a:lvl9pPr marL="3657600" algn="l" defTabSz="914400" rtl="0" eaLnBrk="1" latinLnBrk="0" hangingPunct="1">
                        <a:defRPr sz="1800" kern="1200">
                          <a:solidFill>
                            <a:schemeClr val="tx1"/>
                          </a:solidFill>
                          <a:latin typeface="Arial"/>
                          <a:cs typeface="Arial"/>
                        </a:defRPr>
                      </a:lvl9pPr>
                    </a:lstStyle>
                    <a:p>
                      <a:pPr marL="171450" indent="-171450">
                        <a:lnSpc>
                          <a:spcPct val="115000"/>
                        </a:lnSpc>
                        <a:spcAft>
                          <a:spcPts val="0"/>
                        </a:spcAft>
                        <a:buFont typeface="Wingdings" panose="05000000000000000000" pitchFamily="2" charset="2"/>
                        <a:buChar char="Ø"/>
                      </a:pPr>
                      <a:endParaRPr lang="fr-FR" sz="80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EFB7EC"/>
                    </a:solidFill>
                  </a:tcPr>
                </a:tc>
              </a:tr>
            </a:tbl>
          </a:graphicData>
        </a:graphic>
      </p:graphicFrame>
      <p:sp>
        <p:nvSpPr>
          <p:cNvPr id="8" name="Ellipse 7"/>
          <p:cNvSpPr/>
          <p:nvPr/>
        </p:nvSpPr>
        <p:spPr>
          <a:xfrm>
            <a:off x="1979712" y="5733256"/>
            <a:ext cx="864096" cy="504056"/>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llipse 8"/>
          <p:cNvSpPr/>
          <p:nvPr/>
        </p:nvSpPr>
        <p:spPr>
          <a:xfrm>
            <a:off x="1979712" y="2924944"/>
            <a:ext cx="864096" cy="504056"/>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Multiplier 10"/>
          <p:cNvSpPr/>
          <p:nvPr/>
        </p:nvSpPr>
        <p:spPr>
          <a:xfrm>
            <a:off x="7452320" y="5733256"/>
            <a:ext cx="360040" cy="504056"/>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Multiplier 11"/>
          <p:cNvSpPr/>
          <p:nvPr/>
        </p:nvSpPr>
        <p:spPr>
          <a:xfrm>
            <a:off x="6300192" y="5157192"/>
            <a:ext cx="360040" cy="504056"/>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Multiplier 12"/>
          <p:cNvSpPr/>
          <p:nvPr/>
        </p:nvSpPr>
        <p:spPr>
          <a:xfrm>
            <a:off x="5076056" y="4653136"/>
            <a:ext cx="360040" cy="504056"/>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Multiplier 13"/>
          <p:cNvSpPr/>
          <p:nvPr/>
        </p:nvSpPr>
        <p:spPr>
          <a:xfrm>
            <a:off x="7452320" y="4077072"/>
            <a:ext cx="360040" cy="504056"/>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Multiplier 14"/>
          <p:cNvSpPr/>
          <p:nvPr/>
        </p:nvSpPr>
        <p:spPr>
          <a:xfrm>
            <a:off x="6228184" y="3501008"/>
            <a:ext cx="360040" cy="504056"/>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Multiplier 15"/>
          <p:cNvSpPr/>
          <p:nvPr/>
        </p:nvSpPr>
        <p:spPr>
          <a:xfrm>
            <a:off x="6228184" y="2924944"/>
            <a:ext cx="360040" cy="504056"/>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 xmlns:p14="http://schemas.microsoft.com/office/powerpoint/2010/main" val="2079047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107504" y="87096"/>
            <a:ext cx="8928992" cy="6624736"/>
          </a:xfrm>
          <a:prstGeom prst="rect">
            <a:avLst/>
          </a:prstGeom>
          <a:solidFill>
            <a:schemeClr val="bg1">
              <a:lumMod val="95000"/>
            </a:schemeClr>
          </a:solidFill>
          <a:ln w="22225">
            <a:solidFill>
              <a:srgbClr val="000000"/>
            </a:solidFill>
            <a:prstDash val="dashDot"/>
          </a:ln>
        </p:spPr>
        <p:txBody>
          <a:bodyPr vert="horz" lIns="91440" tIns="45720" rIns="91440" bIns="45720" rtlCol="0" anchor="t" anchorCtr="0">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000" b="1" dirty="0" smtClean="0">
                <a:solidFill>
                  <a:prstClr val="black"/>
                </a:solidFill>
              </a:rPr>
              <a:t>Le SCCCC</a:t>
            </a:r>
          </a:p>
          <a:p>
            <a:r>
              <a:rPr lang="fr-FR" sz="2000" b="1" dirty="0" smtClean="0">
                <a:solidFill>
                  <a:prstClr val="black"/>
                </a:solidFill>
              </a:rPr>
              <a:t>5 domaines de formation, 4 parcours</a:t>
            </a:r>
          </a:p>
          <a:p>
            <a:r>
              <a:rPr lang="fr-FR" sz="2000" b="1" dirty="0" smtClean="0">
                <a:solidFill>
                  <a:prstClr val="black"/>
                </a:solidFill>
              </a:rPr>
              <a:t>Enseignements communs et complémentaires</a:t>
            </a:r>
            <a:endParaRPr lang="fr-FR" sz="2000" b="1" dirty="0">
              <a:solidFill>
                <a:prstClr val="black"/>
              </a:solidFill>
            </a:endParaRPr>
          </a:p>
        </p:txBody>
      </p:sp>
      <p:sp>
        <p:nvSpPr>
          <p:cNvPr id="2" name="Titre 1"/>
          <p:cNvSpPr>
            <a:spLocks noGrp="1"/>
          </p:cNvSpPr>
          <p:nvPr>
            <p:ph type="ctrTitle"/>
          </p:nvPr>
        </p:nvSpPr>
        <p:spPr>
          <a:xfrm>
            <a:off x="755576" y="1196752"/>
            <a:ext cx="7444150" cy="504056"/>
          </a:xfrm>
          <a:solidFill>
            <a:schemeClr val="accent2">
              <a:lumMod val="20000"/>
              <a:lumOff val="80000"/>
            </a:schemeClr>
          </a:solidFill>
          <a:ln w="22225">
            <a:solidFill>
              <a:srgbClr val="D99694"/>
            </a:solidFill>
          </a:ln>
        </p:spPr>
        <p:txBody>
          <a:bodyPr>
            <a:normAutofit/>
          </a:bodyPr>
          <a:lstStyle/>
          <a:p>
            <a:r>
              <a:rPr lang="fr-FR" sz="1600" dirty="0" smtClean="0"/>
              <a:t>1</a:t>
            </a:r>
            <a:r>
              <a:rPr lang="fr-FR" sz="1600" baseline="30000" dirty="0" smtClean="0"/>
              <a:t>er</a:t>
            </a:r>
            <a:r>
              <a:rPr lang="fr-FR" sz="1600" dirty="0" smtClean="0"/>
              <a:t> filtre: le projet Académique</a:t>
            </a:r>
            <a:endParaRPr lang="fr-FR" sz="1600" dirty="0"/>
          </a:p>
        </p:txBody>
      </p:sp>
      <p:cxnSp>
        <p:nvCxnSpPr>
          <p:cNvPr id="6" name="Connecteur en angle 5"/>
          <p:cNvCxnSpPr/>
          <p:nvPr/>
        </p:nvCxnSpPr>
        <p:spPr>
          <a:xfrm>
            <a:off x="6732240" y="188640"/>
            <a:ext cx="914400" cy="9144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Connecteur en angle 7"/>
          <p:cNvCxnSpPr/>
          <p:nvPr/>
        </p:nvCxnSpPr>
        <p:spPr>
          <a:xfrm rot="60000">
            <a:off x="1051517" y="172526"/>
            <a:ext cx="914400" cy="914400"/>
          </a:xfrm>
          <a:prstGeom prst="bentConnector3">
            <a:avLst/>
          </a:prstGeom>
          <a:ln>
            <a:tailEnd type="arrow"/>
          </a:ln>
          <a:scene3d>
            <a:camera prst="orthographicFront">
              <a:rot lat="9000000" lon="0" rev="0"/>
            </a:camera>
            <a:lightRig rig="threePt" dir="t"/>
          </a:scene3d>
        </p:spPr>
        <p:style>
          <a:lnRef idx="1">
            <a:schemeClr val="accent1"/>
          </a:lnRef>
          <a:fillRef idx="0">
            <a:schemeClr val="accent1"/>
          </a:fillRef>
          <a:effectRef idx="0">
            <a:schemeClr val="accent1"/>
          </a:effectRef>
          <a:fontRef idx="minor">
            <a:schemeClr val="tx1"/>
          </a:fontRef>
        </p:style>
      </p:cxnSp>
      <p:sp>
        <p:nvSpPr>
          <p:cNvPr id="12" name="ZoneTexte 11"/>
          <p:cNvSpPr txBox="1"/>
          <p:nvPr/>
        </p:nvSpPr>
        <p:spPr>
          <a:xfrm>
            <a:off x="7596336" y="188640"/>
            <a:ext cx="1460656" cy="938719"/>
          </a:xfrm>
          <a:prstGeom prst="rect">
            <a:avLst/>
          </a:prstGeom>
          <a:noFill/>
        </p:spPr>
        <p:txBody>
          <a:bodyPr wrap="none" rtlCol="0">
            <a:spAutoFit/>
          </a:bodyPr>
          <a:lstStyle/>
          <a:p>
            <a:pPr marL="171450" indent="-171450" defTabSz="457200">
              <a:buFontTx/>
              <a:buChar char="-"/>
            </a:pPr>
            <a:r>
              <a:rPr lang="fr-FR" sz="1100" dirty="0" smtClean="0">
                <a:solidFill>
                  <a:prstClr val="black"/>
                </a:solidFill>
              </a:rPr>
              <a:t>Français</a:t>
            </a:r>
          </a:p>
          <a:p>
            <a:pPr marL="171450" indent="-171450" defTabSz="457200">
              <a:buFontTx/>
              <a:buChar char="-"/>
            </a:pPr>
            <a:r>
              <a:rPr lang="fr-FR" sz="1100" dirty="0" smtClean="0">
                <a:solidFill>
                  <a:prstClr val="black"/>
                </a:solidFill>
              </a:rPr>
              <a:t>EPS</a:t>
            </a:r>
          </a:p>
          <a:p>
            <a:pPr marL="171450" indent="-171450" defTabSz="457200">
              <a:buFontTx/>
              <a:buChar char="-"/>
            </a:pPr>
            <a:r>
              <a:rPr lang="fr-FR" sz="1100" dirty="0" smtClean="0">
                <a:solidFill>
                  <a:prstClr val="black"/>
                </a:solidFill>
              </a:rPr>
              <a:t>HG</a:t>
            </a:r>
          </a:p>
          <a:p>
            <a:pPr marL="171450" indent="-171450" defTabSz="457200">
              <a:buFontTx/>
              <a:buChar char="-"/>
            </a:pPr>
            <a:r>
              <a:rPr lang="fr-FR" sz="1100" dirty="0" smtClean="0">
                <a:solidFill>
                  <a:prstClr val="black"/>
                </a:solidFill>
              </a:rPr>
              <a:t>SVT</a:t>
            </a:r>
          </a:p>
          <a:p>
            <a:pPr marL="171450" indent="-171450" defTabSz="457200">
              <a:buFontTx/>
              <a:buChar char="-"/>
            </a:pPr>
            <a:r>
              <a:rPr lang="fr-FR" sz="1100" dirty="0" smtClean="0">
                <a:solidFill>
                  <a:prstClr val="black"/>
                </a:solidFill>
              </a:rPr>
              <a:t>Education musicale</a:t>
            </a:r>
            <a:endParaRPr lang="fr-FR" sz="1100" dirty="0">
              <a:solidFill>
                <a:prstClr val="black"/>
              </a:solidFill>
            </a:endParaRPr>
          </a:p>
        </p:txBody>
      </p:sp>
      <p:sp>
        <p:nvSpPr>
          <p:cNvPr id="13" name="ZoneTexte 12"/>
          <p:cNvSpPr txBox="1"/>
          <p:nvPr/>
        </p:nvSpPr>
        <p:spPr>
          <a:xfrm>
            <a:off x="108101" y="188640"/>
            <a:ext cx="1295547" cy="938719"/>
          </a:xfrm>
          <a:prstGeom prst="rect">
            <a:avLst/>
          </a:prstGeom>
          <a:noFill/>
        </p:spPr>
        <p:txBody>
          <a:bodyPr wrap="none" rtlCol="0">
            <a:spAutoFit/>
          </a:bodyPr>
          <a:lstStyle/>
          <a:p>
            <a:pPr marL="171450" indent="-171450" defTabSz="457200">
              <a:buFontTx/>
              <a:buChar char="-"/>
            </a:pPr>
            <a:r>
              <a:rPr lang="fr-FR" sz="1100" dirty="0" smtClean="0">
                <a:solidFill>
                  <a:prstClr val="black"/>
                </a:solidFill>
              </a:rPr>
              <a:t>Mathématiques</a:t>
            </a:r>
          </a:p>
          <a:p>
            <a:pPr marL="171450" indent="-171450" defTabSz="457200">
              <a:buFontTx/>
              <a:buChar char="-"/>
            </a:pPr>
            <a:r>
              <a:rPr lang="fr-FR" sz="1100" dirty="0" smtClean="0">
                <a:solidFill>
                  <a:prstClr val="black"/>
                </a:solidFill>
              </a:rPr>
              <a:t>LV1</a:t>
            </a:r>
          </a:p>
          <a:p>
            <a:pPr marL="171450" indent="-171450" defTabSz="457200">
              <a:buFontTx/>
              <a:buChar char="-"/>
            </a:pPr>
            <a:r>
              <a:rPr lang="fr-FR" sz="1100" dirty="0" smtClean="0">
                <a:solidFill>
                  <a:prstClr val="black"/>
                </a:solidFill>
              </a:rPr>
              <a:t>Physique-chimie</a:t>
            </a:r>
          </a:p>
          <a:p>
            <a:pPr marL="171450" indent="-171450" defTabSz="457200">
              <a:buFontTx/>
              <a:buChar char="-"/>
            </a:pPr>
            <a:r>
              <a:rPr lang="fr-FR" sz="1100" dirty="0" smtClean="0">
                <a:solidFill>
                  <a:prstClr val="black"/>
                </a:solidFill>
              </a:rPr>
              <a:t>Arts plastiques</a:t>
            </a:r>
          </a:p>
          <a:p>
            <a:pPr marL="171450" indent="-171450" defTabSz="457200">
              <a:buFontTx/>
              <a:buChar char="-"/>
            </a:pPr>
            <a:r>
              <a:rPr lang="fr-FR" sz="1100" dirty="0" smtClean="0">
                <a:solidFill>
                  <a:prstClr val="black"/>
                </a:solidFill>
              </a:rPr>
              <a:t>LV2</a:t>
            </a:r>
            <a:endParaRPr lang="fr-FR" sz="1100" dirty="0">
              <a:solidFill>
                <a:prstClr val="black"/>
              </a:solidFill>
            </a:endParaRPr>
          </a:p>
        </p:txBody>
      </p:sp>
      <p:grpSp>
        <p:nvGrpSpPr>
          <p:cNvPr id="5" name="Grouper 4"/>
          <p:cNvGrpSpPr/>
          <p:nvPr/>
        </p:nvGrpSpPr>
        <p:grpSpPr>
          <a:xfrm>
            <a:off x="147276" y="1916833"/>
            <a:ext cx="1655359" cy="1944215"/>
            <a:chOff x="108329" y="2132857"/>
            <a:chExt cx="1655359" cy="1944215"/>
          </a:xfrm>
        </p:grpSpPr>
        <p:sp>
          <p:nvSpPr>
            <p:cNvPr id="16" name="Ellipse 15"/>
            <p:cNvSpPr/>
            <p:nvPr/>
          </p:nvSpPr>
          <p:spPr>
            <a:xfrm>
              <a:off x="108329" y="2947713"/>
              <a:ext cx="1078888" cy="504055"/>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fr-FR" sz="1200" dirty="0" smtClean="0">
                  <a:solidFill>
                    <a:prstClr val="black"/>
                  </a:solidFill>
                </a:rPr>
                <a:t>École de secteur</a:t>
              </a:r>
              <a:endParaRPr lang="fr-FR" sz="1200" dirty="0">
                <a:solidFill>
                  <a:prstClr val="black"/>
                </a:solidFill>
              </a:endParaRPr>
            </a:p>
          </p:txBody>
        </p:sp>
        <p:sp>
          <p:nvSpPr>
            <p:cNvPr id="17" name="Ellipse 16"/>
            <p:cNvSpPr/>
            <p:nvPr/>
          </p:nvSpPr>
          <p:spPr>
            <a:xfrm>
              <a:off x="216659" y="2132857"/>
              <a:ext cx="1078888" cy="504055"/>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fr-FR" sz="1200" dirty="0" smtClean="0">
                  <a:solidFill>
                    <a:prstClr val="black"/>
                  </a:solidFill>
                </a:rPr>
                <a:t>École de secteur</a:t>
              </a:r>
              <a:endParaRPr lang="fr-FR" sz="1200" dirty="0">
                <a:solidFill>
                  <a:prstClr val="black"/>
                </a:solidFill>
              </a:endParaRPr>
            </a:p>
          </p:txBody>
        </p:sp>
        <p:sp>
          <p:nvSpPr>
            <p:cNvPr id="18" name="Ellipse 17"/>
            <p:cNvSpPr/>
            <p:nvPr/>
          </p:nvSpPr>
          <p:spPr>
            <a:xfrm>
              <a:off x="252752" y="3573017"/>
              <a:ext cx="1078888" cy="504055"/>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fr-FR" sz="1200" dirty="0" smtClean="0">
                  <a:solidFill>
                    <a:prstClr val="black"/>
                  </a:solidFill>
                </a:rPr>
                <a:t>École de secteur</a:t>
              </a:r>
              <a:endParaRPr lang="fr-FR" sz="1200" dirty="0">
                <a:solidFill>
                  <a:prstClr val="black"/>
                </a:solidFill>
              </a:endParaRPr>
            </a:p>
          </p:txBody>
        </p:sp>
        <p:cxnSp>
          <p:nvCxnSpPr>
            <p:cNvPr id="21" name="Connecteur droit avec flèche 20"/>
            <p:cNvCxnSpPr/>
            <p:nvPr/>
          </p:nvCxnSpPr>
          <p:spPr>
            <a:xfrm>
              <a:off x="1082554" y="2564904"/>
              <a:ext cx="537118"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Connecteur droit avec flèche 23"/>
            <p:cNvCxnSpPr/>
            <p:nvPr/>
          </p:nvCxnSpPr>
          <p:spPr>
            <a:xfrm flipV="1">
              <a:off x="1215000" y="3429001"/>
              <a:ext cx="548688" cy="2520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Connecteur droit avec flèche 25"/>
            <p:cNvCxnSpPr/>
            <p:nvPr/>
          </p:nvCxnSpPr>
          <p:spPr>
            <a:xfrm>
              <a:off x="1062992" y="3053931"/>
              <a:ext cx="445725" cy="17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28" name="Titre 1"/>
          <p:cNvSpPr txBox="1">
            <a:spLocks/>
          </p:cNvSpPr>
          <p:nvPr/>
        </p:nvSpPr>
        <p:spPr>
          <a:xfrm>
            <a:off x="4508531" y="2636912"/>
            <a:ext cx="3519853" cy="504056"/>
          </a:xfrm>
          <a:prstGeom prst="rect">
            <a:avLst/>
          </a:prstGeom>
          <a:solidFill>
            <a:schemeClr val="accent3">
              <a:lumMod val="60000"/>
              <a:lumOff val="40000"/>
            </a:schemeClr>
          </a:solidFill>
          <a:ln/>
        </p:spPr>
        <p:style>
          <a:lnRef idx="2">
            <a:schemeClr val="accent3"/>
          </a:lnRef>
          <a:fillRef idx="1">
            <a:schemeClr val="lt1"/>
          </a:fillRef>
          <a:effectRef idx="0">
            <a:schemeClr val="accent3"/>
          </a:effectRef>
          <a:fontRef idx="minor">
            <a:schemeClr val="dk1"/>
          </a:fontRef>
        </p:style>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1600" dirty="0" smtClean="0">
                <a:solidFill>
                  <a:prstClr val="black"/>
                </a:solidFill>
              </a:rPr>
              <a:t>Projet d’établissement</a:t>
            </a:r>
            <a:br>
              <a:rPr lang="fr-FR" sz="1600" dirty="0" smtClean="0">
                <a:solidFill>
                  <a:prstClr val="black"/>
                </a:solidFill>
              </a:rPr>
            </a:br>
            <a:r>
              <a:rPr lang="fr-FR" sz="1600" dirty="0" smtClean="0">
                <a:solidFill>
                  <a:prstClr val="black"/>
                </a:solidFill>
              </a:rPr>
              <a:t>Parcours de l’élève – enjeux éducatifs</a:t>
            </a:r>
            <a:endParaRPr lang="fr-FR" sz="1600" dirty="0">
              <a:solidFill>
                <a:prstClr val="black"/>
              </a:solidFill>
            </a:endParaRPr>
          </a:p>
        </p:txBody>
      </p:sp>
      <p:grpSp>
        <p:nvGrpSpPr>
          <p:cNvPr id="3" name="Grouper 2"/>
          <p:cNvGrpSpPr/>
          <p:nvPr/>
        </p:nvGrpSpPr>
        <p:grpSpPr>
          <a:xfrm>
            <a:off x="4247964" y="1839696"/>
            <a:ext cx="3855909" cy="581192"/>
            <a:chOff x="4247964" y="1916832"/>
            <a:chExt cx="3855909" cy="581192"/>
          </a:xfrm>
        </p:grpSpPr>
        <p:cxnSp>
          <p:nvCxnSpPr>
            <p:cNvPr id="31" name="Connecteur droit 30"/>
            <p:cNvCxnSpPr/>
            <p:nvPr/>
          </p:nvCxnSpPr>
          <p:spPr>
            <a:xfrm flipV="1">
              <a:off x="4247964" y="1916832"/>
              <a:ext cx="360040" cy="576064"/>
            </a:xfrm>
            <a:prstGeom prst="line">
              <a:avLst/>
            </a:prstGeom>
            <a:ln w="444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 name="Connecteur droit 33"/>
            <p:cNvCxnSpPr/>
            <p:nvPr/>
          </p:nvCxnSpPr>
          <p:spPr>
            <a:xfrm flipV="1">
              <a:off x="4427984" y="1916832"/>
              <a:ext cx="360040" cy="576064"/>
            </a:xfrm>
            <a:prstGeom prst="line">
              <a:avLst/>
            </a:prstGeom>
            <a:ln w="444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Connecteur droit 34"/>
            <p:cNvCxnSpPr/>
            <p:nvPr/>
          </p:nvCxnSpPr>
          <p:spPr>
            <a:xfrm flipV="1">
              <a:off x="4616994" y="1916832"/>
              <a:ext cx="360040" cy="576064"/>
            </a:xfrm>
            <a:prstGeom prst="line">
              <a:avLst/>
            </a:prstGeom>
            <a:ln w="444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Connecteur droit 35"/>
            <p:cNvCxnSpPr/>
            <p:nvPr/>
          </p:nvCxnSpPr>
          <p:spPr>
            <a:xfrm flipV="1">
              <a:off x="4797014" y="1916832"/>
              <a:ext cx="360040" cy="576064"/>
            </a:xfrm>
            <a:prstGeom prst="line">
              <a:avLst/>
            </a:prstGeom>
            <a:ln w="444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Connecteur droit 36"/>
            <p:cNvCxnSpPr/>
            <p:nvPr/>
          </p:nvCxnSpPr>
          <p:spPr>
            <a:xfrm flipV="1">
              <a:off x="4958239" y="1916832"/>
              <a:ext cx="360040" cy="576064"/>
            </a:xfrm>
            <a:prstGeom prst="line">
              <a:avLst/>
            </a:prstGeom>
            <a:ln w="444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Connecteur droit 37"/>
            <p:cNvCxnSpPr/>
            <p:nvPr/>
          </p:nvCxnSpPr>
          <p:spPr>
            <a:xfrm flipV="1">
              <a:off x="5138259" y="1916832"/>
              <a:ext cx="360040" cy="576064"/>
            </a:xfrm>
            <a:prstGeom prst="line">
              <a:avLst/>
            </a:prstGeom>
            <a:ln w="444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Connecteur droit 38"/>
            <p:cNvCxnSpPr/>
            <p:nvPr/>
          </p:nvCxnSpPr>
          <p:spPr>
            <a:xfrm flipV="1">
              <a:off x="5327269" y="1916832"/>
              <a:ext cx="360040" cy="576064"/>
            </a:xfrm>
            <a:prstGeom prst="line">
              <a:avLst/>
            </a:prstGeom>
            <a:ln w="444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Connecteur droit 39"/>
            <p:cNvCxnSpPr/>
            <p:nvPr/>
          </p:nvCxnSpPr>
          <p:spPr>
            <a:xfrm flipV="1">
              <a:off x="5507289" y="1916832"/>
              <a:ext cx="360040" cy="576064"/>
            </a:xfrm>
            <a:prstGeom prst="line">
              <a:avLst/>
            </a:prstGeom>
            <a:ln w="444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Connecteur droit 40"/>
            <p:cNvCxnSpPr/>
            <p:nvPr/>
          </p:nvCxnSpPr>
          <p:spPr>
            <a:xfrm flipV="1">
              <a:off x="5679134" y="1921960"/>
              <a:ext cx="360040" cy="576064"/>
            </a:xfrm>
            <a:prstGeom prst="line">
              <a:avLst/>
            </a:prstGeom>
            <a:ln w="444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Connecteur droit 41"/>
            <p:cNvCxnSpPr/>
            <p:nvPr/>
          </p:nvCxnSpPr>
          <p:spPr>
            <a:xfrm flipV="1">
              <a:off x="5859154" y="1921960"/>
              <a:ext cx="360040" cy="576064"/>
            </a:xfrm>
            <a:prstGeom prst="line">
              <a:avLst/>
            </a:prstGeom>
            <a:ln w="444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3" name="Connecteur droit 42"/>
            <p:cNvCxnSpPr/>
            <p:nvPr/>
          </p:nvCxnSpPr>
          <p:spPr>
            <a:xfrm flipV="1">
              <a:off x="6048164" y="1921960"/>
              <a:ext cx="360040" cy="576064"/>
            </a:xfrm>
            <a:prstGeom prst="line">
              <a:avLst/>
            </a:prstGeom>
            <a:ln w="444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4" name="Connecteur droit 43"/>
            <p:cNvCxnSpPr/>
            <p:nvPr/>
          </p:nvCxnSpPr>
          <p:spPr>
            <a:xfrm flipV="1">
              <a:off x="6228184" y="1921960"/>
              <a:ext cx="360040" cy="576064"/>
            </a:xfrm>
            <a:prstGeom prst="line">
              <a:avLst/>
            </a:prstGeom>
            <a:ln w="444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5" name="Connecteur droit 44"/>
            <p:cNvCxnSpPr/>
            <p:nvPr/>
          </p:nvCxnSpPr>
          <p:spPr>
            <a:xfrm flipV="1">
              <a:off x="6460370" y="1921960"/>
              <a:ext cx="360040" cy="576064"/>
            </a:xfrm>
            <a:prstGeom prst="line">
              <a:avLst/>
            </a:prstGeom>
            <a:ln w="444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6" name="Connecteur droit 45"/>
            <p:cNvCxnSpPr/>
            <p:nvPr/>
          </p:nvCxnSpPr>
          <p:spPr>
            <a:xfrm flipV="1">
              <a:off x="6640390" y="1921960"/>
              <a:ext cx="360040" cy="576064"/>
            </a:xfrm>
            <a:prstGeom prst="line">
              <a:avLst/>
            </a:prstGeom>
            <a:ln w="444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7" name="Connecteur droit 46"/>
            <p:cNvCxnSpPr/>
            <p:nvPr/>
          </p:nvCxnSpPr>
          <p:spPr>
            <a:xfrm flipV="1">
              <a:off x="6829400" y="1921960"/>
              <a:ext cx="360040" cy="576064"/>
            </a:xfrm>
            <a:prstGeom prst="line">
              <a:avLst/>
            </a:prstGeom>
            <a:ln w="444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8" name="Connecteur droit 47"/>
            <p:cNvCxnSpPr/>
            <p:nvPr/>
          </p:nvCxnSpPr>
          <p:spPr>
            <a:xfrm flipV="1">
              <a:off x="7009420" y="1921960"/>
              <a:ext cx="360040" cy="576064"/>
            </a:xfrm>
            <a:prstGeom prst="line">
              <a:avLst/>
            </a:prstGeom>
            <a:ln w="444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9" name="Connecteur droit 48"/>
            <p:cNvCxnSpPr/>
            <p:nvPr/>
          </p:nvCxnSpPr>
          <p:spPr>
            <a:xfrm flipV="1">
              <a:off x="7194783" y="1921960"/>
              <a:ext cx="360040" cy="576064"/>
            </a:xfrm>
            <a:prstGeom prst="line">
              <a:avLst/>
            </a:prstGeom>
            <a:ln w="444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0" name="Connecteur droit 49"/>
            <p:cNvCxnSpPr/>
            <p:nvPr/>
          </p:nvCxnSpPr>
          <p:spPr>
            <a:xfrm flipV="1">
              <a:off x="7374803" y="1921960"/>
              <a:ext cx="360040" cy="576064"/>
            </a:xfrm>
            <a:prstGeom prst="line">
              <a:avLst/>
            </a:prstGeom>
            <a:ln w="444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1" name="Connecteur droit 50"/>
            <p:cNvCxnSpPr/>
            <p:nvPr/>
          </p:nvCxnSpPr>
          <p:spPr>
            <a:xfrm flipV="1">
              <a:off x="7563813" y="1921960"/>
              <a:ext cx="360040" cy="576064"/>
            </a:xfrm>
            <a:prstGeom prst="line">
              <a:avLst/>
            </a:prstGeom>
            <a:ln w="444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2" name="Connecteur droit 51"/>
            <p:cNvCxnSpPr/>
            <p:nvPr/>
          </p:nvCxnSpPr>
          <p:spPr>
            <a:xfrm flipV="1">
              <a:off x="7743833" y="1921960"/>
              <a:ext cx="360040" cy="576064"/>
            </a:xfrm>
            <a:prstGeom prst="line">
              <a:avLst/>
            </a:prstGeom>
            <a:ln w="444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10" name="Grouper 9"/>
          <p:cNvGrpSpPr/>
          <p:nvPr/>
        </p:nvGrpSpPr>
        <p:grpSpPr>
          <a:xfrm>
            <a:off x="3707904" y="2492896"/>
            <a:ext cx="477032" cy="566528"/>
            <a:chOff x="3596949" y="2790462"/>
            <a:chExt cx="477032" cy="566528"/>
          </a:xfrm>
        </p:grpSpPr>
        <p:cxnSp>
          <p:nvCxnSpPr>
            <p:cNvPr id="67" name="Connecteur droit 66"/>
            <p:cNvCxnSpPr/>
            <p:nvPr/>
          </p:nvCxnSpPr>
          <p:spPr>
            <a:xfrm flipV="1">
              <a:off x="3596949" y="2790462"/>
              <a:ext cx="360040" cy="157251"/>
            </a:xfrm>
            <a:prstGeom prst="line">
              <a:avLst/>
            </a:prstGeom>
            <a:ln w="444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8" name="Connecteur droit 67"/>
            <p:cNvCxnSpPr/>
            <p:nvPr/>
          </p:nvCxnSpPr>
          <p:spPr>
            <a:xfrm flipV="1">
              <a:off x="3689914" y="2902640"/>
              <a:ext cx="360040" cy="157251"/>
            </a:xfrm>
            <a:prstGeom prst="line">
              <a:avLst/>
            </a:prstGeom>
            <a:ln w="444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69" name="Connecteur droit 68"/>
            <p:cNvCxnSpPr/>
            <p:nvPr/>
          </p:nvCxnSpPr>
          <p:spPr>
            <a:xfrm flipV="1">
              <a:off x="3713941" y="3024171"/>
              <a:ext cx="360040" cy="157251"/>
            </a:xfrm>
            <a:prstGeom prst="line">
              <a:avLst/>
            </a:prstGeom>
            <a:ln w="444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 name="Connecteur droit 69"/>
            <p:cNvCxnSpPr/>
            <p:nvPr/>
          </p:nvCxnSpPr>
          <p:spPr>
            <a:xfrm flipV="1">
              <a:off x="3689914" y="3199739"/>
              <a:ext cx="360040" cy="157251"/>
            </a:xfrm>
            <a:prstGeom prst="line">
              <a:avLst/>
            </a:prstGeom>
            <a:ln w="44450">
              <a:solidFill>
                <a:srgbClr val="92D050"/>
              </a:solidFill>
            </a:ln>
          </p:spPr>
          <p:style>
            <a:lnRef idx="1">
              <a:schemeClr val="accent1"/>
            </a:lnRef>
            <a:fillRef idx="0">
              <a:schemeClr val="accent1"/>
            </a:fillRef>
            <a:effectRef idx="0">
              <a:schemeClr val="accent1"/>
            </a:effectRef>
            <a:fontRef idx="minor">
              <a:schemeClr val="tx1"/>
            </a:fontRef>
          </p:style>
        </p:cxnSp>
      </p:grpSp>
      <p:grpSp>
        <p:nvGrpSpPr>
          <p:cNvPr id="9" name="Grouper 8"/>
          <p:cNvGrpSpPr/>
          <p:nvPr/>
        </p:nvGrpSpPr>
        <p:grpSpPr>
          <a:xfrm>
            <a:off x="1859191" y="4414904"/>
            <a:ext cx="3519853" cy="977813"/>
            <a:chOff x="2405533" y="4237688"/>
            <a:chExt cx="3519853" cy="977813"/>
          </a:xfrm>
        </p:grpSpPr>
        <p:sp>
          <p:nvSpPr>
            <p:cNvPr id="29" name="Titre 1"/>
            <p:cNvSpPr txBox="1">
              <a:spLocks/>
            </p:cNvSpPr>
            <p:nvPr/>
          </p:nvSpPr>
          <p:spPr>
            <a:xfrm>
              <a:off x="2405533" y="4237688"/>
              <a:ext cx="3519853" cy="574232"/>
            </a:xfrm>
            <a:prstGeom prst="rect">
              <a:avLst/>
            </a:prstGeom>
            <a:solidFill>
              <a:schemeClr val="accent3">
                <a:lumMod val="40000"/>
                <a:lumOff val="60000"/>
              </a:schemeClr>
            </a:solidFill>
            <a:ln w="22225">
              <a:solidFill>
                <a:schemeClr val="accent3">
                  <a:lumMod val="75000"/>
                </a:schemeClr>
              </a:solidFill>
            </a:ln>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1600" dirty="0" smtClean="0">
                  <a:solidFill>
                    <a:prstClr val="black"/>
                  </a:solidFill>
                </a:rPr>
                <a:t>Projet d’EPS</a:t>
              </a:r>
            </a:p>
            <a:p>
              <a:r>
                <a:rPr lang="fr-FR" sz="1600" dirty="0" smtClean="0">
                  <a:solidFill>
                    <a:prstClr val="black"/>
                  </a:solidFill>
                </a:rPr>
                <a:t>Continuum de formation</a:t>
              </a:r>
              <a:endParaRPr lang="fr-FR" sz="1600" dirty="0">
                <a:solidFill>
                  <a:prstClr val="black"/>
                </a:solidFill>
              </a:endParaRPr>
            </a:p>
          </p:txBody>
        </p:sp>
        <p:cxnSp>
          <p:nvCxnSpPr>
            <p:cNvPr id="93" name="Connecteur droit avec flèche 92"/>
            <p:cNvCxnSpPr/>
            <p:nvPr/>
          </p:nvCxnSpPr>
          <p:spPr>
            <a:xfrm>
              <a:off x="2887832" y="4826688"/>
              <a:ext cx="442690" cy="359282"/>
            </a:xfrm>
            <a:prstGeom prst="straightConnector1">
              <a:avLst/>
            </a:prstGeom>
            <a:ln w="34925">
              <a:solidFill>
                <a:schemeClr val="accent3">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4" name="Connecteur droit avec flèche 93"/>
            <p:cNvCxnSpPr/>
            <p:nvPr/>
          </p:nvCxnSpPr>
          <p:spPr>
            <a:xfrm flipH="1">
              <a:off x="5123507" y="4841456"/>
              <a:ext cx="477144" cy="374045"/>
            </a:xfrm>
            <a:prstGeom prst="straightConnector1">
              <a:avLst/>
            </a:prstGeom>
            <a:ln w="34925">
              <a:solidFill>
                <a:schemeClr val="accent3">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grpSp>
      <p:grpSp>
        <p:nvGrpSpPr>
          <p:cNvPr id="7" name="Grouper 6"/>
          <p:cNvGrpSpPr/>
          <p:nvPr/>
        </p:nvGrpSpPr>
        <p:grpSpPr>
          <a:xfrm>
            <a:off x="155636" y="5304872"/>
            <a:ext cx="7824864" cy="1269675"/>
            <a:chOff x="539552" y="5157192"/>
            <a:chExt cx="7824864" cy="1269675"/>
          </a:xfrm>
        </p:grpSpPr>
        <p:sp>
          <p:nvSpPr>
            <p:cNvPr id="79" name="Ellipse 78"/>
            <p:cNvSpPr/>
            <p:nvPr/>
          </p:nvSpPr>
          <p:spPr>
            <a:xfrm>
              <a:off x="2915816" y="5157192"/>
              <a:ext cx="2511290" cy="1269675"/>
            </a:xfrm>
            <a:prstGeom prst="ellipse">
              <a:avLst/>
            </a:prstGeom>
            <a:solidFill>
              <a:schemeClr val="accent3">
                <a:lumMod val="20000"/>
                <a:lumOff val="8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fr-FR" sz="1400" dirty="0" smtClean="0">
                  <a:solidFill>
                    <a:prstClr val="black"/>
                  </a:solidFill>
                </a:rPr>
                <a:t>Séquences</a:t>
              </a:r>
              <a:br>
                <a:rPr lang="fr-FR" sz="1400" dirty="0" smtClean="0">
                  <a:solidFill>
                    <a:prstClr val="black"/>
                  </a:solidFill>
                </a:rPr>
              </a:br>
              <a:r>
                <a:rPr lang="fr-FR" sz="1400" dirty="0" smtClean="0">
                  <a:solidFill>
                    <a:prstClr val="black"/>
                  </a:solidFill>
                </a:rPr>
                <a:t>Leçons d’EPS C3 / C4</a:t>
              </a:r>
            </a:p>
            <a:p>
              <a:pPr algn="ctr" defTabSz="457200"/>
              <a:r>
                <a:rPr lang="fr-FR" sz="1400" dirty="0" smtClean="0">
                  <a:solidFill>
                    <a:prstClr val="black"/>
                  </a:solidFill>
                </a:rPr>
                <a:t>Apprentissage </a:t>
              </a:r>
              <a:br>
                <a:rPr lang="fr-FR" sz="1400" dirty="0" smtClean="0">
                  <a:solidFill>
                    <a:prstClr val="black"/>
                  </a:solidFill>
                </a:rPr>
              </a:br>
              <a:r>
                <a:rPr lang="fr-FR" sz="1400" dirty="0" smtClean="0">
                  <a:solidFill>
                    <a:prstClr val="black"/>
                  </a:solidFill>
                </a:rPr>
                <a:t>Transformations</a:t>
              </a:r>
            </a:p>
            <a:p>
              <a:pPr algn="ctr" defTabSz="457200"/>
              <a:r>
                <a:rPr lang="fr-FR" sz="1400" dirty="0" smtClean="0">
                  <a:solidFill>
                    <a:prstClr val="black"/>
                  </a:solidFill>
                </a:rPr>
                <a:t>Evaluations</a:t>
              </a:r>
              <a:endParaRPr lang="fr-FR" sz="1400" dirty="0">
                <a:solidFill>
                  <a:prstClr val="black"/>
                </a:solidFill>
              </a:endParaRPr>
            </a:p>
          </p:txBody>
        </p:sp>
        <p:sp>
          <p:nvSpPr>
            <p:cNvPr id="80" name="Ellipse 79"/>
            <p:cNvSpPr/>
            <p:nvPr/>
          </p:nvSpPr>
          <p:spPr>
            <a:xfrm>
              <a:off x="6276184" y="5301208"/>
              <a:ext cx="2088232" cy="1125659"/>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fr-FR" sz="1400" dirty="0" smtClean="0">
                  <a:solidFill>
                    <a:prstClr val="black"/>
                  </a:solidFill>
                </a:rPr>
                <a:t>Les élèves en fin de cycle d’apprentissage (2 * 3 ans)</a:t>
              </a:r>
              <a:endParaRPr lang="fr-FR" sz="1400" dirty="0">
                <a:solidFill>
                  <a:prstClr val="black"/>
                </a:solidFill>
              </a:endParaRPr>
            </a:p>
          </p:txBody>
        </p:sp>
        <p:sp>
          <p:nvSpPr>
            <p:cNvPr id="82" name="Ellipse 81"/>
            <p:cNvSpPr/>
            <p:nvPr/>
          </p:nvSpPr>
          <p:spPr>
            <a:xfrm>
              <a:off x="539552" y="5444465"/>
              <a:ext cx="1796085" cy="936863"/>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fr-FR" sz="1400" dirty="0" smtClean="0">
                  <a:solidFill>
                    <a:prstClr val="black"/>
                  </a:solidFill>
                </a:rPr>
                <a:t>Les élèves de la classe</a:t>
              </a:r>
              <a:endParaRPr lang="fr-FR" sz="1400" dirty="0">
                <a:solidFill>
                  <a:prstClr val="black"/>
                </a:solidFill>
              </a:endParaRPr>
            </a:p>
          </p:txBody>
        </p:sp>
        <p:cxnSp>
          <p:nvCxnSpPr>
            <p:cNvPr id="83" name="Connecteur droit 82"/>
            <p:cNvCxnSpPr/>
            <p:nvPr/>
          </p:nvCxnSpPr>
          <p:spPr>
            <a:xfrm flipV="1">
              <a:off x="2339752" y="5541381"/>
              <a:ext cx="498607" cy="119867"/>
            </a:xfrm>
            <a:prstGeom prst="line">
              <a:avLst/>
            </a:prstGeom>
            <a:ln w="44450">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5" name="Connecteur droit 84"/>
            <p:cNvCxnSpPr/>
            <p:nvPr/>
          </p:nvCxnSpPr>
          <p:spPr>
            <a:xfrm flipH="1">
              <a:off x="2411760" y="5696873"/>
              <a:ext cx="413946" cy="108391"/>
            </a:xfrm>
            <a:prstGeom prst="line">
              <a:avLst/>
            </a:prstGeom>
            <a:ln w="444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7" name="Connecteur droit avec flèche 96"/>
            <p:cNvCxnSpPr/>
            <p:nvPr/>
          </p:nvCxnSpPr>
          <p:spPr>
            <a:xfrm>
              <a:off x="5508104" y="5629423"/>
              <a:ext cx="713669" cy="175841"/>
            </a:xfrm>
            <a:prstGeom prst="straightConnector1">
              <a:avLst/>
            </a:prstGeom>
            <a:ln w="34925">
              <a:solidFill>
                <a:schemeClr val="accent3">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grpSp>
      <p:sp>
        <p:nvSpPr>
          <p:cNvPr id="22" name="Flèche courbée vers la droite 21"/>
          <p:cNvSpPr/>
          <p:nvPr/>
        </p:nvSpPr>
        <p:spPr>
          <a:xfrm rot="10800000">
            <a:off x="8100392" y="2636912"/>
            <a:ext cx="936104" cy="3096344"/>
          </a:xfrm>
          <a:prstGeom prst="curvedRightArrow">
            <a:avLst>
              <a:gd name="adj1" fmla="val 25000"/>
              <a:gd name="adj2" fmla="val 50926"/>
              <a:gd name="adj3" fmla="val 25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fr-FR">
              <a:solidFill>
                <a:prstClr val="black"/>
              </a:solidFill>
            </a:endParaRPr>
          </a:p>
        </p:txBody>
      </p:sp>
      <p:sp>
        <p:nvSpPr>
          <p:cNvPr id="84" name="Flèche courbée vers la droite 83"/>
          <p:cNvSpPr/>
          <p:nvPr/>
        </p:nvSpPr>
        <p:spPr>
          <a:xfrm rot="10800000">
            <a:off x="8100392" y="1268760"/>
            <a:ext cx="936104" cy="4616896"/>
          </a:xfrm>
          <a:prstGeom prst="curvedRightArrow">
            <a:avLst>
              <a:gd name="adj1" fmla="val 25000"/>
              <a:gd name="adj2" fmla="val 50926"/>
              <a:gd name="adj3" fmla="val 25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fr-FR">
              <a:solidFill>
                <a:prstClr val="black"/>
              </a:solidFill>
            </a:endParaRPr>
          </a:p>
        </p:txBody>
      </p:sp>
      <p:grpSp>
        <p:nvGrpSpPr>
          <p:cNvPr id="11" name="Grouper 10"/>
          <p:cNvGrpSpPr/>
          <p:nvPr/>
        </p:nvGrpSpPr>
        <p:grpSpPr>
          <a:xfrm>
            <a:off x="4797014" y="3318203"/>
            <a:ext cx="2442926" cy="889949"/>
            <a:chOff x="4377537" y="3282691"/>
            <a:chExt cx="2442926" cy="685432"/>
          </a:xfrm>
        </p:grpSpPr>
        <p:cxnSp>
          <p:nvCxnSpPr>
            <p:cNvPr id="53" name="Connecteur droit 52"/>
            <p:cNvCxnSpPr/>
            <p:nvPr/>
          </p:nvCxnSpPr>
          <p:spPr>
            <a:xfrm flipV="1">
              <a:off x="4377537" y="3282691"/>
              <a:ext cx="483980" cy="685430"/>
            </a:xfrm>
            <a:prstGeom prst="line">
              <a:avLst/>
            </a:prstGeom>
            <a:ln w="44450">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4" name="Connecteur droit 53"/>
            <p:cNvCxnSpPr/>
            <p:nvPr/>
          </p:nvCxnSpPr>
          <p:spPr>
            <a:xfrm flipV="1">
              <a:off x="4557557" y="3282692"/>
              <a:ext cx="483980" cy="685431"/>
            </a:xfrm>
            <a:prstGeom prst="line">
              <a:avLst/>
            </a:prstGeom>
            <a:ln w="444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55" name="Connecteur droit 54"/>
            <p:cNvCxnSpPr/>
            <p:nvPr/>
          </p:nvCxnSpPr>
          <p:spPr>
            <a:xfrm flipV="1">
              <a:off x="4737577" y="3282692"/>
              <a:ext cx="492970" cy="685429"/>
            </a:xfrm>
            <a:prstGeom prst="line">
              <a:avLst/>
            </a:prstGeom>
            <a:ln w="44450">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6" name="Connecteur droit 55"/>
            <p:cNvCxnSpPr/>
            <p:nvPr/>
          </p:nvCxnSpPr>
          <p:spPr>
            <a:xfrm flipV="1">
              <a:off x="4898802" y="3282692"/>
              <a:ext cx="511765" cy="685429"/>
            </a:xfrm>
            <a:prstGeom prst="line">
              <a:avLst/>
            </a:prstGeom>
            <a:ln w="444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57" name="Connecteur droit 56"/>
            <p:cNvCxnSpPr/>
            <p:nvPr/>
          </p:nvCxnSpPr>
          <p:spPr>
            <a:xfrm flipV="1">
              <a:off x="5041537" y="3289819"/>
              <a:ext cx="511988" cy="678302"/>
            </a:xfrm>
            <a:prstGeom prst="line">
              <a:avLst/>
            </a:prstGeom>
            <a:ln w="44450">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8" name="Connecteur droit 57"/>
            <p:cNvCxnSpPr/>
            <p:nvPr/>
          </p:nvCxnSpPr>
          <p:spPr>
            <a:xfrm flipV="1">
              <a:off x="5318721" y="3289819"/>
              <a:ext cx="414824" cy="605892"/>
            </a:xfrm>
            <a:prstGeom prst="line">
              <a:avLst/>
            </a:prstGeom>
            <a:ln w="444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59" name="Connecteur droit 58"/>
            <p:cNvCxnSpPr/>
            <p:nvPr/>
          </p:nvCxnSpPr>
          <p:spPr>
            <a:xfrm flipV="1">
              <a:off x="5562515" y="3289818"/>
              <a:ext cx="360040" cy="576064"/>
            </a:xfrm>
            <a:prstGeom prst="line">
              <a:avLst/>
            </a:prstGeom>
            <a:ln w="44450">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0" name="Connecteur droit 59"/>
            <p:cNvCxnSpPr/>
            <p:nvPr/>
          </p:nvCxnSpPr>
          <p:spPr>
            <a:xfrm flipV="1">
              <a:off x="5742535" y="3289818"/>
              <a:ext cx="360040" cy="576064"/>
            </a:xfrm>
            <a:prstGeom prst="line">
              <a:avLst/>
            </a:prstGeom>
            <a:ln w="444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61" name="Connecteur droit 60"/>
            <p:cNvCxnSpPr/>
            <p:nvPr/>
          </p:nvCxnSpPr>
          <p:spPr>
            <a:xfrm flipV="1">
              <a:off x="5911373" y="3319647"/>
              <a:ext cx="360040" cy="576064"/>
            </a:xfrm>
            <a:prstGeom prst="line">
              <a:avLst/>
            </a:prstGeom>
            <a:ln w="44450">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2" name="Connecteur droit 61"/>
            <p:cNvCxnSpPr/>
            <p:nvPr/>
          </p:nvCxnSpPr>
          <p:spPr>
            <a:xfrm flipV="1">
              <a:off x="6091393" y="3319647"/>
              <a:ext cx="360040" cy="576064"/>
            </a:xfrm>
            <a:prstGeom prst="line">
              <a:avLst/>
            </a:prstGeom>
            <a:ln w="444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63" name="Connecteur droit 62"/>
            <p:cNvCxnSpPr/>
            <p:nvPr/>
          </p:nvCxnSpPr>
          <p:spPr>
            <a:xfrm flipV="1">
              <a:off x="6280403" y="3319647"/>
              <a:ext cx="360040" cy="576064"/>
            </a:xfrm>
            <a:prstGeom prst="line">
              <a:avLst/>
            </a:prstGeom>
            <a:ln w="44450">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4" name="Connecteur droit 63"/>
            <p:cNvCxnSpPr/>
            <p:nvPr/>
          </p:nvCxnSpPr>
          <p:spPr>
            <a:xfrm flipV="1">
              <a:off x="6460423" y="3319647"/>
              <a:ext cx="360040" cy="576064"/>
            </a:xfrm>
            <a:prstGeom prst="line">
              <a:avLst/>
            </a:prstGeom>
            <a:ln w="44450">
              <a:solidFill>
                <a:srgbClr val="92D050"/>
              </a:solidFill>
            </a:ln>
          </p:spPr>
          <p:style>
            <a:lnRef idx="1">
              <a:schemeClr val="accent1"/>
            </a:lnRef>
            <a:fillRef idx="0">
              <a:schemeClr val="accent1"/>
            </a:fillRef>
            <a:effectRef idx="0">
              <a:schemeClr val="accent1"/>
            </a:effectRef>
            <a:fontRef idx="minor">
              <a:schemeClr val="tx1"/>
            </a:fontRef>
          </p:style>
        </p:cxnSp>
      </p:grpSp>
      <p:sp>
        <p:nvSpPr>
          <p:cNvPr id="81" name="Titre 1"/>
          <p:cNvSpPr txBox="1">
            <a:spLocks/>
          </p:cNvSpPr>
          <p:nvPr/>
        </p:nvSpPr>
        <p:spPr>
          <a:xfrm>
            <a:off x="5792982" y="4326296"/>
            <a:ext cx="2620272" cy="584208"/>
          </a:xfrm>
          <a:prstGeom prst="rect">
            <a:avLst/>
          </a:prstGeom>
          <a:solidFill>
            <a:schemeClr val="accent3">
              <a:lumMod val="40000"/>
              <a:lumOff val="60000"/>
            </a:schemeClr>
          </a:solidFill>
          <a:ln w="22225">
            <a:solidFill>
              <a:schemeClr val="accent3">
                <a:lumMod val="75000"/>
              </a:schemeClr>
            </a:solidFill>
          </a:ln>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1600" dirty="0" smtClean="0">
                <a:solidFill>
                  <a:prstClr val="black"/>
                </a:solidFill>
              </a:rPr>
              <a:t>Projet d’AS</a:t>
            </a:r>
            <a:br>
              <a:rPr lang="fr-FR" sz="1600" dirty="0" smtClean="0">
                <a:solidFill>
                  <a:prstClr val="black"/>
                </a:solidFill>
              </a:rPr>
            </a:br>
            <a:r>
              <a:rPr lang="fr-FR" sz="1600" dirty="0" smtClean="0">
                <a:solidFill>
                  <a:prstClr val="black"/>
                </a:solidFill>
              </a:rPr>
              <a:t>Axes retenus dans le parcours des élèves licenciés</a:t>
            </a:r>
            <a:endParaRPr lang="fr-FR" sz="1600" dirty="0">
              <a:solidFill>
                <a:prstClr val="black"/>
              </a:solidFill>
            </a:endParaRPr>
          </a:p>
        </p:txBody>
      </p:sp>
      <p:grpSp>
        <p:nvGrpSpPr>
          <p:cNvPr id="14" name="Grouper 13"/>
          <p:cNvGrpSpPr/>
          <p:nvPr/>
        </p:nvGrpSpPr>
        <p:grpSpPr>
          <a:xfrm>
            <a:off x="2051720" y="3573016"/>
            <a:ext cx="1066132" cy="664672"/>
            <a:chOff x="2123728" y="3788504"/>
            <a:chExt cx="1066132" cy="519320"/>
          </a:xfrm>
        </p:grpSpPr>
        <p:cxnSp>
          <p:nvCxnSpPr>
            <p:cNvPr id="72" name="Connecteur droit 71"/>
            <p:cNvCxnSpPr/>
            <p:nvPr/>
          </p:nvCxnSpPr>
          <p:spPr>
            <a:xfrm flipH="1" flipV="1">
              <a:off x="2123728" y="3788504"/>
              <a:ext cx="279493" cy="492681"/>
            </a:xfrm>
            <a:prstGeom prst="line">
              <a:avLst/>
            </a:prstGeom>
            <a:ln w="44450">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4" name="Connecteur droit 73"/>
            <p:cNvCxnSpPr/>
            <p:nvPr/>
          </p:nvCxnSpPr>
          <p:spPr>
            <a:xfrm flipH="1" flipV="1">
              <a:off x="2276128" y="3802307"/>
              <a:ext cx="279493" cy="492681"/>
            </a:xfrm>
            <a:prstGeom prst="line">
              <a:avLst/>
            </a:prstGeom>
            <a:ln w="444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5" name="Connecteur droit 74"/>
            <p:cNvCxnSpPr/>
            <p:nvPr/>
          </p:nvCxnSpPr>
          <p:spPr>
            <a:xfrm flipH="1" flipV="1">
              <a:off x="2461313" y="3801340"/>
              <a:ext cx="279493" cy="492681"/>
            </a:xfrm>
            <a:prstGeom prst="line">
              <a:avLst/>
            </a:prstGeom>
            <a:ln w="44450">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6" name="Connecteur droit 75"/>
            <p:cNvCxnSpPr/>
            <p:nvPr/>
          </p:nvCxnSpPr>
          <p:spPr>
            <a:xfrm flipH="1" flipV="1">
              <a:off x="2613713" y="3815143"/>
              <a:ext cx="279493" cy="492681"/>
            </a:xfrm>
            <a:prstGeom prst="line">
              <a:avLst/>
            </a:prstGeom>
            <a:ln w="444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7" name="Connecteur droit 76"/>
            <p:cNvCxnSpPr/>
            <p:nvPr/>
          </p:nvCxnSpPr>
          <p:spPr>
            <a:xfrm flipH="1" flipV="1">
              <a:off x="2757967" y="3797131"/>
              <a:ext cx="279493" cy="492681"/>
            </a:xfrm>
            <a:prstGeom prst="line">
              <a:avLst/>
            </a:prstGeom>
            <a:ln w="44450">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8" name="Connecteur droit 77"/>
            <p:cNvCxnSpPr/>
            <p:nvPr/>
          </p:nvCxnSpPr>
          <p:spPr>
            <a:xfrm flipH="1" flipV="1">
              <a:off x="2910367" y="3810934"/>
              <a:ext cx="279493" cy="492681"/>
            </a:xfrm>
            <a:prstGeom prst="line">
              <a:avLst/>
            </a:prstGeom>
            <a:ln w="444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86" name="Grouper 85"/>
          <p:cNvGrpSpPr/>
          <p:nvPr/>
        </p:nvGrpSpPr>
        <p:grpSpPr>
          <a:xfrm>
            <a:off x="5379044" y="4504314"/>
            <a:ext cx="409448" cy="355363"/>
            <a:chOff x="5766957" y="3441768"/>
            <a:chExt cx="409448" cy="363662"/>
          </a:xfrm>
        </p:grpSpPr>
        <p:cxnSp>
          <p:nvCxnSpPr>
            <p:cNvPr id="95" name="Connecteur droit 94"/>
            <p:cNvCxnSpPr>
              <a:stCxn id="29" idx="3"/>
            </p:cNvCxnSpPr>
            <p:nvPr/>
          </p:nvCxnSpPr>
          <p:spPr>
            <a:xfrm flipV="1">
              <a:off x="5766957" y="3441768"/>
              <a:ext cx="359154" cy="202327"/>
            </a:xfrm>
            <a:prstGeom prst="line">
              <a:avLst/>
            </a:prstGeom>
            <a:ln w="44450">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6" name="Connecteur droit 95"/>
            <p:cNvCxnSpPr/>
            <p:nvPr/>
          </p:nvCxnSpPr>
          <p:spPr>
            <a:xfrm flipV="1">
              <a:off x="5816365" y="3562672"/>
              <a:ext cx="360040" cy="242758"/>
            </a:xfrm>
            <a:prstGeom prst="line">
              <a:avLst/>
            </a:prstGeom>
            <a:ln w="44450">
              <a:solidFill>
                <a:srgbClr val="92D050"/>
              </a:solidFill>
            </a:ln>
          </p:spPr>
          <p:style>
            <a:lnRef idx="1">
              <a:schemeClr val="accent1"/>
            </a:lnRef>
            <a:fillRef idx="0">
              <a:schemeClr val="accent1"/>
            </a:fillRef>
            <a:effectRef idx="0">
              <a:schemeClr val="accent1"/>
            </a:effectRef>
            <a:fontRef idx="minor">
              <a:schemeClr val="tx1"/>
            </a:fontRef>
          </p:style>
        </p:cxnSp>
      </p:grpSp>
      <p:sp>
        <p:nvSpPr>
          <p:cNvPr id="87" name="Ellipse 86"/>
          <p:cNvSpPr/>
          <p:nvPr/>
        </p:nvSpPr>
        <p:spPr>
          <a:xfrm>
            <a:off x="1712637" y="2348880"/>
            <a:ext cx="2088232" cy="1125659"/>
          </a:xfrm>
          <a:prstGeom prst="ellipse">
            <a:avLst/>
          </a:prstGeom>
          <a:solidFill>
            <a:srgbClr val="4F81BD">
              <a:alpha val="0"/>
            </a:srgbClr>
          </a:solidFill>
          <a:ln w="25400" cap="flat" cmpd="sng" algn="ctr">
            <a:solidFill>
              <a:srgbClr val="4F81BD">
                <a:shade val="50000"/>
              </a:srgbClr>
            </a:solidFill>
            <a:prstDash val="solid"/>
          </a:ln>
          <a:effectLst/>
        </p:spPr>
        <p:txBody>
          <a:bodyPr rtlCol="0" anchor="ctr"/>
          <a:lstStyle/>
          <a:p>
            <a:pPr algn="ctr"/>
            <a:r>
              <a:rPr lang="fr-FR" kern="0" dirty="0" smtClean="0">
                <a:solidFill>
                  <a:prstClr val="black"/>
                </a:solidFill>
              </a:rPr>
              <a:t>Les élèves dans le contexte du collège</a:t>
            </a:r>
          </a:p>
        </p:txBody>
      </p:sp>
    </p:spTree>
    <p:extLst>
      <p:ext uri="{BB962C8B-B14F-4D97-AF65-F5344CB8AC3E}">
        <p14:creationId xmlns="" xmlns:p14="http://schemas.microsoft.com/office/powerpoint/2010/main" val="15151164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re 1"/>
          <p:cNvSpPr txBox="1">
            <a:spLocks/>
          </p:cNvSpPr>
          <p:nvPr/>
        </p:nvSpPr>
        <p:spPr>
          <a:xfrm>
            <a:off x="1907704" y="44624"/>
            <a:ext cx="5760640" cy="648072"/>
          </a:xfrm>
          <a:prstGeom prst="rect">
            <a:avLst/>
          </a:prstGeom>
          <a:solidFill>
            <a:schemeClr val="accent3">
              <a:lumMod val="40000"/>
              <a:lumOff val="60000"/>
            </a:schemeClr>
          </a:solidFill>
          <a:ln w="22225">
            <a:solidFill>
              <a:srgbClr val="00B05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000" b="1" dirty="0" smtClean="0"/>
              <a:t>VOLLEY-BALL</a:t>
            </a:r>
          </a:p>
          <a:p>
            <a:pPr lvl="0">
              <a:spcBef>
                <a:spcPts val="0"/>
              </a:spcBef>
              <a:defRPr/>
            </a:pPr>
            <a:r>
              <a:rPr lang="fr-FR" sz="1500" b="1" dirty="0" smtClean="0">
                <a:solidFill>
                  <a:prstClr val="black"/>
                </a:solidFill>
                <a:ea typeface="+mn-ea"/>
                <a:cs typeface="+mn-cs"/>
              </a:rPr>
              <a:t>Evaluation des acquis – Validation de la compétence attendue</a:t>
            </a:r>
            <a:endParaRPr lang="fr-FR" sz="1500" b="1" dirty="0" smtClean="0"/>
          </a:p>
        </p:txBody>
      </p:sp>
      <p:sp>
        <p:nvSpPr>
          <p:cNvPr id="8" name="Sous-titre 2"/>
          <p:cNvSpPr>
            <a:spLocks noGrp="1"/>
          </p:cNvSpPr>
          <p:nvPr>
            <p:ph type="subTitle" idx="1"/>
          </p:nvPr>
        </p:nvSpPr>
        <p:spPr>
          <a:xfrm>
            <a:off x="251520" y="836712"/>
            <a:ext cx="8640960" cy="5472608"/>
          </a:xfrm>
        </p:spPr>
        <p:txBody>
          <a:bodyPr>
            <a:noAutofit/>
          </a:bodyPr>
          <a:lstStyle/>
          <a:p>
            <a:pPr marL="342900" lvl="0" indent="12700" algn="just" defTabSz="457200"/>
            <a:endParaRPr lang="fr-FR" sz="1200" dirty="0" smtClean="0">
              <a:solidFill>
                <a:prstClr val="black"/>
              </a:solidFill>
            </a:endParaRPr>
          </a:p>
          <a:p>
            <a:pPr marL="342900" lvl="0" indent="12700" algn="just" defTabSz="457200"/>
            <a:endParaRPr lang="fr-FR" sz="2000" dirty="0" smtClean="0">
              <a:solidFill>
                <a:prstClr val="black"/>
              </a:solidFill>
            </a:endParaRPr>
          </a:p>
          <a:p>
            <a:pPr lvl="0" algn="just" defTabSz="457200"/>
            <a:endParaRPr lang="fr-FR" sz="2800" dirty="0" smtClean="0">
              <a:solidFill>
                <a:srgbClr val="0070C0"/>
              </a:solidFill>
            </a:endParaRPr>
          </a:p>
          <a:p>
            <a:pPr marL="342900" lvl="0" indent="12700" algn="just" defTabSz="457200"/>
            <a:endParaRPr lang="fr-FR" sz="1200" dirty="0" smtClean="0">
              <a:solidFill>
                <a:prstClr val="black"/>
              </a:solidFill>
            </a:endParaRPr>
          </a:p>
          <a:p>
            <a:endParaRPr lang="fr-FR" sz="2000" dirty="0">
              <a:solidFill>
                <a:schemeClr val="tx1"/>
              </a:solidFill>
            </a:endParaRPr>
          </a:p>
        </p:txBody>
      </p:sp>
      <p:graphicFrame>
        <p:nvGraphicFramePr>
          <p:cNvPr id="9" name="Tableau 8"/>
          <p:cNvGraphicFramePr>
            <a:graphicFrameLocks noGrp="1"/>
          </p:cNvGraphicFramePr>
          <p:nvPr/>
        </p:nvGraphicFramePr>
        <p:xfrm>
          <a:off x="395536" y="1052736"/>
          <a:ext cx="8352928" cy="2592288"/>
        </p:xfrm>
        <a:graphic>
          <a:graphicData uri="http://schemas.openxmlformats.org/drawingml/2006/table">
            <a:tbl>
              <a:tblPr firstRow="1" bandRow="1">
                <a:tableStyleId>{5C22544A-7EE6-4342-B048-85BDC9FD1C3A}</a:tableStyleId>
              </a:tblPr>
              <a:tblGrid>
                <a:gridCol w="8352928"/>
              </a:tblGrid>
              <a:tr h="370840">
                <a:tc>
                  <a:txBody>
                    <a:bodyPr/>
                    <a:lstStyle/>
                    <a:p>
                      <a:pPr marL="0" marR="0" lvl="0" indent="0" algn="ctr" defTabSz="4572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fr-FR" sz="2800" b="1" i="0" u="none" strike="noStrike" kern="1200" cap="none" spc="0" normalizeH="0" baseline="0" noProof="0" dirty="0" smtClean="0">
                          <a:ln>
                            <a:noFill/>
                          </a:ln>
                          <a:solidFill>
                            <a:srgbClr val="00B050"/>
                          </a:solidFill>
                          <a:effectLst/>
                          <a:uLnTx/>
                          <a:uFillTx/>
                          <a:latin typeface="+mn-lt"/>
                          <a:ea typeface="+mn-ea"/>
                          <a:cs typeface="+mn-cs"/>
                        </a:rPr>
                        <a:t>Exemple d’algorithme de validation de la compétence attendue </a:t>
                      </a:r>
                      <a:r>
                        <a:rPr kumimoji="0" lang="fr-FR" sz="2800" b="1" i="0" u="sng" strike="noStrike" kern="1200" cap="none" spc="0" normalizeH="0" baseline="0" noProof="0" dirty="0" smtClean="0">
                          <a:ln>
                            <a:noFill/>
                          </a:ln>
                          <a:solidFill>
                            <a:srgbClr val="00B050"/>
                          </a:solidFill>
                          <a:effectLst/>
                          <a:uLnTx/>
                          <a:uFillTx/>
                          <a:latin typeface="+mn-lt"/>
                          <a:ea typeface="+mn-ea"/>
                          <a:cs typeface="+mn-cs"/>
                        </a:rPr>
                        <a:t>à partir de l’évaluation du niveau de maîtrise des « rôles à jouer »</a:t>
                      </a:r>
                      <a:endParaRPr kumimoji="0" lang="fr-FR" sz="2800" b="1" i="0" u="none" strike="noStrike" kern="1200" cap="none" spc="0" normalizeH="0" baseline="0" noProof="0" dirty="0" smtClean="0">
                        <a:ln>
                          <a:noFill/>
                        </a:ln>
                        <a:solidFill>
                          <a:srgbClr val="00B050"/>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1220688">
                <a:tc>
                  <a:txBody>
                    <a:bodyPr/>
                    <a:lstStyle/>
                    <a:p>
                      <a:pPr marL="0" marR="0" lvl="0" indent="0" algn="just" defTabSz="4572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fr-FR" sz="2000" b="0" i="0" u="none" strike="noStrike" kern="1200" cap="none" spc="0" normalizeH="0" baseline="0" noProof="0" dirty="0" smtClean="0">
                          <a:ln>
                            <a:noFill/>
                          </a:ln>
                          <a:solidFill>
                            <a:prstClr val="black"/>
                          </a:solidFill>
                          <a:effectLst/>
                          <a:uLnTx/>
                          <a:uFillTx/>
                          <a:latin typeface="+mn-lt"/>
                          <a:ea typeface="+mn-ea"/>
                          <a:cs typeface="+mn-cs"/>
                        </a:rPr>
                        <a:t>« L’élève valide le niveau de maîtrise satisfaisant de la compétence attendue s’il démontre une maîtrise satisfaisante d’au moins quatre rôles, et qu’il ne montre une maîtrise insuffisante dans aucun des rôles. »</a:t>
                      </a:r>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10" name="Tableau 9"/>
          <p:cNvGraphicFramePr>
            <a:graphicFrameLocks noGrp="1"/>
          </p:cNvGraphicFramePr>
          <p:nvPr/>
        </p:nvGraphicFramePr>
        <p:xfrm>
          <a:off x="395536" y="4149080"/>
          <a:ext cx="8352928" cy="2160240"/>
        </p:xfrm>
        <a:graphic>
          <a:graphicData uri="http://schemas.openxmlformats.org/drawingml/2006/table">
            <a:tbl>
              <a:tblPr firstRow="1" bandRow="1">
                <a:tableStyleId>{5C22544A-7EE6-4342-B048-85BDC9FD1C3A}</a:tableStyleId>
              </a:tblPr>
              <a:tblGrid>
                <a:gridCol w="8352928"/>
              </a:tblGrid>
              <a:tr h="1046366">
                <a:tc>
                  <a:txBody>
                    <a:bodyPr/>
                    <a:lstStyle/>
                    <a:p>
                      <a:pPr marL="0" marR="0" lvl="0" indent="0" algn="ctr" defTabSz="4572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fr-FR" sz="2800" b="1" i="0" u="none" strike="noStrike" kern="1200" cap="none" spc="0" normalizeH="0" baseline="0" noProof="0" dirty="0" smtClean="0">
                          <a:ln>
                            <a:noFill/>
                          </a:ln>
                          <a:solidFill>
                            <a:srgbClr val="0070C0"/>
                          </a:solidFill>
                          <a:effectLst/>
                          <a:uLnTx/>
                          <a:uFillTx/>
                          <a:latin typeface="+mn-lt"/>
                          <a:ea typeface="+mn-ea"/>
                          <a:cs typeface="+mn-cs"/>
                        </a:rPr>
                        <a:t>Exemple d’algorithme de validation de la compétence attendue </a:t>
                      </a:r>
                      <a:r>
                        <a:rPr kumimoji="0" lang="fr-FR" sz="2800" b="1" i="0" u="sng" strike="noStrike" kern="1200" cap="none" spc="0" normalizeH="0" baseline="0" noProof="0" dirty="0" smtClean="0">
                          <a:ln>
                            <a:noFill/>
                          </a:ln>
                          <a:solidFill>
                            <a:srgbClr val="0070C0"/>
                          </a:solidFill>
                          <a:effectLst/>
                          <a:uLnTx/>
                          <a:uFillTx/>
                          <a:latin typeface="+mn-lt"/>
                          <a:ea typeface="+mn-ea"/>
                          <a:cs typeface="+mn-cs"/>
                        </a:rPr>
                        <a:t>à partir de la notation des « rôles à jouer »</a:t>
                      </a:r>
                      <a:endParaRPr kumimoji="0" lang="fr-FR" sz="2800" b="1" i="0" u="none" strike="noStrike" kern="1200" cap="none" spc="0" normalizeH="0" baseline="0" noProof="0" dirty="0" smtClean="0">
                        <a:ln>
                          <a:noFill/>
                        </a:ln>
                        <a:solidFill>
                          <a:srgbClr val="00B050"/>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1113874">
                <a:tc>
                  <a:txBody>
                    <a:bodyPr/>
                    <a:lstStyle/>
                    <a:p>
                      <a:pPr marL="0" marR="0" lvl="0" indent="0" algn="just" defTabSz="4572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fr-FR" sz="2000" b="0" i="0" u="none" strike="noStrike" kern="1200" cap="none" spc="0" normalizeH="0" baseline="0" noProof="0" dirty="0" smtClean="0">
                          <a:ln>
                            <a:noFill/>
                          </a:ln>
                          <a:solidFill>
                            <a:prstClr val="black"/>
                          </a:solidFill>
                          <a:effectLst/>
                          <a:uLnTx/>
                          <a:uFillTx/>
                          <a:latin typeface="+mn-lt"/>
                          <a:ea typeface="+mn-ea"/>
                          <a:cs typeface="+mn-cs"/>
                        </a:rPr>
                        <a:t>« L’élève valide un niveau de maîtrise satisfaisant de la compétence attendue s’il obtient une note égale ou supérieure à 14/20, et qu’il ne montre une maîtrise insuffisante dans aucun des rôles. »</a:t>
                      </a:r>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 xmlns:p14="http://schemas.microsoft.com/office/powerpoint/2010/main" val="20790476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re 1"/>
          <p:cNvSpPr txBox="1">
            <a:spLocks/>
          </p:cNvSpPr>
          <p:nvPr/>
        </p:nvSpPr>
        <p:spPr>
          <a:xfrm>
            <a:off x="1907704" y="44624"/>
            <a:ext cx="5760640" cy="648072"/>
          </a:xfrm>
          <a:prstGeom prst="rect">
            <a:avLst/>
          </a:prstGeom>
          <a:solidFill>
            <a:schemeClr val="accent3">
              <a:lumMod val="40000"/>
              <a:lumOff val="60000"/>
            </a:schemeClr>
          </a:solidFill>
          <a:ln w="22225">
            <a:solidFill>
              <a:srgbClr val="00B050"/>
            </a:solidFill>
          </a:ln>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000" b="1" dirty="0" smtClean="0"/>
              <a:t>VOLLEY-BALL</a:t>
            </a:r>
          </a:p>
          <a:p>
            <a:pPr lvl="0">
              <a:spcBef>
                <a:spcPts val="0"/>
              </a:spcBef>
              <a:defRPr/>
            </a:pPr>
            <a:r>
              <a:rPr lang="fr-FR" sz="1500" b="1" dirty="0">
                <a:solidFill>
                  <a:prstClr val="black"/>
                </a:solidFill>
                <a:ea typeface="+mn-ea"/>
                <a:cs typeface="+mn-cs"/>
              </a:rPr>
              <a:t>Contribution possible à la formation générale de l’élève</a:t>
            </a:r>
          </a:p>
          <a:p>
            <a:r>
              <a:rPr lang="fr-FR" sz="1500" b="1" dirty="0" smtClean="0"/>
              <a:t>Evaluer le socle à partir du disciplinaire</a:t>
            </a:r>
          </a:p>
        </p:txBody>
      </p:sp>
      <p:graphicFrame>
        <p:nvGraphicFramePr>
          <p:cNvPr id="9" name="Tableau 8"/>
          <p:cNvGraphicFramePr>
            <a:graphicFrameLocks noGrp="1"/>
          </p:cNvGraphicFramePr>
          <p:nvPr>
            <p:extLst>
              <p:ext uri="{D42A27DB-BD31-4B8C-83A1-F6EECF244321}">
                <p14:modId xmlns="" xmlns:p14="http://schemas.microsoft.com/office/powerpoint/2010/main" val="420486724"/>
              </p:ext>
            </p:extLst>
          </p:nvPr>
        </p:nvGraphicFramePr>
        <p:xfrm>
          <a:off x="179512" y="1268760"/>
          <a:ext cx="8749481" cy="5333173"/>
        </p:xfrm>
        <a:graphic>
          <a:graphicData uri="http://schemas.openxmlformats.org/drawingml/2006/table">
            <a:tbl>
              <a:tblPr firstRow="1" firstCol="1" bandRow="1"/>
              <a:tblGrid>
                <a:gridCol w="1440160"/>
                <a:gridCol w="1008112"/>
                <a:gridCol w="1008112"/>
                <a:gridCol w="828092"/>
                <a:gridCol w="954106"/>
                <a:gridCol w="954106"/>
                <a:gridCol w="1584176"/>
                <a:gridCol w="972617"/>
              </a:tblGrid>
              <a:tr h="419035">
                <a:tc gridSpan="2">
                  <a:txBody>
                    <a:bodyPr/>
                    <a:lstStyle/>
                    <a:p>
                      <a:pPr algn="ctr">
                        <a:lnSpc>
                          <a:spcPct val="115000"/>
                        </a:lnSpc>
                        <a:spcAft>
                          <a:spcPts val="0"/>
                        </a:spcAft>
                      </a:pPr>
                      <a:r>
                        <a:rPr lang="fr-FR" sz="1100" b="1" dirty="0">
                          <a:effectLst/>
                          <a:latin typeface="Calibri"/>
                          <a:ea typeface="Calibri"/>
                          <a:cs typeface="Times New Roman"/>
                        </a:rPr>
                        <a:t>Champ d’apprentissage 4</a:t>
                      </a:r>
                      <a:endParaRPr lang="fr-FR" sz="800" dirty="0">
                        <a:effectLst/>
                        <a:latin typeface="Calibri"/>
                        <a:ea typeface="Calibri"/>
                        <a:cs typeface="Times New Roman"/>
                      </a:endParaRPr>
                    </a:p>
                    <a:p>
                      <a:pPr algn="ctr">
                        <a:lnSpc>
                          <a:spcPct val="115000"/>
                        </a:lnSpc>
                        <a:spcAft>
                          <a:spcPts val="0"/>
                        </a:spcAft>
                      </a:pPr>
                      <a:r>
                        <a:rPr lang="fr-FR" sz="1100" b="1" dirty="0">
                          <a:effectLst/>
                          <a:latin typeface="Calibri"/>
                          <a:ea typeface="Calibri"/>
                          <a:cs typeface="Times New Roman"/>
                        </a:rPr>
                        <a:t> </a:t>
                      </a:r>
                      <a:r>
                        <a:rPr lang="fr-FR" sz="1100" b="1" dirty="0" smtClean="0">
                          <a:effectLst/>
                          <a:latin typeface="Calibri"/>
                          <a:ea typeface="Calibri"/>
                          <a:cs typeface="Times New Roman"/>
                        </a:rPr>
                        <a:t>APSA</a:t>
                      </a:r>
                      <a:endParaRPr lang="fr-FR" sz="80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6">
                  <a:txBody>
                    <a:bodyPr/>
                    <a:lstStyle/>
                    <a:p>
                      <a:pPr algn="ctr">
                        <a:lnSpc>
                          <a:spcPct val="115000"/>
                        </a:lnSpc>
                        <a:spcAft>
                          <a:spcPts val="0"/>
                        </a:spcAft>
                      </a:pPr>
                      <a:r>
                        <a:rPr lang="fr-FR" sz="1400" b="1" dirty="0">
                          <a:effectLst/>
                          <a:latin typeface="Calibri"/>
                          <a:ea typeface="Calibri"/>
                          <a:cs typeface="Times New Roman"/>
                        </a:rPr>
                        <a:t>Acquisitions attendues en fin de cycle </a:t>
                      </a:r>
                      <a:r>
                        <a:rPr lang="fr-FR" sz="1400" b="1" dirty="0" smtClean="0">
                          <a:effectLst/>
                          <a:latin typeface="Calibri"/>
                          <a:ea typeface="Calibri"/>
                          <a:cs typeface="Times New Roman"/>
                        </a:rPr>
                        <a:t>4 au collège</a:t>
                      </a:r>
                      <a:r>
                        <a:rPr lang="fr-FR" sz="1400" b="1" baseline="0" dirty="0" smtClean="0">
                          <a:effectLst/>
                          <a:latin typeface="Calibri"/>
                          <a:ea typeface="Calibri"/>
                          <a:cs typeface="Times New Roman"/>
                        </a:rPr>
                        <a:t> A</a:t>
                      </a:r>
                      <a:endParaRPr lang="fr-FR" sz="140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85102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900" b="1" dirty="0" smtClean="0">
                          <a:effectLst/>
                          <a:latin typeface="+mn-lt"/>
                          <a:ea typeface="Times New Roman"/>
                          <a:cs typeface="Times New Roman"/>
                        </a:rPr>
                        <a:t>Protocole de l’épreuve test de compétence: </a:t>
                      </a:r>
                      <a:r>
                        <a:rPr lang="fr-FR" sz="800" dirty="0" smtClean="0">
                          <a:effectLst/>
                          <a:latin typeface="+mn-lt"/>
                          <a:ea typeface="Times New Roman"/>
                          <a:cs typeface="Times New Roman"/>
                        </a:rPr>
                        <a:t>Jouer et </a:t>
                      </a:r>
                      <a:r>
                        <a:rPr lang="fr-FR" sz="800" dirty="0" err="1" smtClean="0">
                          <a:effectLst/>
                          <a:latin typeface="+mn-lt"/>
                          <a:ea typeface="Times New Roman"/>
                          <a:cs typeface="Times New Roman"/>
                        </a:rPr>
                        <a:t>co</a:t>
                      </a:r>
                      <a:r>
                        <a:rPr lang="fr-FR" sz="800" dirty="0" smtClean="0">
                          <a:effectLst/>
                          <a:latin typeface="+mn-lt"/>
                          <a:ea typeface="Times New Roman"/>
                          <a:cs typeface="Times New Roman"/>
                        </a:rPr>
                        <a:t>-arbitrer un tournoi, où chaque équipe fait au</a:t>
                      </a:r>
                      <a:r>
                        <a:rPr lang="fr-FR" sz="800" baseline="0" dirty="0" smtClean="0">
                          <a:effectLst/>
                          <a:latin typeface="+mn-lt"/>
                          <a:ea typeface="Times New Roman"/>
                          <a:cs typeface="Times New Roman"/>
                        </a:rPr>
                        <a:t> moins deux </a:t>
                      </a:r>
                      <a:r>
                        <a:rPr lang="fr-FR" sz="800" dirty="0" smtClean="0">
                          <a:effectLst/>
                          <a:latin typeface="+mn-lt"/>
                          <a:ea typeface="Times New Roman"/>
                          <a:cs typeface="Times New Roman"/>
                        </a:rPr>
                        <a:t>matchs de</a:t>
                      </a:r>
                      <a:r>
                        <a:rPr lang="fr-FR" sz="800" baseline="0" dirty="0" smtClean="0">
                          <a:effectLst/>
                          <a:latin typeface="+mn-lt"/>
                          <a:ea typeface="Times New Roman"/>
                          <a:cs typeface="Times New Roman"/>
                        </a:rPr>
                        <a:t> 2 sets de 25 points sec</a:t>
                      </a:r>
                      <a:r>
                        <a:rPr lang="fr-FR" sz="800" dirty="0" smtClean="0">
                          <a:effectLst/>
                          <a:latin typeface="+mn-lt"/>
                          <a:ea typeface="Times New Roman"/>
                          <a:cs typeface="Times New Roman"/>
                        </a:rPr>
                        <a:t> en 4c4 sur un terrain de</a:t>
                      </a:r>
                      <a:r>
                        <a:rPr lang="fr-FR" sz="800" baseline="0" dirty="0" smtClean="0">
                          <a:effectLst/>
                          <a:latin typeface="+mn-lt"/>
                          <a:ea typeface="Times New Roman"/>
                          <a:cs typeface="Times New Roman"/>
                        </a:rPr>
                        <a:t> 14mx7m. Rotation des joueurs à tous les postes.</a:t>
                      </a:r>
                      <a:r>
                        <a:rPr lang="fr-FR" sz="800" dirty="0" smtClean="0">
                          <a:effectLst/>
                          <a:latin typeface="+mn-lt"/>
                          <a:ea typeface="Times New Roman"/>
                          <a:cs typeface="Times New Roman"/>
                        </a:rPr>
                        <a:t> Les équipes qui s’affrontent sont homogènes entre elles.</a:t>
                      </a:r>
                      <a:endParaRPr lang="fr-FR" sz="700" dirty="0" smtClean="0">
                        <a:effectLst/>
                        <a:latin typeface="+mn-lt"/>
                        <a:ea typeface="Calibri"/>
                        <a:cs typeface="Times New Roman"/>
                      </a:endParaRPr>
                    </a:p>
                    <a:p>
                      <a:pPr algn="l">
                        <a:spcAft>
                          <a:spcPts val="0"/>
                        </a:spcAft>
                      </a:pPr>
                      <a:endParaRPr lang="fr-FR" sz="800" b="1" dirty="0" smtClean="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lnSpc>
                          <a:spcPct val="115000"/>
                        </a:lnSpc>
                        <a:spcAft>
                          <a:spcPts val="0"/>
                        </a:spcAft>
                      </a:pPr>
                      <a:r>
                        <a:rPr lang="fr-FR" sz="1050" b="1" dirty="0">
                          <a:effectLst/>
                          <a:latin typeface="Calibri"/>
                          <a:ea typeface="Calibri"/>
                          <a:cs typeface="Times New Roman"/>
                        </a:rPr>
                        <a:t>Maîtrise insuffisante</a:t>
                      </a:r>
                      <a:endParaRPr lang="fr-FR" sz="105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fr-FR" sz="1050" b="1" dirty="0">
                          <a:effectLst/>
                          <a:latin typeface="Calibri"/>
                          <a:ea typeface="Calibri"/>
                          <a:cs typeface="Times New Roman"/>
                        </a:rPr>
                        <a:t>Maîtrise fragile</a:t>
                      </a:r>
                      <a:endParaRPr lang="fr-FR" sz="105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a:lnSpc>
                          <a:spcPct val="115000"/>
                        </a:lnSpc>
                        <a:spcAft>
                          <a:spcPts val="0"/>
                        </a:spcAft>
                      </a:pPr>
                      <a:r>
                        <a:rPr lang="fr-FR" sz="1050" b="1" dirty="0">
                          <a:effectLst/>
                          <a:latin typeface="Calibri"/>
                          <a:ea typeface="Calibri"/>
                          <a:cs typeface="Times New Roman"/>
                        </a:rPr>
                        <a:t>Maîtrise satisfaisante</a:t>
                      </a:r>
                      <a:endParaRPr lang="fr-FR" sz="105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5000"/>
                        </a:lnSpc>
                        <a:spcAft>
                          <a:spcPts val="0"/>
                        </a:spcAft>
                      </a:pPr>
                      <a:r>
                        <a:rPr lang="fr-FR" sz="1050" b="1" dirty="0">
                          <a:effectLst/>
                          <a:latin typeface="Calibri"/>
                          <a:ea typeface="Calibri"/>
                          <a:cs typeface="Times New Roman"/>
                        </a:rPr>
                        <a:t>Très bonne maîtrise</a:t>
                      </a:r>
                      <a:endParaRPr lang="fr-FR" sz="105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fr-FR" sz="1000" b="1" i="0" u="none" strike="noStrike" kern="1200" cap="none" spc="0" normalizeH="0" baseline="0" noProof="0" dirty="0" smtClean="0">
                          <a:ln>
                            <a:noFill/>
                          </a:ln>
                          <a:solidFill>
                            <a:srgbClr val="000000"/>
                          </a:solidFill>
                          <a:effectLst/>
                          <a:uLnTx/>
                          <a:uFillTx/>
                          <a:latin typeface="Calibri"/>
                          <a:ea typeface="Calibri"/>
                          <a:cs typeface="Times New Roman"/>
                        </a:rPr>
                        <a:t>Référentiel </a:t>
                      </a:r>
                      <a:r>
                        <a:rPr kumimoji="0" lang="fr-FR" sz="1000" b="1" i="0" u="none" strike="noStrike" kern="1200" cap="none" spc="0" normalizeH="0" baseline="0" noProof="0" dirty="0" smtClean="0">
                          <a:ln>
                            <a:noFill/>
                          </a:ln>
                          <a:solidFill>
                            <a:srgbClr val="000000"/>
                          </a:solidFill>
                          <a:effectLst/>
                          <a:uLnTx/>
                          <a:uFillTx/>
                          <a:latin typeface="Calibri"/>
                          <a:ea typeface="Calibri"/>
                          <a:cs typeface="Times New Roman"/>
                        </a:rPr>
                        <a:t>de compétences retenues au </a:t>
                      </a:r>
                      <a:r>
                        <a:rPr kumimoji="0" lang="fr-FR" sz="1000" b="1" i="0" u="sng" strike="noStrike" kern="1200" cap="none" spc="0" normalizeH="0" baseline="0" noProof="0" dirty="0" smtClean="0">
                          <a:ln>
                            <a:noFill/>
                          </a:ln>
                          <a:solidFill>
                            <a:srgbClr val="000000"/>
                          </a:solidFill>
                          <a:effectLst/>
                          <a:uLnTx/>
                          <a:uFillTx/>
                          <a:latin typeface="Calibri"/>
                          <a:ea typeface="Calibri"/>
                          <a:cs typeface="Times New Roman"/>
                        </a:rPr>
                        <a:t>collège A</a:t>
                      </a:r>
                      <a:endParaRPr lang="fr-FR" sz="2000" u="sng" dirty="0"/>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fr-FR" sz="1000" b="1" i="0" u="none" strike="noStrike" kern="1200" cap="none" spc="0" normalizeH="0" baseline="0" noProof="0" dirty="0" smtClean="0">
                          <a:ln>
                            <a:noFill/>
                          </a:ln>
                          <a:solidFill>
                            <a:srgbClr val="000000"/>
                          </a:solidFill>
                          <a:effectLst/>
                          <a:uLnTx/>
                          <a:uFillTx/>
                          <a:latin typeface="Calibri"/>
                          <a:ea typeface="Calibri"/>
                          <a:cs typeface="Times New Roman"/>
                        </a:rPr>
                        <a:t>Contribution  spécifique aux domaines et aux</a:t>
                      </a:r>
                    </a:p>
                    <a:p>
                      <a:pPr marL="0" marR="0" lvl="0" indent="0" algn="ctr" defTabSz="914400" rtl="0" eaLnBrk="1" fontAlgn="auto" latinLnBrk="0" hangingPunct="1">
                        <a:lnSpc>
                          <a:spcPct val="115000"/>
                        </a:lnSpc>
                        <a:spcBef>
                          <a:spcPts val="0"/>
                        </a:spcBef>
                        <a:spcAft>
                          <a:spcPts val="0"/>
                        </a:spcAft>
                        <a:buClrTx/>
                        <a:buSzTx/>
                        <a:buFontTx/>
                        <a:buNone/>
                        <a:tabLst/>
                        <a:defRPr/>
                      </a:pPr>
                      <a:r>
                        <a:rPr kumimoji="0" lang="fr-FR" sz="1000" b="1" i="0" u="none" strike="noStrike" kern="1200" cap="none" spc="0" normalizeH="0" baseline="0" noProof="0" dirty="0" smtClean="0">
                          <a:ln>
                            <a:noFill/>
                          </a:ln>
                          <a:solidFill>
                            <a:srgbClr val="000000"/>
                          </a:solidFill>
                          <a:effectLst/>
                          <a:uLnTx/>
                          <a:uFillTx/>
                          <a:latin typeface="Calibri"/>
                          <a:ea typeface="Calibri"/>
                          <a:cs typeface="Times New Roman"/>
                        </a:rPr>
                        <a:t> 5 CG</a:t>
                      </a: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B7EC"/>
                    </a:solidFill>
                  </a:tcPr>
                </a:tc>
              </a:tr>
              <a:tr h="1396786">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fr-FR" sz="1200" b="1" i="0" u="none" strike="noStrike" kern="1200" cap="none" spc="0" normalizeH="0" baseline="0" noProof="0" dirty="0" smtClean="0">
                          <a:ln>
                            <a:noFill/>
                          </a:ln>
                          <a:solidFill>
                            <a:prstClr val="black"/>
                          </a:solidFill>
                          <a:effectLst/>
                          <a:uLnTx/>
                          <a:uFillTx/>
                          <a:latin typeface="+mn-lt"/>
                          <a:ea typeface="+mn-ea"/>
                          <a:cs typeface="+mn-cs"/>
                        </a:rPr>
                        <a:t>« L’équipe »</a:t>
                      </a: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kumimoji="0" lang="fr-FR" sz="1200" b="1" i="0" u="none" strike="noStrike" kern="1200" cap="none" spc="0" normalizeH="0" baseline="0" noProof="0" dirty="0" smtClean="0">
                          <a:ln>
                            <a:noFill/>
                          </a:ln>
                          <a:solidFill>
                            <a:srgbClr val="FF0000"/>
                          </a:solidFill>
                          <a:effectLst/>
                          <a:uLnTx/>
                          <a:uFillTx/>
                          <a:latin typeface="Calibri"/>
                          <a:ea typeface="Calibri"/>
                          <a:cs typeface="Times New Roman"/>
                        </a:rPr>
                        <a:t>Nombre de touches avant renvoi chez </a:t>
                      </a:r>
                      <a:r>
                        <a:rPr kumimoji="0" lang="fr-FR" sz="1200" b="1" i="0" u="none" strike="noStrike" kern="1200" cap="none" spc="0" normalizeH="0" baseline="0" noProof="0" dirty="0" smtClean="0">
                          <a:ln>
                            <a:noFill/>
                          </a:ln>
                          <a:solidFill>
                            <a:srgbClr val="FF0000"/>
                          </a:solidFill>
                          <a:effectLst/>
                          <a:uLnTx/>
                          <a:uFillTx/>
                          <a:latin typeface="Calibri"/>
                          <a:ea typeface="Calibri"/>
                          <a:cs typeface="Times New Roman"/>
                        </a:rPr>
                        <a:t>l’adversaire /</a:t>
                      </a:r>
                    </a:p>
                    <a:p>
                      <a:pPr algn="ctr">
                        <a:lnSpc>
                          <a:spcPct val="115000"/>
                        </a:lnSpc>
                        <a:spcAft>
                          <a:spcPts val="0"/>
                        </a:spcAft>
                      </a:pPr>
                      <a:r>
                        <a:rPr kumimoji="0" lang="fr-FR" sz="1200" b="1" i="0" u="none" strike="noStrike" kern="1200" cap="none" spc="0" normalizeH="0" baseline="0" noProof="0" dirty="0" smtClean="0">
                          <a:ln>
                            <a:noFill/>
                          </a:ln>
                          <a:solidFill>
                            <a:srgbClr val="FF0000"/>
                          </a:solidFill>
                          <a:effectLst/>
                          <a:uLnTx/>
                          <a:uFillTx/>
                          <a:latin typeface="Calibri"/>
                          <a:ea typeface="Calibri"/>
                          <a:cs typeface="Times New Roman"/>
                        </a:rPr>
                        <a:t>Efficacité de l’attaque</a:t>
                      </a:r>
                    </a:p>
                    <a:p>
                      <a:pPr algn="ctr">
                        <a:lnSpc>
                          <a:spcPct val="115000"/>
                        </a:lnSpc>
                        <a:spcAft>
                          <a:spcPts val="0"/>
                        </a:spcAft>
                      </a:pPr>
                      <a:endParaRPr lang="fr-FR" sz="1200" b="1"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1200" b="0" dirty="0" smtClean="0"/>
                        <a:t>Renvoi </a:t>
                      </a:r>
                      <a:r>
                        <a:rPr lang="fr-FR" sz="1200" b="0" dirty="0" smtClean="0"/>
                        <a:t>direct</a:t>
                      </a:r>
                    </a:p>
                    <a:p>
                      <a:pPr algn="ctr"/>
                      <a:r>
                        <a:rPr lang="fr-FR" sz="1200" b="0" dirty="0" smtClean="0"/>
                        <a:t>Faute</a:t>
                      </a:r>
                      <a:endParaRPr lang="fr-FR" sz="1200" b="0" dirty="0"/>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b="0" dirty="0" smtClean="0">
                          <a:effectLst/>
                          <a:latin typeface="Calibri"/>
                          <a:ea typeface="Calibri"/>
                          <a:cs typeface="Times New Roman"/>
                        </a:rPr>
                        <a:t>Jeu en 2 </a:t>
                      </a:r>
                      <a:r>
                        <a:rPr lang="fr-FR" sz="1200" b="0" dirty="0" smtClean="0">
                          <a:effectLst/>
                          <a:latin typeface="Calibri"/>
                          <a:ea typeface="Calibri"/>
                          <a:cs typeface="Times New Roman"/>
                        </a:rPr>
                        <a:t>touches sans mise en difficulté</a:t>
                      </a:r>
                      <a:r>
                        <a:rPr lang="fr-FR" sz="1200" b="0" baseline="0" dirty="0" smtClean="0">
                          <a:effectLst/>
                          <a:latin typeface="Calibri"/>
                          <a:ea typeface="Calibri"/>
                          <a:cs typeface="Times New Roman"/>
                        </a:rPr>
                        <a:t> de l’adversaire</a:t>
                      </a:r>
                      <a:endParaRPr lang="fr-FR" sz="1200" b="0" dirty="0" smtClean="0">
                        <a:effectLst/>
                        <a:latin typeface="Calibri"/>
                        <a:ea typeface="Calibri"/>
                        <a:cs typeface="Times New Roman"/>
                      </a:endParaRPr>
                    </a:p>
                    <a:p>
                      <a:pPr algn="ctr">
                        <a:lnSpc>
                          <a:spcPct val="115000"/>
                        </a:lnSpc>
                        <a:spcAft>
                          <a:spcPts val="0"/>
                        </a:spcAft>
                      </a:pPr>
                      <a:endParaRPr lang="fr-FR" sz="1200" b="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b="0" dirty="0" smtClean="0">
                          <a:effectLst/>
                          <a:latin typeface="Calibri"/>
                          <a:ea typeface="Calibri"/>
                          <a:cs typeface="Times New Roman"/>
                        </a:rPr>
                        <a:t>Jeu en </a:t>
                      </a:r>
                      <a:r>
                        <a:rPr lang="fr-FR" sz="1200" b="0" dirty="0" smtClean="0">
                          <a:effectLst/>
                          <a:latin typeface="Calibri"/>
                          <a:ea typeface="Calibri"/>
                          <a:cs typeface="Times New Roman"/>
                        </a:rPr>
                        <a:t>2</a:t>
                      </a:r>
                      <a:r>
                        <a:rPr lang="fr-FR" sz="1200" b="0" baseline="0" dirty="0" smtClean="0">
                          <a:effectLst/>
                          <a:latin typeface="Calibri"/>
                          <a:ea typeface="Calibri"/>
                          <a:cs typeface="Times New Roman"/>
                        </a:rPr>
                        <a:t> ou 3 </a:t>
                      </a:r>
                      <a:r>
                        <a:rPr lang="fr-FR" sz="1200" b="0" dirty="0" smtClean="0">
                          <a:effectLst/>
                          <a:latin typeface="Calibri"/>
                          <a:ea typeface="Calibri"/>
                          <a:cs typeface="Times New Roman"/>
                        </a:rPr>
                        <a:t>touches mais souvent en continuité</a:t>
                      </a:r>
                      <a:endParaRPr lang="fr-FR" sz="1200" b="0" dirty="0" smtClean="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b="0" dirty="0" smtClean="0">
                          <a:effectLst/>
                          <a:latin typeface="Calibri"/>
                          <a:ea typeface="Calibri"/>
                          <a:cs typeface="Times New Roman"/>
                        </a:rPr>
                        <a:t>Jeu en 3</a:t>
                      </a:r>
                      <a:r>
                        <a:rPr lang="fr-FR" sz="1200" b="0" baseline="0" dirty="0" smtClean="0">
                          <a:effectLst/>
                          <a:latin typeface="Calibri"/>
                          <a:ea typeface="Calibri"/>
                          <a:cs typeface="Times New Roman"/>
                        </a:rPr>
                        <a:t> touches avec attaque </a:t>
                      </a:r>
                      <a:r>
                        <a:rPr lang="fr-FR" sz="1200" b="0" baseline="0" dirty="0" smtClean="0">
                          <a:effectLst/>
                          <a:latin typeface="Calibri"/>
                          <a:ea typeface="Calibri"/>
                          <a:cs typeface="Times New Roman"/>
                        </a:rPr>
                        <a:t>systématique et point gagnant</a:t>
                      </a:r>
                      <a:endParaRPr lang="fr-FR" sz="1200" b="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a:lnSpc>
                          <a:spcPct val="115000"/>
                        </a:lnSpc>
                        <a:spcAft>
                          <a:spcPts val="0"/>
                        </a:spcAft>
                        <a:buFontTx/>
                        <a:buChar char="-"/>
                      </a:pPr>
                      <a:r>
                        <a:rPr lang="fr-FR" sz="1050" kern="1200" dirty="0" smtClean="0">
                          <a:effectLst/>
                          <a:latin typeface="+mn-lt"/>
                          <a:ea typeface="MS Mincho"/>
                          <a:cs typeface="+mn-cs"/>
                        </a:rPr>
                        <a:t>Développer des habiletés motrices pour réaliser, en contexte d’opposition,  des actions efficaces</a:t>
                      </a:r>
                    </a:p>
                    <a:p>
                      <a:pPr marL="171450" indent="-171450">
                        <a:lnSpc>
                          <a:spcPct val="115000"/>
                        </a:lnSpc>
                        <a:spcAft>
                          <a:spcPts val="0"/>
                        </a:spcAft>
                        <a:buFontTx/>
                        <a:buNone/>
                      </a:pPr>
                      <a:endParaRPr lang="fr-FR" sz="1050" kern="1200" dirty="0" smtClean="0">
                        <a:effectLst/>
                        <a:latin typeface="+mn-lt"/>
                        <a:ea typeface="MS Mincho"/>
                        <a:cs typeface="+mn-cs"/>
                      </a:endParaRPr>
                    </a:p>
                    <a:p>
                      <a:pPr marL="171450" indent="-171450">
                        <a:buFontTx/>
                        <a:buChar char="-"/>
                      </a:pPr>
                      <a:r>
                        <a:rPr lang="fr-FR" sz="1050" dirty="0" smtClean="0">
                          <a:solidFill>
                            <a:srgbClr val="0070C0"/>
                          </a:solidFill>
                        </a:rPr>
                        <a:t>S’entraider</a:t>
                      </a:r>
                    </a:p>
                    <a:p>
                      <a:pPr marL="171450" indent="-171450">
                        <a:buFontTx/>
                        <a:buChar char="-"/>
                      </a:pPr>
                      <a:r>
                        <a:rPr lang="fr-FR" sz="1050" dirty="0" smtClean="0">
                          <a:solidFill>
                            <a:srgbClr val="0070C0"/>
                          </a:solidFill>
                        </a:rPr>
                        <a:t>Prendre des initiatives</a:t>
                      </a:r>
                    </a:p>
                    <a:p>
                      <a:pPr marL="171450" indent="-171450">
                        <a:buFontTx/>
                        <a:buChar char="-"/>
                      </a:pPr>
                      <a:endParaRPr lang="fr-FR" sz="1050" dirty="0" smtClean="0">
                        <a:solidFill>
                          <a:srgbClr val="0070C0"/>
                        </a:solidFill>
                      </a:endParaRPr>
                    </a:p>
                    <a:p>
                      <a:pPr marL="171450" indent="-171450">
                        <a:buFontTx/>
                        <a:buChar char="-"/>
                      </a:pPr>
                      <a:r>
                        <a:rPr lang="fr-FR" sz="1050" dirty="0" smtClean="0">
                          <a:solidFill>
                            <a:srgbClr val="00B050"/>
                          </a:solidFill>
                        </a:rPr>
                        <a:t>S’approprier une culture de l’affrontement sportif</a:t>
                      </a: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171450" marR="0" lvl="0" indent="-171450" algn="l" defTabSz="914400" rtl="0" eaLnBrk="1" fontAlgn="auto" latinLnBrk="0" hangingPunct="1">
                        <a:lnSpc>
                          <a:spcPct val="115000"/>
                        </a:lnSpc>
                        <a:spcBef>
                          <a:spcPts val="0"/>
                        </a:spcBef>
                        <a:spcAft>
                          <a:spcPts val="0"/>
                        </a:spcAft>
                        <a:buClrTx/>
                        <a:buSzTx/>
                        <a:buFont typeface="Wingdings" panose="05000000000000000000" pitchFamily="2" charset="2"/>
                        <a:buChar char="Ø"/>
                        <a:tabLst/>
                        <a:defRPr/>
                      </a:pPr>
                      <a:r>
                        <a:rPr kumimoji="0" lang="fr-FR" sz="1400" b="1" i="0" u="none" strike="noStrike" kern="1200" cap="none" spc="0" normalizeH="0" baseline="0" noProof="0" dirty="0" smtClean="0">
                          <a:ln>
                            <a:noFill/>
                          </a:ln>
                          <a:solidFill>
                            <a:srgbClr val="000000"/>
                          </a:solidFill>
                          <a:effectLst/>
                          <a:uLnTx/>
                          <a:uFillTx/>
                          <a:latin typeface="Calibri"/>
                          <a:ea typeface="Calibri"/>
                          <a:cs typeface="Times New Roman"/>
                        </a:rPr>
                        <a:t>CG1 / D1</a:t>
                      </a:r>
                    </a:p>
                    <a:p>
                      <a:pPr marL="171450" marR="0" lvl="0" indent="-171450" algn="l" defTabSz="914400" rtl="0" eaLnBrk="1" fontAlgn="auto" latinLnBrk="0" hangingPunct="1">
                        <a:lnSpc>
                          <a:spcPct val="115000"/>
                        </a:lnSpc>
                        <a:spcBef>
                          <a:spcPts val="0"/>
                        </a:spcBef>
                        <a:spcAft>
                          <a:spcPts val="0"/>
                        </a:spcAft>
                        <a:buClrTx/>
                        <a:buSzTx/>
                        <a:buFont typeface="Wingdings" panose="05000000000000000000" pitchFamily="2" charset="2"/>
                        <a:buNone/>
                        <a:tabLst/>
                        <a:defRPr/>
                      </a:pPr>
                      <a:endParaRPr kumimoji="0" lang="fr-FR" sz="1400" b="1" i="0" u="none" strike="noStrike" kern="1200" cap="none" spc="0" normalizeH="0" baseline="0" noProof="0" dirty="0" smtClean="0">
                        <a:ln>
                          <a:noFill/>
                        </a:ln>
                        <a:solidFill>
                          <a:srgbClr val="000000"/>
                        </a:solidFill>
                        <a:effectLst/>
                        <a:uLnTx/>
                        <a:uFillTx/>
                        <a:latin typeface="Calibri"/>
                        <a:ea typeface="Calibri"/>
                        <a:cs typeface="Times New Roman"/>
                      </a:endParaRPr>
                    </a:p>
                    <a:p>
                      <a:pPr marL="171450" marR="0" lvl="0" indent="-171450" algn="l" defTabSz="914400" rtl="0" eaLnBrk="1" fontAlgn="auto" latinLnBrk="0" hangingPunct="1">
                        <a:lnSpc>
                          <a:spcPct val="115000"/>
                        </a:lnSpc>
                        <a:spcBef>
                          <a:spcPts val="0"/>
                        </a:spcBef>
                        <a:spcAft>
                          <a:spcPts val="0"/>
                        </a:spcAft>
                        <a:buClrTx/>
                        <a:buSzTx/>
                        <a:buFont typeface="Wingdings" panose="05000000000000000000" pitchFamily="2" charset="2"/>
                        <a:buChar char="Ø"/>
                        <a:tabLst/>
                        <a:defRPr/>
                      </a:pPr>
                      <a:r>
                        <a:rPr kumimoji="0" lang="fr-FR" sz="1400" b="1" i="0" u="none" strike="noStrike" kern="1200" cap="none" spc="0" normalizeH="0" baseline="0" noProof="0" dirty="0" smtClean="0">
                          <a:ln>
                            <a:noFill/>
                          </a:ln>
                          <a:solidFill>
                            <a:srgbClr val="0070C0"/>
                          </a:solidFill>
                          <a:effectLst/>
                          <a:uLnTx/>
                          <a:uFillTx/>
                          <a:latin typeface="Calibri"/>
                          <a:ea typeface="Calibri"/>
                          <a:cs typeface="Times New Roman"/>
                        </a:rPr>
                        <a:t>CG 3 / D3</a:t>
                      </a:r>
                    </a:p>
                    <a:p>
                      <a:pPr marL="171450" marR="0" lvl="0" indent="-171450" algn="l" defTabSz="914400" rtl="0" eaLnBrk="1" fontAlgn="auto" latinLnBrk="0" hangingPunct="1">
                        <a:lnSpc>
                          <a:spcPct val="115000"/>
                        </a:lnSpc>
                        <a:spcBef>
                          <a:spcPts val="0"/>
                        </a:spcBef>
                        <a:spcAft>
                          <a:spcPts val="0"/>
                        </a:spcAft>
                        <a:buClrTx/>
                        <a:buSzTx/>
                        <a:buFont typeface="Wingdings" panose="05000000000000000000" pitchFamily="2" charset="2"/>
                        <a:buNone/>
                        <a:tabLst/>
                        <a:defRPr/>
                      </a:pPr>
                      <a:endParaRPr kumimoji="0" lang="fr-FR" sz="1400" b="1" i="0" u="none" strike="noStrike" kern="1200" cap="none" spc="0" normalizeH="0" baseline="0" noProof="0" dirty="0" smtClean="0">
                        <a:ln>
                          <a:noFill/>
                        </a:ln>
                        <a:solidFill>
                          <a:srgbClr val="FF0000"/>
                        </a:solidFill>
                        <a:effectLst/>
                        <a:uLnTx/>
                        <a:uFillTx/>
                        <a:latin typeface="Calibri"/>
                        <a:ea typeface="Calibri"/>
                        <a:cs typeface="Times New Roman"/>
                      </a:endParaRPr>
                    </a:p>
                    <a:p>
                      <a:pPr marL="171450" marR="0" lvl="0" indent="-171450" algn="l" defTabSz="914400" rtl="0" eaLnBrk="1" fontAlgn="auto" latinLnBrk="0" hangingPunct="1">
                        <a:lnSpc>
                          <a:spcPct val="115000"/>
                        </a:lnSpc>
                        <a:spcBef>
                          <a:spcPts val="0"/>
                        </a:spcBef>
                        <a:spcAft>
                          <a:spcPts val="0"/>
                        </a:spcAft>
                        <a:buClrTx/>
                        <a:buSzTx/>
                        <a:buFont typeface="Wingdings" panose="05000000000000000000" pitchFamily="2" charset="2"/>
                        <a:buChar char="Ø"/>
                        <a:tabLst/>
                        <a:defRPr/>
                      </a:pPr>
                      <a:r>
                        <a:rPr kumimoji="0" lang="fr-FR" sz="1400" b="1" i="0" u="none" strike="noStrike" kern="1200" cap="none" spc="0" normalizeH="0" baseline="0" noProof="0" dirty="0" smtClean="0">
                          <a:ln>
                            <a:noFill/>
                          </a:ln>
                          <a:solidFill>
                            <a:srgbClr val="00B050"/>
                          </a:solidFill>
                          <a:effectLst/>
                          <a:uLnTx/>
                          <a:uFillTx/>
                          <a:latin typeface="+mn-lt"/>
                          <a:ea typeface="Calibri"/>
                          <a:cs typeface="Times New Roman"/>
                        </a:rPr>
                        <a:t>CG5 / D5</a:t>
                      </a: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B7EC"/>
                    </a:solidFill>
                  </a:tcPr>
                </a:tc>
              </a:tr>
              <a:tr h="1396786">
                <a:tc>
                  <a:txBody>
                    <a:bodyPr/>
                    <a:lstStyle/>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fr-FR" sz="1200" b="1" i="0" u="none" strike="noStrike" kern="1200" cap="none" spc="0" normalizeH="0" baseline="0" noProof="0" dirty="0" smtClean="0">
                          <a:ln>
                            <a:noFill/>
                          </a:ln>
                          <a:solidFill>
                            <a:prstClr val="black"/>
                          </a:solidFill>
                          <a:effectLst/>
                          <a:uLnTx/>
                          <a:uFillTx/>
                          <a:latin typeface="+mn-lt"/>
                          <a:ea typeface="+mn-ea"/>
                          <a:cs typeface="+mn-cs"/>
                        </a:rPr>
                        <a:t>« </a:t>
                      </a:r>
                      <a:r>
                        <a:rPr kumimoji="0" lang="fr-FR" sz="1200" b="1" i="0" u="none" strike="noStrike" kern="1200" cap="none" spc="0" normalizeH="0" baseline="0" noProof="0" dirty="0" smtClean="0">
                          <a:ln>
                            <a:noFill/>
                          </a:ln>
                          <a:solidFill>
                            <a:prstClr val="black"/>
                          </a:solidFill>
                          <a:effectLst/>
                          <a:uLnTx/>
                          <a:uFillTx/>
                          <a:latin typeface="+mn-lt"/>
                          <a:ea typeface="+mn-ea"/>
                          <a:cs typeface="+mn-cs"/>
                        </a:rPr>
                        <a:t>L’observateur/</a:t>
                      </a:r>
                    </a:p>
                    <a:p>
                      <a:pPr marL="0" marR="0" lvl="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fr-FR" sz="1200" b="1" i="0" u="none" strike="noStrike" kern="1200" cap="none" spc="0" normalizeH="0" baseline="0" noProof="0" dirty="0" smtClean="0">
                          <a:ln>
                            <a:noFill/>
                          </a:ln>
                          <a:solidFill>
                            <a:prstClr val="black"/>
                          </a:solidFill>
                          <a:effectLst/>
                          <a:uLnTx/>
                          <a:uFillTx/>
                          <a:latin typeface="+mn-lt"/>
                          <a:ea typeface="+mn-ea"/>
                          <a:cs typeface="+mn-cs"/>
                        </a:rPr>
                        <a:t>conseiller »</a:t>
                      </a:r>
                      <a:endParaRPr kumimoji="0" lang="fr-FR" sz="1200" b="1" i="0" u="none" strike="noStrike" kern="1200" cap="none" spc="0" normalizeH="0" baseline="0" noProof="0" dirty="0" smtClean="0">
                        <a:ln>
                          <a:noFill/>
                        </a:ln>
                        <a:solidFill>
                          <a:prstClr val="black"/>
                        </a:solidFill>
                        <a:effectLst/>
                        <a:uLnTx/>
                        <a:uFillTx/>
                        <a:latin typeface="+mn-lt"/>
                        <a:ea typeface="+mn-ea"/>
                        <a:cs typeface="+mn-cs"/>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200" b="1" dirty="0" smtClean="0">
                          <a:solidFill>
                            <a:srgbClr val="FF0000"/>
                          </a:solidFill>
                          <a:effectLst/>
                          <a:latin typeface="Calibri"/>
                          <a:ea typeface="Calibri"/>
                          <a:cs typeface="Times New Roman"/>
                        </a:rPr>
                        <a:t>Mise</a:t>
                      </a:r>
                      <a:r>
                        <a:rPr lang="fr-FR" sz="1200" b="1" baseline="0" dirty="0" smtClean="0">
                          <a:solidFill>
                            <a:srgbClr val="FF0000"/>
                          </a:solidFill>
                          <a:effectLst/>
                          <a:latin typeface="Calibri"/>
                          <a:ea typeface="Calibri"/>
                          <a:cs typeface="Times New Roman"/>
                        </a:rPr>
                        <a:t> en relation de la stratégie collective avec le gain du point</a:t>
                      </a:r>
                      <a:endParaRPr lang="fr-FR" sz="1200" b="1" dirty="0">
                        <a:solidFill>
                          <a:srgbClr val="FF0000"/>
                        </a:solidFill>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00" dirty="0">
                          <a:effectLst/>
                          <a:latin typeface="Calibri"/>
                          <a:ea typeface="Calibri"/>
                          <a:cs typeface="Times New Roman"/>
                        </a:rPr>
                        <a:t> </a:t>
                      </a:r>
                      <a:r>
                        <a:rPr lang="fr-FR" sz="1000" dirty="0" smtClean="0">
                          <a:effectLst/>
                          <a:latin typeface="Calibri"/>
                          <a:ea typeface="Calibri"/>
                          <a:cs typeface="Tahoma"/>
                        </a:rPr>
                        <a:t>La méthode de recueil n’est pas comprise, les données relevées sont fausses, parcellaires ou inexploitables.</a:t>
                      </a:r>
                      <a:endParaRPr lang="fr-FR" sz="1000" dirty="0" smtClean="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00" dirty="0" smtClean="0">
                          <a:effectLst/>
                          <a:latin typeface="Calibri"/>
                          <a:ea typeface="Calibri"/>
                          <a:cs typeface="Tahoma"/>
                        </a:rPr>
                        <a:t>L’outil </a:t>
                      </a:r>
                      <a:r>
                        <a:rPr lang="fr-FR" sz="1000" dirty="0" smtClean="0">
                          <a:effectLst/>
                          <a:latin typeface="Calibri"/>
                          <a:ea typeface="Calibri"/>
                          <a:cs typeface="Tahoma"/>
                        </a:rPr>
                        <a:t>utilisé est compris, les indicateurs sont relevés avec davantage </a:t>
                      </a:r>
                      <a:r>
                        <a:rPr lang="fr-FR" sz="1000" dirty="0" smtClean="0">
                          <a:effectLst/>
                          <a:latin typeface="Calibri"/>
                          <a:ea typeface="Calibri"/>
                          <a:cs typeface="Tahoma"/>
                        </a:rPr>
                        <a:t>d’efficacité.</a:t>
                      </a:r>
                    </a:p>
                    <a:p>
                      <a:pPr>
                        <a:spcAft>
                          <a:spcPts val="0"/>
                        </a:spcAft>
                      </a:pPr>
                      <a:r>
                        <a:rPr lang="fr-FR" sz="1000" dirty="0" smtClean="0">
                          <a:effectLst/>
                          <a:latin typeface="Calibri"/>
                          <a:ea typeface="Calibri"/>
                          <a:cs typeface="Tahoma"/>
                        </a:rPr>
                        <a:t>L’utilisation </a:t>
                      </a:r>
                      <a:r>
                        <a:rPr lang="fr-FR" sz="1000" dirty="0" smtClean="0">
                          <a:effectLst/>
                          <a:latin typeface="Calibri"/>
                          <a:ea typeface="Calibri"/>
                          <a:cs typeface="Tahoma"/>
                        </a:rPr>
                        <a:t>des indicateurs relevés reste </a:t>
                      </a:r>
                      <a:r>
                        <a:rPr lang="fr-FR" sz="1000" dirty="0" smtClean="0">
                          <a:effectLst/>
                          <a:latin typeface="Calibri"/>
                          <a:ea typeface="Calibri"/>
                          <a:cs typeface="Tahoma"/>
                        </a:rPr>
                        <a:t>abstraite</a:t>
                      </a:r>
                      <a:r>
                        <a:rPr lang="fr-FR" sz="1000" baseline="0" dirty="0" smtClean="0">
                          <a:effectLst/>
                          <a:latin typeface="Calibri"/>
                          <a:ea typeface="Calibri"/>
                          <a:cs typeface="Tahoma"/>
                        </a:rPr>
                        <a:t>.</a:t>
                      </a:r>
                      <a:endParaRPr lang="fr-FR" sz="100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000" dirty="0" smtClean="0">
                          <a:effectLst/>
                          <a:latin typeface="Calibri"/>
                          <a:ea typeface="Calibri"/>
                          <a:cs typeface="Tahoma"/>
                        </a:rPr>
                        <a:t>Début d’analyse du jeu possible avec </a:t>
                      </a:r>
                      <a:r>
                        <a:rPr lang="fr-FR" sz="1000" dirty="0" smtClean="0">
                          <a:effectLst/>
                          <a:latin typeface="Calibri"/>
                          <a:ea typeface="Calibri"/>
                          <a:cs typeface="Tahoma"/>
                        </a:rPr>
                        <a:t>l’aide de l’enseignant.</a:t>
                      </a:r>
                      <a:endParaRPr lang="fr-FR" sz="1000" dirty="0" smtClean="0">
                        <a:effectLst/>
                        <a:latin typeface="Calibri"/>
                        <a:ea typeface="Calibri"/>
                        <a:cs typeface="Times New Roman"/>
                      </a:endParaRPr>
                    </a:p>
                    <a:p>
                      <a:pPr>
                        <a:lnSpc>
                          <a:spcPct val="115000"/>
                        </a:lnSpc>
                        <a:spcAft>
                          <a:spcPts val="0"/>
                        </a:spcAft>
                      </a:pPr>
                      <a:endParaRPr lang="fr-FR" sz="100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000" dirty="0">
                          <a:effectLst/>
                          <a:latin typeface="Calibri"/>
                          <a:ea typeface="Calibri"/>
                          <a:cs typeface="Times New Roman"/>
                        </a:rPr>
                        <a:t> </a:t>
                      </a:r>
                      <a:r>
                        <a:rPr lang="fr-FR" sz="1000" dirty="0" smtClean="0">
                          <a:effectLst/>
                          <a:latin typeface="Calibri"/>
                          <a:ea typeface="Calibri"/>
                          <a:cs typeface="Tahoma"/>
                        </a:rPr>
                        <a:t>Les données recueillies sont fiables, leur communication à l’équipe est efficace et permet d’ajuster la stratégie collective.</a:t>
                      </a:r>
                      <a:endParaRPr lang="fr-FR" sz="100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fr-FR" sz="1100" dirty="0" smtClean="0">
                        <a:solidFill>
                          <a:srgbClr val="0070C0"/>
                        </a:solidFill>
                        <a:latin typeface="+mn-lt"/>
                      </a:endParaRPr>
                    </a:p>
                    <a:p>
                      <a:pPr marL="171450" indent="-171450">
                        <a:buFontTx/>
                        <a:buChar char="-"/>
                      </a:pPr>
                      <a:r>
                        <a:rPr lang="fr-FR" sz="1050" b="0" dirty="0" smtClean="0">
                          <a:solidFill>
                            <a:srgbClr val="FF0000"/>
                          </a:solidFill>
                          <a:latin typeface="+mn-lt"/>
                        </a:rPr>
                        <a:t>Extraire des informations utiles</a:t>
                      </a:r>
                    </a:p>
                    <a:p>
                      <a:pPr marL="171450" indent="-171450">
                        <a:buFontTx/>
                        <a:buChar char="-"/>
                      </a:pPr>
                      <a:r>
                        <a:rPr lang="fr-FR" sz="1050" b="0" dirty="0" smtClean="0">
                          <a:solidFill>
                            <a:srgbClr val="FF0000"/>
                          </a:solidFill>
                          <a:latin typeface="+mn-lt"/>
                        </a:rPr>
                        <a:t>Organiser son travail en autonomie</a:t>
                      </a:r>
                    </a:p>
                    <a:p>
                      <a:pPr marL="171450" indent="-171450">
                        <a:buFontTx/>
                        <a:buChar char="-"/>
                      </a:pPr>
                      <a:r>
                        <a:rPr lang="fr-FR" sz="1050" b="0" dirty="0" smtClean="0">
                          <a:solidFill>
                            <a:srgbClr val="FF0000"/>
                          </a:solidFill>
                          <a:latin typeface="+mn-lt"/>
                        </a:rPr>
                        <a:t>Se corriger</a:t>
                      </a:r>
                      <a:endParaRPr lang="fr-FR" sz="1050" b="1" dirty="0" smtClean="0">
                        <a:solidFill>
                          <a:srgbClr val="00B050"/>
                        </a:solidFill>
                        <a:latin typeface="+mn-lt"/>
                      </a:endParaRPr>
                    </a:p>
                    <a:p>
                      <a:pPr marL="171450" indent="-171450">
                        <a:buFontTx/>
                        <a:buNone/>
                      </a:pPr>
                      <a:endParaRPr lang="fr-FR" sz="1050" dirty="0" smtClean="0">
                        <a:latin typeface="+mn-lt"/>
                      </a:endParaRPr>
                    </a:p>
                    <a:p>
                      <a:pPr marL="171450" indent="-171450">
                        <a:buFontTx/>
                        <a:buChar char="-"/>
                      </a:pPr>
                      <a:r>
                        <a:rPr lang="fr-FR" sz="1050" dirty="0" smtClean="0">
                          <a:solidFill>
                            <a:srgbClr val="0070C0"/>
                          </a:solidFill>
                          <a:latin typeface="+mn-lt"/>
                        </a:rPr>
                        <a:t>S’entraider</a:t>
                      </a:r>
                      <a:endParaRPr lang="fr-FR" sz="1050" dirty="0" smtClean="0">
                        <a:solidFill>
                          <a:srgbClr val="FF0000"/>
                        </a:solidFill>
                      </a:endParaRPr>
                    </a:p>
                    <a:p>
                      <a:pPr marL="171450" indent="-171450">
                        <a:buFontTx/>
                        <a:buChar char="-"/>
                      </a:pPr>
                      <a:r>
                        <a:rPr lang="fr-FR" sz="1050" dirty="0" smtClean="0">
                          <a:solidFill>
                            <a:srgbClr val="0070C0"/>
                          </a:solidFill>
                        </a:rPr>
                        <a:t>Assumer les responsabilités liées à différents rôles </a:t>
                      </a: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171450" marR="0" lvl="0" indent="-171450" algn="l" defTabSz="914400" rtl="0" eaLnBrk="1" fontAlgn="auto" latinLnBrk="0" hangingPunct="1">
                        <a:lnSpc>
                          <a:spcPct val="115000"/>
                        </a:lnSpc>
                        <a:spcBef>
                          <a:spcPts val="0"/>
                        </a:spcBef>
                        <a:spcAft>
                          <a:spcPts val="0"/>
                        </a:spcAft>
                        <a:buClrTx/>
                        <a:buSzTx/>
                        <a:buFont typeface="Wingdings" panose="05000000000000000000" pitchFamily="2" charset="2"/>
                        <a:buChar char="Ø"/>
                        <a:tabLst/>
                        <a:defRPr/>
                      </a:pPr>
                      <a:r>
                        <a:rPr kumimoji="0" lang="fr-FR" sz="1400" b="1" i="0" u="none" strike="noStrike" kern="1200" cap="none" spc="0" normalizeH="0" baseline="0" noProof="0" dirty="0" smtClean="0">
                          <a:ln>
                            <a:noFill/>
                          </a:ln>
                          <a:solidFill>
                            <a:srgbClr val="FF0000"/>
                          </a:solidFill>
                          <a:effectLst/>
                          <a:uLnTx/>
                          <a:uFillTx/>
                          <a:latin typeface="Calibri"/>
                          <a:ea typeface="Calibri"/>
                          <a:cs typeface="Times New Roman"/>
                        </a:rPr>
                        <a:t>CG2/D2</a:t>
                      </a:r>
                      <a:endParaRPr kumimoji="0" lang="fr-FR" sz="1400" b="1" i="0" u="none" strike="noStrike" kern="1200" cap="none" spc="0" normalizeH="0" baseline="0" noProof="0" dirty="0" smtClean="0">
                        <a:ln>
                          <a:noFill/>
                        </a:ln>
                        <a:solidFill>
                          <a:srgbClr val="FF0000"/>
                        </a:solidFill>
                        <a:effectLst/>
                        <a:uLnTx/>
                        <a:uFillTx/>
                        <a:latin typeface="Calibri"/>
                        <a:ea typeface="Calibri"/>
                        <a:cs typeface="Times New Roman"/>
                      </a:endParaRPr>
                    </a:p>
                    <a:p>
                      <a:pPr marL="171450" marR="0" lvl="0" indent="-171450" algn="l" defTabSz="914400" rtl="0" eaLnBrk="1" fontAlgn="auto" latinLnBrk="0" hangingPunct="1">
                        <a:lnSpc>
                          <a:spcPct val="115000"/>
                        </a:lnSpc>
                        <a:spcBef>
                          <a:spcPts val="0"/>
                        </a:spcBef>
                        <a:spcAft>
                          <a:spcPts val="0"/>
                        </a:spcAft>
                        <a:buClrTx/>
                        <a:buSzTx/>
                        <a:buFont typeface="Wingdings" panose="05000000000000000000" pitchFamily="2" charset="2"/>
                        <a:buChar char="Ø"/>
                        <a:tabLst/>
                        <a:defRPr/>
                      </a:pPr>
                      <a:endParaRPr kumimoji="0" lang="fr-FR" sz="1400" b="1" i="0" u="none" strike="noStrike" kern="1200" cap="none" spc="0" normalizeH="0" baseline="0" noProof="0" dirty="0" smtClean="0">
                        <a:ln>
                          <a:noFill/>
                        </a:ln>
                        <a:solidFill>
                          <a:srgbClr val="FF0000"/>
                        </a:solidFill>
                        <a:effectLst/>
                        <a:uLnTx/>
                        <a:uFillTx/>
                        <a:latin typeface="Calibri"/>
                        <a:ea typeface="Calibri"/>
                        <a:cs typeface="Times New Roman"/>
                      </a:endParaRPr>
                    </a:p>
                    <a:p>
                      <a:pPr marL="171450" marR="0" lvl="0" indent="-171450" algn="l" defTabSz="914400" rtl="0" eaLnBrk="1" fontAlgn="auto" latinLnBrk="0" hangingPunct="1">
                        <a:lnSpc>
                          <a:spcPct val="115000"/>
                        </a:lnSpc>
                        <a:spcBef>
                          <a:spcPts val="0"/>
                        </a:spcBef>
                        <a:spcAft>
                          <a:spcPts val="0"/>
                        </a:spcAft>
                        <a:buClrTx/>
                        <a:buSzTx/>
                        <a:buFont typeface="Wingdings" panose="05000000000000000000" pitchFamily="2" charset="2"/>
                        <a:buChar char="Ø"/>
                        <a:tabLst/>
                        <a:defRPr/>
                      </a:pPr>
                      <a:r>
                        <a:rPr kumimoji="0" lang="fr-FR" sz="1400" b="1" i="0" u="none" strike="noStrike" kern="1200" cap="none" spc="0" normalizeH="0" baseline="0" noProof="0" dirty="0" smtClean="0">
                          <a:ln>
                            <a:noFill/>
                          </a:ln>
                          <a:solidFill>
                            <a:srgbClr val="0070C0"/>
                          </a:solidFill>
                          <a:effectLst/>
                          <a:uLnTx/>
                          <a:uFillTx/>
                          <a:latin typeface="Calibri"/>
                          <a:ea typeface="Calibri"/>
                          <a:cs typeface="Times New Roman"/>
                        </a:rPr>
                        <a:t>CG3/D3</a:t>
                      </a: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B7EC"/>
                    </a:solidFill>
                  </a:tcPr>
                </a:tc>
              </a:tr>
            </a:tbl>
          </a:graphicData>
        </a:graphic>
      </p:graphicFrame>
      <p:sp>
        <p:nvSpPr>
          <p:cNvPr id="11" name="Ellipse 10"/>
          <p:cNvSpPr/>
          <p:nvPr/>
        </p:nvSpPr>
        <p:spPr>
          <a:xfrm>
            <a:off x="7812360" y="2780928"/>
            <a:ext cx="1224136" cy="1656184"/>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llipse 5"/>
          <p:cNvSpPr/>
          <p:nvPr/>
        </p:nvSpPr>
        <p:spPr>
          <a:xfrm>
            <a:off x="4427984" y="2996952"/>
            <a:ext cx="1008112" cy="1080120"/>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p:cNvSpPr/>
          <p:nvPr/>
        </p:nvSpPr>
        <p:spPr>
          <a:xfrm>
            <a:off x="5292080" y="4437112"/>
            <a:ext cx="1080120" cy="2160240"/>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p:cNvSpPr/>
          <p:nvPr/>
        </p:nvSpPr>
        <p:spPr>
          <a:xfrm>
            <a:off x="7884368" y="4941168"/>
            <a:ext cx="1008112" cy="1296144"/>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p:cNvSpPr/>
          <p:nvPr/>
        </p:nvSpPr>
        <p:spPr>
          <a:xfrm>
            <a:off x="395536" y="3429000"/>
            <a:ext cx="1008112" cy="432048"/>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llipse 11"/>
          <p:cNvSpPr/>
          <p:nvPr/>
        </p:nvSpPr>
        <p:spPr>
          <a:xfrm>
            <a:off x="179512" y="5373216"/>
            <a:ext cx="1440160" cy="432048"/>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 xmlns:p14="http://schemas.microsoft.com/office/powerpoint/2010/main" val="34268844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re 1"/>
          <p:cNvSpPr txBox="1">
            <a:spLocks/>
          </p:cNvSpPr>
          <p:nvPr/>
        </p:nvSpPr>
        <p:spPr>
          <a:xfrm>
            <a:off x="1907704" y="44624"/>
            <a:ext cx="5760640" cy="648072"/>
          </a:xfrm>
          <a:prstGeom prst="rect">
            <a:avLst/>
          </a:prstGeom>
          <a:solidFill>
            <a:schemeClr val="accent3">
              <a:lumMod val="40000"/>
              <a:lumOff val="60000"/>
            </a:schemeClr>
          </a:solidFill>
          <a:ln w="22225">
            <a:solidFill>
              <a:srgbClr val="00B050"/>
            </a:solidFill>
          </a:ln>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000" b="1" dirty="0" smtClean="0"/>
              <a:t>VOLLEY-BALL</a:t>
            </a:r>
          </a:p>
          <a:p>
            <a:pPr lvl="0">
              <a:spcBef>
                <a:spcPts val="0"/>
              </a:spcBef>
              <a:defRPr/>
            </a:pPr>
            <a:r>
              <a:rPr lang="fr-FR" sz="1500" b="1" dirty="0" smtClean="0">
                <a:solidFill>
                  <a:prstClr val="black"/>
                </a:solidFill>
                <a:ea typeface="+mn-ea"/>
                <a:cs typeface="+mn-cs"/>
              </a:rPr>
              <a:t>Evaluation des acquis – Contribution à </a:t>
            </a:r>
            <a:r>
              <a:rPr lang="fr-FR" sz="1500" b="1" dirty="0">
                <a:solidFill>
                  <a:prstClr val="black"/>
                </a:solidFill>
                <a:ea typeface="+mn-ea"/>
                <a:cs typeface="+mn-cs"/>
              </a:rPr>
              <a:t>la formation générale de l’élève</a:t>
            </a:r>
          </a:p>
          <a:p>
            <a:r>
              <a:rPr lang="fr-FR" sz="1500" b="1" dirty="0" smtClean="0"/>
              <a:t>Evaluer le socle à partir du disciplinaire</a:t>
            </a:r>
          </a:p>
        </p:txBody>
      </p:sp>
      <p:graphicFrame>
        <p:nvGraphicFramePr>
          <p:cNvPr id="7" name="Tableau 6"/>
          <p:cNvGraphicFramePr>
            <a:graphicFrameLocks noGrp="1"/>
          </p:cNvGraphicFramePr>
          <p:nvPr>
            <p:extLst>
              <p:ext uri="{D42A27DB-BD31-4B8C-83A1-F6EECF244321}">
                <p14:modId xmlns="" xmlns:p14="http://schemas.microsoft.com/office/powerpoint/2010/main" val="2801757508"/>
              </p:ext>
            </p:extLst>
          </p:nvPr>
        </p:nvGraphicFramePr>
        <p:xfrm>
          <a:off x="251520" y="908720"/>
          <a:ext cx="8506476" cy="5407424"/>
        </p:xfrm>
        <a:graphic>
          <a:graphicData uri="http://schemas.openxmlformats.org/drawingml/2006/table">
            <a:tbl>
              <a:tblPr firstRow="1" firstCol="1" bandRow="1"/>
              <a:tblGrid>
                <a:gridCol w="945164"/>
                <a:gridCol w="783028"/>
                <a:gridCol w="1080120"/>
                <a:gridCol w="864096"/>
                <a:gridCol w="792088"/>
                <a:gridCol w="792088"/>
                <a:gridCol w="864096"/>
                <a:gridCol w="1080120"/>
                <a:gridCol w="1305676"/>
              </a:tblGrid>
              <a:tr h="410155">
                <a:tc gridSpan="9">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fr-FR" sz="1400" b="1" dirty="0" smtClean="0">
                          <a:effectLst/>
                          <a:latin typeface="Calibri"/>
                          <a:ea typeface="Calibri"/>
                          <a:cs typeface="Times New Roman"/>
                        </a:rPr>
                        <a:t>Evaluation </a:t>
                      </a:r>
                      <a:r>
                        <a:rPr lang="fr-FR" sz="1400" b="1" baseline="0" dirty="0" smtClean="0">
                          <a:effectLst/>
                          <a:latin typeface="Calibri"/>
                          <a:ea typeface="Calibri"/>
                          <a:cs typeface="Times New Roman"/>
                        </a:rPr>
                        <a:t>des</a:t>
                      </a:r>
                      <a:r>
                        <a:rPr lang="fr-FR" sz="1400" b="1" dirty="0" smtClean="0">
                          <a:effectLst/>
                          <a:latin typeface="Calibri"/>
                          <a:ea typeface="Calibri"/>
                          <a:cs typeface="Times New Roman"/>
                        </a:rPr>
                        <a:t> champs d’apprentissage du S4C à partir de l’évaluation des rôles en Volley-ball</a:t>
                      </a:r>
                      <a:endParaRPr lang="fr-FR" sz="1400" b="1"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C6D9F1"/>
                    </a:solidFill>
                  </a:tcPr>
                </a:tc>
                <a:tc hMerge="1">
                  <a:txBody>
                    <a:bodyPr/>
                    <a:lstStyle/>
                    <a:p>
                      <a:endParaRPr lang="fr-FR"/>
                    </a:p>
                  </a:txBody>
                  <a:tcPr/>
                </a:tc>
                <a:tc hMerge="1">
                  <a:txBody>
                    <a:bodyPr/>
                    <a:lstStyle/>
                    <a:p>
                      <a:endParaRPr lang="fr-FR"/>
                    </a:p>
                  </a:txBody>
                  <a:tcPr/>
                </a:tc>
                <a:tc hMerge="1">
                  <a:txBody>
                    <a:bodyPr/>
                    <a:lstStyle/>
                    <a:p>
                      <a:pPr algn="ctr">
                        <a:lnSpc>
                          <a:spcPct val="115000"/>
                        </a:lnSpc>
                        <a:spcAft>
                          <a:spcPts val="0"/>
                        </a:spcAft>
                      </a:pPr>
                      <a:endParaRPr lang="fr-FR" sz="1200" b="1"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03000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fr-FR" sz="1050" b="1" dirty="0" smtClean="0">
                          <a:effectLst/>
                          <a:latin typeface="Calibri"/>
                          <a:ea typeface="Calibri"/>
                          <a:cs typeface="Times New Roman"/>
                        </a:rPr>
                        <a:t>Elève: </a:t>
                      </a:r>
                      <a:br>
                        <a:rPr lang="fr-FR" sz="1050" b="1" dirty="0" smtClean="0">
                          <a:effectLst/>
                          <a:latin typeface="Calibri"/>
                          <a:ea typeface="Calibri"/>
                          <a:cs typeface="Times New Roman"/>
                        </a:rPr>
                      </a:br>
                      <a:endParaRPr lang="fr-FR" sz="1050" b="1" dirty="0" smtClean="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smtClean="0">
                          <a:ln>
                            <a:noFill/>
                          </a:ln>
                          <a:solidFill>
                            <a:prstClr val="black"/>
                          </a:solidFill>
                          <a:effectLst/>
                          <a:uLnTx/>
                          <a:uFillTx/>
                          <a:latin typeface="+mn-lt"/>
                          <a:ea typeface="Calibri"/>
                          <a:cs typeface="Times New Roman"/>
                        </a:rPr>
                        <a:t>D1</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smtClean="0">
                          <a:ln>
                            <a:noFill/>
                          </a:ln>
                          <a:solidFill>
                            <a:prstClr val="black"/>
                          </a:solidFill>
                          <a:effectLst/>
                          <a:uLnTx/>
                          <a:uFillTx/>
                          <a:latin typeface="+mn-lt"/>
                          <a:ea typeface="Calibri"/>
                          <a:cs typeface="Times New Roman"/>
                        </a:rPr>
                        <a:t>Langue française à l’oral et à l’écrit</a:t>
                      </a: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fr-FR" sz="1000" b="1" dirty="0" smtClean="0">
                          <a:effectLst/>
                          <a:latin typeface="Calibri"/>
                          <a:ea typeface="Calibri"/>
                          <a:cs typeface="Times New Roman"/>
                        </a:rPr>
                        <a:t>D1</a:t>
                      </a:r>
                    </a:p>
                    <a:p>
                      <a:pPr algn="ctr">
                        <a:spcAft>
                          <a:spcPts val="0"/>
                        </a:spcAft>
                      </a:pPr>
                      <a:r>
                        <a:rPr lang="fr-FR" sz="1000" b="1" dirty="0" smtClean="0">
                          <a:effectLst/>
                          <a:latin typeface="Calibri"/>
                          <a:ea typeface="Calibri"/>
                          <a:cs typeface="Times New Roman"/>
                        </a:rPr>
                        <a:t>Langages</a:t>
                      </a:r>
                      <a:r>
                        <a:rPr lang="fr-FR" sz="1000" b="1" baseline="0" dirty="0" smtClean="0">
                          <a:effectLst/>
                          <a:latin typeface="Calibri"/>
                          <a:ea typeface="Calibri"/>
                          <a:cs typeface="Times New Roman"/>
                        </a:rPr>
                        <a:t> mathématiques, scientifiques et informatiques</a:t>
                      </a:r>
                      <a:endParaRPr lang="fr-FR" sz="1000" b="1" dirty="0" smtClean="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914400" rtl="0" eaLnBrk="1" fontAlgn="auto" latinLnBrk="0" hangingPunct="1">
                        <a:lnSpc>
                          <a:spcPct val="115000"/>
                        </a:lnSpc>
                        <a:spcBef>
                          <a:spcPts val="0"/>
                        </a:spcBef>
                        <a:spcAft>
                          <a:spcPts val="0"/>
                        </a:spcAft>
                        <a:buClrTx/>
                        <a:buSzTx/>
                        <a:buFontTx/>
                        <a:buNone/>
                        <a:tabLst/>
                        <a:defRPr/>
                      </a:pPr>
                      <a:r>
                        <a:rPr lang="fr-FR" sz="1000" b="1" dirty="0" smtClean="0">
                          <a:effectLst/>
                          <a:latin typeface="Calibri"/>
                          <a:ea typeface="Calibri"/>
                          <a:cs typeface="Times New Roman"/>
                        </a:rPr>
                        <a:t>D1</a:t>
                      </a:r>
                    </a:p>
                    <a:p>
                      <a:pPr marL="0" marR="0" indent="0" algn="ctr" defTabSz="914400" rtl="0" eaLnBrk="1" fontAlgn="auto" latinLnBrk="0" hangingPunct="1">
                        <a:lnSpc>
                          <a:spcPct val="115000"/>
                        </a:lnSpc>
                        <a:spcBef>
                          <a:spcPts val="0"/>
                        </a:spcBef>
                        <a:spcAft>
                          <a:spcPts val="0"/>
                        </a:spcAft>
                        <a:buClrTx/>
                        <a:buSzTx/>
                        <a:buFontTx/>
                        <a:buNone/>
                        <a:tabLst/>
                        <a:defRPr/>
                      </a:pPr>
                      <a:r>
                        <a:rPr lang="fr-FR" sz="1000" b="1" dirty="0" smtClean="0">
                          <a:effectLst/>
                          <a:latin typeface="Calibri"/>
                          <a:ea typeface="Calibri"/>
                          <a:cs typeface="Times New Roman"/>
                        </a:rPr>
                        <a:t>Langues étrangères et régionales</a:t>
                      </a: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914400" rtl="0" eaLnBrk="1" fontAlgn="auto" latinLnBrk="0" hangingPunct="1">
                        <a:lnSpc>
                          <a:spcPct val="115000"/>
                        </a:lnSpc>
                        <a:spcBef>
                          <a:spcPts val="0"/>
                        </a:spcBef>
                        <a:spcAft>
                          <a:spcPts val="0"/>
                        </a:spcAft>
                        <a:buClrTx/>
                        <a:buSzTx/>
                        <a:buFontTx/>
                        <a:buNone/>
                        <a:tabLst/>
                        <a:defRPr/>
                      </a:pPr>
                      <a:r>
                        <a:rPr lang="fr-FR" sz="1000" b="1" dirty="0" smtClean="0">
                          <a:effectLst/>
                          <a:latin typeface="Calibri"/>
                          <a:ea typeface="Calibri"/>
                          <a:cs typeface="Times New Roman"/>
                        </a:rPr>
                        <a:t>D1</a:t>
                      </a:r>
                    </a:p>
                    <a:p>
                      <a:pPr marL="0" marR="0" indent="0" algn="ctr" defTabSz="914400" rtl="0" eaLnBrk="1" fontAlgn="auto" latinLnBrk="0" hangingPunct="1">
                        <a:lnSpc>
                          <a:spcPct val="115000"/>
                        </a:lnSpc>
                        <a:spcBef>
                          <a:spcPts val="0"/>
                        </a:spcBef>
                        <a:spcAft>
                          <a:spcPts val="0"/>
                        </a:spcAft>
                        <a:buClrTx/>
                        <a:buSzTx/>
                        <a:buFontTx/>
                        <a:buNone/>
                        <a:tabLst/>
                        <a:defRPr/>
                      </a:pPr>
                      <a:r>
                        <a:rPr lang="fr-FR" sz="1000" b="1" dirty="0" smtClean="0">
                          <a:effectLst/>
                          <a:latin typeface="Calibri"/>
                          <a:ea typeface="Calibri"/>
                          <a:cs typeface="Times New Roman"/>
                        </a:rPr>
                        <a:t>Langages des arts et du corps</a:t>
                      </a: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914400" rtl="0" eaLnBrk="1" fontAlgn="auto" latinLnBrk="0" hangingPunct="1">
                        <a:lnSpc>
                          <a:spcPct val="115000"/>
                        </a:lnSpc>
                        <a:spcBef>
                          <a:spcPts val="0"/>
                        </a:spcBef>
                        <a:spcAft>
                          <a:spcPts val="0"/>
                        </a:spcAft>
                        <a:buClrTx/>
                        <a:buSzTx/>
                        <a:buFontTx/>
                        <a:buNone/>
                        <a:tabLst/>
                        <a:defRPr/>
                      </a:pPr>
                      <a:r>
                        <a:rPr lang="fr-FR" sz="1000" b="1" dirty="0" smtClean="0">
                          <a:effectLst/>
                          <a:latin typeface="Calibri"/>
                          <a:ea typeface="Calibri"/>
                          <a:cs typeface="Times New Roman"/>
                        </a:rPr>
                        <a:t>D2</a:t>
                      </a:r>
                    </a:p>
                    <a:p>
                      <a:pPr marL="0" marR="0" indent="0" algn="ctr" defTabSz="914400" rtl="0" eaLnBrk="1" fontAlgn="auto" latinLnBrk="0" hangingPunct="1">
                        <a:lnSpc>
                          <a:spcPct val="115000"/>
                        </a:lnSpc>
                        <a:spcBef>
                          <a:spcPts val="0"/>
                        </a:spcBef>
                        <a:spcAft>
                          <a:spcPts val="0"/>
                        </a:spcAft>
                        <a:buClrTx/>
                        <a:buSzTx/>
                        <a:buFontTx/>
                        <a:buNone/>
                        <a:tabLst/>
                        <a:defRPr/>
                      </a:pPr>
                      <a:r>
                        <a:rPr lang="fr-FR" sz="1000" b="1" dirty="0" smtClean="0">
                          <a:effectLst/>
                          <a:latin typeface="Calibri"/>
                          <a:ea typeface="Calibri"/>
                          <a:cs typeface="Times New Roman"/>
                        </a:rPr>
                        <a:t>Méthodes et outils pour apprendre</a:t>
                      </a: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fr-FR" sz="1000" b="1" dirty="0" smtClean="0">
                          <a:effectLst/>
                          <a:latin typeface="Calibri"/>
                          <a:ea typeface="Calibri"/>
                          <a:cs typeface="Times New Roman"/>
                        </a:rPr>
                        <a:t>D3 </a:t>
                      </a:r>
                    </a:p>
                    <a:p>
                      <a:pPr algn="ctr">
                        <a:lnSpc>
                          <a:spcPct val="115000"/>
                        </a:lnSpc>
                        <a:spcAft>
                          <a:spcPts val="0"/>
                        </a:spcAft>
                      </a:pPr>
                      <a:r>
                        <a:rPr lang="fr-FR" sz="1000" b="1" dirty="0" smtClean="0">
                          <a:effectLst/>
                          <a:latin typeface="Calibri"/>
                          <a:ea typeface="Calibri"/>
                          <a:cs typeface="Times New Roman"/>
                        </a:rPr>
                        <a:t>Formation</a:t>
                      </a:r>
                      <a:r>
                        <a:rPr lang="fr-FR" sz="1000" b="1" baseline="0" dirty="0" smtClean="0">
                          <a:effectLst/>
                          <a:latin typeface="Calibri"/>
                          <a:ea typeface="Calibri"/>
                          <a:cs typeface="Times New Roman"/>
                        </a:rPr>
                        <a:t> de la personne et du citoyen</a:t>
                      </a:r>
                      <a:endParaRPr lang="fr-FR" sz="1000" b="1"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000" b="1" dirty="0" smtClean="0">
                          <a:effectLst/>
                          <a:latin typeface="+mn-lt"/>
                          <a:ea typeface="Calibri"/>
                          <a:cs typeface="Times New Roman"/>
                        </a:rPr>
                        <a:t>D4</a:t>
                      </a:r>
                    </a:p>
                    <a:p>
                      <a:pPr marL="0" marR="0" indent="0" algn="ctr" defTabSz="914400" rtl="0" eaLnBrk="1" fontAlgn="auto" latinLnBrk="0" hangingPunct="1">
                        <a:lnSpc>
                          <a:spcPct val="100000"/>
                        </a:lnSpc>
                        <a:spcBef>
                          <a:spcPts val="0"/>
                        </a:spcBef>
                        <a:spcAft>
                          <a:spcPts val="0"/>
                        </a:spcAft>
                        <a:buClrTx/>
                        <a:buSzTx/>
                        <a:buFontTx/>
                        <a:buNone/>
                        <a:tabLst/>
                        <a:defRPr/>
                      </a:pPr>
                      <a:r>
                        <a:rPr lang="fr-FR" sz="1000" b="1" dirty="0" smtClean="0">
                          <a:effectLst/>
                          <a:latin typeface="+mn-lt"/>
                          <a:ea typeface="Calibri"/>
                          <a:cs typeface="Times New Roman"/>
                        </a:rPr>
                        <a:t>Systèmes naturels et systèmes techniques</a:t>
                      </a: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914400" rtl="0" eaLnBrk="1" fontAlgn="auto" latinLnBrk="0" hangingPunct="1">
                        <a:lnSpc>
                          <a:spcPct val="115000"/>
                        </a:lnSpc>
                        <a:spcBef>
                          <a:spcPts val="0"/>
                        </a:spcBef>
                        <a:spcAft>
                          <a:spcPts val="0"/>
                        </a:spcAft>
                        <a:buClrTx/>
                        <a:buSzTx/>
                        <a:buFontTx/>
                        <a:buNone/>
                        <a:tabLst/>
                        <a:defRPr/>
                      </a:pPr>
                      <a:r>
                        <a:rPr lang="fr-FR" sz="1000" b="1" dirty="0" smtClean="0">
                          <a:effectLst/>
                          <a:latin typeface="+mn-lt"/>
                          <a:ea typeface="Calibri"/>
                          <a:cs typeface="Times New Roman"/>
                        </a:rPr>
                        <a:t>D5 </a:t>
                      </a:r>
                    </a:p>
                    <a:p>
                      <a:pPr marL="0" marR="0" indent="0" algn="ctr" defTabSz="914400" rtl="0" eaLnBrk="1" fontAlgn="auto" latinLnBrk="0" hangingPunct="1">
                        <a:lnSpc>
                          <a:spcPct val="115000"/>
                        </a:lnSpc>
                        <a:spcBef>
                          <a:spcPts val="0"/>
                        </a:spcBef>
                        <a:spcAft>
                          <a:spcPts val="0"/>
                        </a:spcAft>
                        <a:buClrTx/>
                        <a:buSzTx/>
                        <a:buFontTx/>
                        <a:buNone/>
                        <a:tabLst/>
                        <a:defRPr/>
                      </a:pPr>
                      <a:r>
                        <a:rPr lang="fr-FR" sz="1000" b="1" dirty="0" smtClean="0">
                          <a:effectLst/>
                          <a:latin typeface="+mn-lt"/>
                          <a:ea typeface="Calibri"/>
                          <a:cs typeface="Times New Roman"/>
                        </a:rPr>
                        <a:t>Représentations du</a:t>
                      </a:r>
                      <a:r>
                        <a:rPr lang="fr-FR" sz="1000" b="1" baseline="0" dirty="0" smtClean="0">
                          <a:effectLst/>
                          <a:latin typeface="+mn-lt"/>
                          <a:ea typeface="Calibri"/>
                          <a:cs typeface="Times New Roman"/>
                        </a:rPr>
                        <a:t> monde et activité humaine</a:t>
                      </a:r>
                      <a:endParaRPr lang="fr-FR" sz="1000" b="1" dirty="0" smtClean="0">
                        <a:effectLst/>
                        <a:latin typeface="+mn-lt"/>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56675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z="1100" b="1" u="none" kern="1200" dirty="0" smtClean="0">
                          <a:solidFill>
                            <a:schemeClr val="tx1"/>
                          </a:solidFill>
                          <a:effectLst/>
                          <a:latin typeface="Calibri"/>
                          <a:ea typeface="Times New Roman"/>
                          <a:cs typeface="Times New Roman"/>
                        </a:rPr>
                        <a:t>L’équipe</a:t>
                      </a: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endParaRPr lang="fr-FR" sz="1100" b="1" u="none" dirty="0">
                        <a:effectLst/>
                        <a:latin typeface="Calibri"/>
                        <a:ea typeface="Times New Roman"/>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endParaRPr lang="fr-FR" sz="1100" b="0" u="none" dirty="0">
                        <a:effectLst/>
                        <a:latin typeface="Calibri"/>
                        <a:ea typeface="Times New Roman"/>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endParaRPr lang="fr-FR" sz="105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endParaRPr lang="fr-FR" sz="1050" b="1" dirty="0">
                        <a:solidFill>
                          <a:schemeClr val="accent4"/>
                        </a:solidFill>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endParaRPr lang="fr-FR" sz="1050" b="1" dirty="0">
                        <a:solidFill>
                          <a:schemeClr val="accent4"/>
                        </a:solidFill>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endParaRPr lang="fr-FR" sz="1050" b="1" dirty="0">
                        <a:solidFill>
                          <a:schemeClr val="accent6">
                            <a:lumMod val="75000"/>
                          </a:schemeClr>
                        </a:solidFill>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endParaRPr lang="fr-FR" sz="1050" b="1"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71450" indent="-171450">
                        <a:lnSpc>
                          <a:spcPct val="115000"/>
                        </a:lnSpc>
                        <a:spcAft>
                          <a:spcPts val="0"/>
                        </a:spcAft>
                        <a:buFont typeface="Wingdings" panose="05000000000000000000" pitchFamily="2" charset="2"/>
                        <a:buNone/>
                      </a:pPr>
                      <a:endParaRPr lang="fr-FR" sz="800" b="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56675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z="1100" b="1" u="none" dirty="0" smtClean="0">
                          <a:effectLst/>
                          <a:latin typeface="+mn-lt"/>
                          <a:ea typeface="Times New Roman"/>
                          <a:cs typeface="Times New Roman"/>
                        </a:rPr>
                        <a:t>Le joueur</a:t>
                      </a:r>
                      <a:r>
                        <a:rPr lang="fr-FR" sz="1100" b="1" u="none" baseline="0" dirty="0" smtClean="0">
                          <a:effectLst/>
                          <a:latin typeface="+mn-lt"/>
                          <a:ea typeface="Times New Roman"/>
                          <a:cs typeface="Times New Roman"/>
                        </a:rPr>
                        <a:t> en attaque</a:t>
                      </a:r>
                      <a:endParaRPr lang="fr-FR" sz="1100" b="1" u="none" dirty="0" smtClean="0">
                        <a:effectLst/>
                        <a:latin typeface="+mn-lt"/>
                        <a:ea typeface="Times New Roman"/>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fr-FR" sz="1100" b="1" u="none" dirty="0">
                        <a:effectLst/>
                        <a:latin typeface="Calibri"/>
                        <a:ea typeface="Times New Roman"/>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fr-FR" sz="1100" b="0" u="none" dirty="0">
                        <a:effectLst/>
                        <a:latin typeface="Calibri"/>
                        <a:ea typeface="Times New Roman"/>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ct val="115000"/>
                        </a:lnSpc>
                        <a:spcAft>
                          <a:spcPts val="0"/>
                        </a:spcAft>
                      </a:pPr>
                      <a:endParaRPr lang="fr-FR" sz="105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ct val="115000"/>
                        </a:lnSpc>
                        <a:spcAft>
                          <a:spcPts val="0"/>
                        </a:spcAft>
                      </a:pPr>
                      <a:endParaRPr lang="fr-FR" sz="1050" b="1" dirty="0">
                        <a:solidFill>
                          <a:schemeClr val="accent4"/>
                        </a:solidFill>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ct val="115000"/>
                        </a:lnSpc>
                        <a:spcAft>
                          <a:spcPts val="0"/>
                        </a:spcAft>
                      </a:pPr>
                      <a:endParaRPr lang="fr-FR" sz="1050" b="1" dirty="0">
                        <a:solidFill>
                          <a:schemeClr val="accent4"/>
                        </a:solidFill>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fr-FR" sz="1050" b="1" dirty="0">
                        <a:solidFill>
                          <a:schemeClr val="accent6">
                            <a:lumMod val="75000"/>
                          </a:schemeClr>
                        </a:solidFill>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ct val="115000"/>
                        </a:lnSpc>
                        <a:spcAft>
                          <a:spcPts val="0"/>
                        </a:spcAft>
                      </a:pPr>
                      <a:endParaRPr lang="fr-FR" sz="1050" b="1"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171450" indent="-171450">
                        <a:lnSpc>
                          <a:spcPct val="115000"/>
                        </a:lnSpc>
                        <a:spcAft>
                          <a:spcPts val="0"/>
                        </a:spcAft>
                        <a:buFont typeface="Wingdings" panose="05000000000000000000" pitchFamily="2" charset="2"/>
                        <a:buChar char="Ø"/>
                      </a:pPr>
                      <a:endParaRPr lang="fr-FR" sz="800" b="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56675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z="1100" b="1" u="none" dirty="0" smtClean="0">
                          <a:effectLst/>
                          <a:latin typeface="+mn-lt"/>
                          <a:ea typeface="Times New Roman"/>
                          <a:cs typeface="Times New Roman"/>
                        </a:rPr>
                        <a:t>Le joueur en défense</a:t>
                      </a: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fr-FR" sz="1100" b="1" u="none" dirty="0">
                        <a:effectLst/>
                        <a:latin typeface="Calibri"/>
                        <a:ea typeface="Times New Roman"/>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fr-FR" sz="1100" b="0" u="none" dirty="0">
                        <a:effectLst/>
                        <a:latin typeface="Calibri"/>
                        <a:ea typeface="Times New Roman"/>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ct val="115000"/>
                        </a:lnSpc>
                        <a:spcAft>
                          <a:spcPts val="0"/>
                        </a:spcAft>
                      </a:pPr>
                      <a:endParaRPr lang="fr-FR" sz="105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ct val="115000"/>
                        </a:lnSpc>
                        <a:spcAft>
                          <a:spcPts val="0"/>
                        </a:spcAft>
                      </a:pPr>
                      <a:endParaRPr lang="fr-FR" sz="1050" b="1" dirty="0">
                        <a:solidFill>
                          <a:schemeClr val="accent4"/>
                        </a:solidFill>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ct val="115000"/>
                        </a:lnSpc>
                        <a:spcAft>
                          <a:spcPts val="0"/>
                        </a:spcAft>
                      </a:pPr>
                      <a:endParaRPr lang="fr-FR" sz="1050" b="1" dirty="0">
                        <a:solidFill>
                          <a:schemeClr val="accent4"/>
                        </a:solidFill>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fr-FR" sz="1050" b="1" dirty="0">
                        <a:solidFill>
                          <a:schemeClr val="accent6">
                            <a:lumMod val="75000"/>
                          </a:schemeClr>
                        </a:solidFill>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ct val="115000"/>
                        </a:lnSpc>
                        <a:spcAft>
                          <a:spcPts val="0"/>
                        </a:spcAft>
                      </a:pPr>
                      <a:endParaRPr lang="fr-FR" sz="1050" b="1"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171450" indent="-171450">
                        <a:lnSpc>
                          <a:spcPct val="115000"/>
                        </a:lnSpc>
                        <a:spcAft>
                          <a:spcPts val="0"/>
                        </a:spcAft>
                        <a:buFont typeface="Wingdings" panose="05000000000000000000" pitchFamily="2" charset="2"/>
                        <a:buChar char="Ø"/>
                      </a:pPr>
                      <a:endParaRPr lang="fr-FR" sz="800" b="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56675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z="1100" b="1" u="none" dirty="0" smtClean="0">
                          <a:effectLst/>
                          <a:latin typeface="+mn-lt"/>
                          <a:ea typeface="Times New Roman"/>
                          <a:cs typeface="Times New Roman"/>
                        </a:rPr>
                        <a:t>Le relais/passeur</a:t>
                      </a: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fr-FR" sz="1100" b="1" u="none" dirty="0">
                        <a:effectLst/>
                        <a:latin typeface="Calibri"/>
                        <a:ea typeface="Times New Roman"/>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fr-FR" sz="1100" b="0" u="none" dirty="0">
                        <a:effectLst/>
                        <a:latin typeface="Calibri"/>
                        <a:ea typeface="Times New Roman"/>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ct val="115000"/>
                        </a:lnSpc>
                        <a:spcAft>
                          <a:spcPts val="0"/>
                        </a:spcAft>
                      </a:pPr>
                      <a:endParaRPr lang="fr-FR" sz="105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ct val="115000"/>
                        </a:lnSpc>
                        <a:spcAft>
                          <a:spcPts val="0"/>
                        </a:spcAft>
                      </a:pPr>
                      <a:endParaRPr lang="fr-FR" sz="1050" b="1" dirty="0">
                        <a:solidFill>
                          <a:schemeClr val="accent4"/>
                        </a:solidFill>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ct val="115000"/>
                        </a:lnSpc>
                        <a:spcAft>
                          <a:spcPts val="0"/>
                        </a:spcAft>
                      </a:pPr>
                      <a:endParaRPr lang="fr-FR" sz="1050" b="1" dirty="0">
                        <a:solidFill>
                          <a:schemeClr val="accent4"/>
                        </a:solidFill>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fr-FR" sz="1050" b="1" dirty="0">
                        <a:solidFill>
                          <a:schemeClr val="accent6">
                            <a:lumMod val="75000"/>
                          </a:schemeClr>
                        </a:solidFill>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ct val="115000"/>
                        </a:lnSpc>
                        <a:spcAft>
                          <a:spcPts val="0"/>
                        </a:spcAft>
                      </a:pPr>
                      <a:endParaRPr lang="fr-FR" sz="1050" b="1"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171450" indent="-171450">
                        <a:lnSpc>
                          <a:spcPct val="115000"/>
                        </a:lnSpc>
                        <a:spcAft>
                          <a:spcPts val="0"/>
                        </a:spcAft>
                        <a:buFont typeface="Wingdings" panose="05000000000000000000" pitchFamily="2" charset="2"/>
                        <a:buChar char="Ø"/>
                      </a:pPr>
                      <a:endParaRPr lang="fr-FR" sz="800" b="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56675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z="1100" b="1" u="none" kern="1200" dirty="0" smtClean="0">
                          <a:solidFill>
                            <a:schemeClr val="tx1"/>
                          </a:solidFill>
                          <a:effectLst/>
                          <a:latin typeface="+mn-lt"/>
                          <a:ea typeface="Times New Roman"/>
                          <a:cs typeface="Times New Roman"/>
                        </a:rPr>
                        <a:t>Le joueur en défense</a:t>
                      </a:r>
                      <a:endParaRPr lang="fr-FR" sz="1100" b="1" u="none" dirty="0" smtClean="0">
                        <a:effectLst/>
                        <a:latin typeface="+mn-lt"/>
                        <a:ea typeface="Times New Roman"/>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fr-FR" sz="1100" b="1" u="none" dirty="0">
                        <a:effectLst/>
                        <a:latin typeface="Calibri"/>
                        <a:ea typeface="Times New Roman"/>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fr-FR" sz="1100" b="0" u="none" dirty="0">
                        <a:effectLst/>
                        <a:latin typeface="Calibri"/>
                        <a:ea typeface="Times New Roman"/>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ct val="115000"/>
                        </a:lnSpc>
                        <a:spcAft>
                          <a:spcPts val="0"/>
                        </a:spcAft>
                      </a:pPr>
                      <a:endParaRPr lang="fr-FR" sz="105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ct val="115000"/>
                        </a:lnSpc>
                        <a:spcAft>
                          <a:spcPts val="0"/>
                        </a:spcAft>
                      </a:pPr>
                      <a:endParaRPr lang="fr-FR" sz="1050" b="1" dirty="0">
                        <a:solidFill>
                          <a:schemeClr val="accent4"/>
                        </a:solidFill>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ct val="115000"/>
                        </a:lnSpc>
                        <a:spcAft>
                          <a:spcPts val="0"/>
                        </a:spcAft>
                      </a:pPr>
                      <a:endParaRPr lang="fr-FR" sz="1050" b="1" dirty="0">
                        <a:solidFill>
                          <a:schemeClr val="accent4"/>
                        </a:solidFill>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fr-FR" sz="1050" b="1" dirty="0">
                        <a:solidFill>
                          <a:schemeClr val="accent6">
                            <a:lumMod val="75000"/>
                          </a:schemeClr>
                        </a:solidFill>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ct val="115000"/>
                        </a:lnSpc>
                        <a:spcAft>
                          <a:spcPts val="0"/>
                        </a:spcAft>
                      </a:pPr>
                      <a:endParaRPr lang="fr-FR" sz="1050" b="1"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171450" indent="-171450">
                        <a:lnSpc>
                          <a:spcPct val="115000"/>
                        </a:lnSpc>
                        <a:spcAft>
                          <a:spcPts val="0"/>
                        </a:spcAft>
                        <a:buFont typeface="Wingdings" panose="05000000000000000000" pitchFamily="2" charset="2"/>
                        <a:buChar char="Ø"/>
                      </a:pPr>
                      <a:endParaRPr lang="fr-FR" sz="800" b="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56675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z="1100" b="1" u="none" dirty="0" smtClean="0">
                          <a:effectLst/>
                          <a:latin typeface="+mn-lt"/>
                          <a:ea typeface="Times New Roman"/>
                          <a:cs typeface="Times New Roman"/>
                        </a:rPr>
                        <a:t>L’arbitre</a:t>
                      </a: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fr-FR" sz="1100" b="1" u="none" dirty="0">
                        <a:effectLst/>
                        <a:latin typeface="Calibri"/>
                        <a:ea typeface="Times New Roman"/>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fr-FR" sz="1100" b="0" u="none" dirty="0">
                        <a:effectLst/>
                        <a:latin typeface="Calibri"/>
                        <a:ea typeface="Times New Roman"/>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ct val="115000"/>
                        </a:lnSpc>
                        <a:spcAft>
                          <a:spcPts val="0"/>
                        </a:spcAft>
                      </a:pPr>
                      <a:endParaRPr lang="fr-FR" sz="105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ct val="115000"/>
                        </a:lnSpc>
                        <a:spcAft>
                          <a:spcPts val="0"/>
                        </a:spcAft>
                      </a:pPr>
                      <a:endParaRPr lang="fr-FR" sz="1050" b="1" dirty="0">
                        <a:solidFill>
                          <a:schemeClr val="accent4"/>
                        </a:solidFill>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ct val="115000"/>
                        </a:lnSpc>
                        <a:spcAft>
                          <a:spcPts val="0"/>
                        </a:spcAft>
                      </a:pPr>
                      <a:endParaRPr lang="fr-FR" sz="1050" b="1" dirty="0">
                        <a:solidFill>
                          <a:schemeClr val="accent4"/>
                        </a:solidFill>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endParaRPr lang="fr-FR" sz="1050" b="1" dirty="0">
                        <a:solidFill>
                          <a:schemeClr val="accent6">
                            <a:lumMod val="75000"/>
                          </a:schemeClr>
                        </a:solidFill>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ct val="115000"/>
                        </a:lnSpc>
                        <a:spcAft>
                          <a:spcPts val="0"/>
                        </a:spcAft>
                      </a:pPr>
                      <a:endParaRPr lang="fr-FR" sz="1050" b="1"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171450" indent="-171450">
                        <a:lnSpc>
                          <a:spcPct val="115000"/>
                        </a:lnSpc>
                        <a:spcAft>
                          <a:spcPts val="0"/>
                        </a:spcAft>
                        <a:buFont typeface="Wingdings" panose="05000000000000000000" pitchFamily="2" charset="2"/>
                        <a:buChar char="Ø"/>
                      </a:pPr>
                      <a:endParaRPr lang="fr-FR" sz="800" b="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566752">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z="1100" b="1" u="none" dirty="0" smtClean="0">
                          <a:effectLst/>
                          <a:latin typeface="+mn-lt"/>
                          <a:ea typeface="Times New Roman"/>
                          <a:cs typeface="Times New Roman"/>
                        </a:rPr>
                        <a:t>L’observateur/conseiller</a:t>
                      </a:r>
                      <a:endParaRPr lang="fr-FR" sz="1100" b="1" u="none" dirty="0">
                        <a:effectLst/>
                        <a:latin typeface="Calibri"/>
                        <a:ea typeface="Times New Roman"/>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fr-FR" sz="1100" b="1" u="none" dirty="0">
                        <a:effectLst/>
                        <a:latin typeface="Calibri"/>
                        <a:ea typeface="Times New Roman"/>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fr-FR" sz="1100" b="0" u="none" dirty="0">
                        <a:effectLst/>
                        <a:latin typeface="Calibri"/>
                        <a:ea typeface="Times New Roman"/>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endParaRPr lang="fr-FR" sz="105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endParaRPr lang="fr-FR" sz="1050" b="1" dirty="0">
                        <a:solidFill>
                          <a:schemeClr val="accent4"/>
                        </a:solidFill>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endParaRPr lang="fr-FR" sz="1050" b="1" dirty="0">
                        <a:solidFill>
                          <a:schemeClr val="accent4"/>
                        </a:solidFill>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endParaRPr lang="fr-FR" sz="1050" b="1" dirty="0">
                        <a:solidFill>
                          <a:schemeClr val="accent6">
                            <a:lumMod val="75000"/>
                          </a:schemeClr>
                        </a:solidFill>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gn="ctr">
                        <a:lnSpc>
                          <a:spcPct val="115000"/>
                        </a:lnSpc>
                        <a:spcAft>
                          <a:spcPts val="0"/>
                        </a:spcAft>
                      </a:pPr>
                      <a:endParaRPr lang="fr-FR" sz="1050" b="1"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indent="-171450">
                        <a:lnSpc>
                          <a:spcPct val="115000"/>
                        </a:lnSpc>
                        <a:spcAft>
                          <a:spcPts val="0"/>
                        </a:spcAft>
                        <a:buFont typeface="Wingdings" panose="05000000000000000000" pitchFamily="2" charset="2"/>
                        <a:buChar char="Ø"/>
                      </a:pPr>
                      <a:endParaRPr lang="fr-FR" sz="800" b="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8" name="Ellipse 7"/>
          <p:cNvSpPr/>
          <p:nvPr/>
        </p:nvSpPr>
        <p:spPr>
          <a:xfrm>
            <a:off x="5508105" y="1484784"/>
            <a:ext cx="864096" cy="792088"/>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llipse 4"/>
          <p:cNvSpPr/>
          <p:nvPr/>
        </p:nvSpPr>
        <p:spPr>
          <a:xfrm>
            <a:off x="4716016" y="1484784"/>
            <a:ext cx="792088" cy="792088"/>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9" name="Ellipse 8"/>
          <p:cNvSpPr/>
          <p:nvPr/>
        </p:nvSpPr>
        <p:spPr>
          <a:xfrm>
            <a:off x="251520" y="5733256"/>
            <a:ext cx="936105" cy="576064"/>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p:cNvSpPr/>
          <p:nvPr/>
        </p:nvSpPr>
        <p:spPr>
          <a:xfrm>
            <a:off x="251520" y="2420888"/>
            <a:ext cx="936105" cy="432048"/>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 xmlns:p14="http://schemas.microsoft.com/office/powerpoint/2010/main" val="25354487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re 1"/>
          <p:cNvSpPr txBox="1">
            <a:spLocks/>
          </p:cNvSpPr>
          <p:nvPr/>
        </p:nvSpPr>
        <p:spPr>
          <a:xfrm>
            <a:off x="1907704" y="44624"/>
            <a:ext cx="5760640" cy="648072"/>
          </a:xfrm>
          <a:prstGeom prst="rect">
            <a:avLst/>
          </a:prstGeom>
          <a:solidFill>
            <a:schemeClr val="accent3">
              <a:lumMod val="40000"/>
              <a:lumOff val="60000"/>
            </a:schemeClr>
          </a:solidFill>
          <a:ln w="22225">
            <a:solidFill>
              <a:srgbClr val="00B050"/>
            </a:solidFill>
          </a:ln>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000" b="1" dirty="0" smtClean="0"/>
              <a:t>VOLLEY-BALL</a:t>
            </a:r>
          </a:p>
          <a:p>
            <a:pPr lvl="0">
              <a:spcBef>
                <a:spcPts val="0"/>
              </a:spcBef>
              <a:defRPr/>
            </a:pPr>
            <a:r>
              <a:rPr lang="fr-FR" sz="1500" b="1" dirty="0" smtClean="0">
                <a:solidFill>
                  <a:prstClr val="black"/>
                </a:solidFill>
                <a:ea typeface="+mn-ea"/>
                <a:cs typeface="+mn-cs"/>
              </a:rPr>
              <a:t>Evaluation des acquis – Contribution à </a:t>
            </a:r>
            <a:r>
              <a:rPr lang="fr-FR" sz="1500" b="1" dirty="0">
                <a:solidFill>
                  <a:prstClr val="black"/>
                </a:solidFill>
                <a:ea typeface="+mn-ea"/>
                <a:cs typeface="+mn-cs"/>
              </a:rPr>
              <a:t>la formation générale de l’élève</a:t>
            </a:r>
          </a:p>
          <a:p>
            <a:r>
              <a:rPr lang="fr-FR" sz="1500" b="1" dirty="0" smtClean="0"/>
              <a:t>Evaluer le socle à partir du disciplinaire</a:t>
            </a:r>
          </a:p>
        </p:txBody>
      </p:sp>
      <p:graphicFrame>
        <p:nvGraphicFramePr>
          <p:cNvPr id="5" name="Tableau 4"/>
          <p:cNvGraphicFramePr>
            <a:graphicFrameLocks noGrp="1"/>
          </p:cNvGraphicFramePr>
          <p:nvPr/>
        </p:nvGraphicFramePr>
        <p:xfrm>
          <a:off x="251520" y="836712"/>
          <a:ext cx="8496943" cy="5738887"/>
        </p:xfrm>
        <a:graphic>
          <a:graphicData uri="http://schemas.openxmlformats.org/drawingml/2006/table">
            <a:tbl>
              <a:tblPr/>
              <a:tblGrid>
                <a:gridCol w="3264395"/>
                <a:gridCol w="1308137"/>
                <a:gridCol w="1308137"/>
                <a:gridCol w="1308137"/>
                <a:gridCol w="1308137"/>
              </a:tblGrid>
              <a:tr h="420905">
                <a:tc gridSpan="5">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fr-FR" sz="1400" b="1" i="0" u="none" strike="noStrike" kern="1200" cap="none" spc="0" normalizeH="0" baseline="0" noProof="0" dirty="0" smtClean="0">
                          <a:ln>
                            <a:noFill/>
                          </a:ln>
                          <a:solidFill>
                            <a:prstClr val="black"/>
                          </a:solidFill>
                          <a:effectLst/>
                          <a:uLnTx/>
                          <a:uFillTx/>
                          <a:latin typeface="+mn-lt"/>
                          <a:ea typeface="Calibri"/>
                          <a:cs typeface="Times New Roman"/>
                        </a:rPr>
                        <a:t>Evaluation d’un référentiel commun de compétences du S4C à partir de l’évaluation des rôles en Volley-ball</a:t>
                      </a:r>
                      <a:endParaRPr kumimoji="0" lang="fr-FR" sz="1400" b="1" i="0" u="none" strike="noStrike" kern="1200" cap="none" spc="0" normalizeH="0" baseline="0" noProof="0" dirty="0">
                        <a:ln>
                          <a:noFill/>
                        </a:ln>
                        <a:solidFill>
                          <a:prstClr val="black"/>
                        </a:solidFill>
                        <a:effectLst/>
                        <a:uLnTx/>
                        <a:uFillTx/>
                        <a:latin typeface="+mn-lt"/>
                        <a:ea typeface="Calibri"/>
                        <a:cs typeface="Times New Roman"/>
                      </a:endParaRPr>
                    </a:p>
                  </a:txBody>
                  <a:tcPr marL="5684" marR="5684" marT="568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hMerge="1">
                  <a:txBody>
                    <a:bodyPr/>
                    <a:lstStyle/>
                    <a:p>
                      <a:pPr algn="l" fontAlgn="b"/>
                      <a:endParaRPr lang="fr-FR" sz="700" b="0" i="0" u="none" strike="noStrike" dirty="0">
                        <a:solidFill>
                          <a:srgbClr val="000000"/>
                        </a:solidFill>
                        <a:latin typeface="Calibri"/>
                      </a:endParaRPr>
                    </a:p>
                  </a:txBody>
                  <a:tcPr marL="5684" marR="5684" marT="5684"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b"/>
                      <a:endParaRPr lang="fr-FR" sz="700" b="0" i="0" u="none" strike="noStrike" dirty="0">
                        <a:solidFill>
                          <a:srgbClr val="000000"/>
                        </a:solidFill>
                        <a:latin typeface="Calibri"/>
                      </a:endParaRPr>
                    </a:p>
                  </a:txBody>
                  <a:tcPr marL="5684" marR="5684" marT="5684"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b"/>
                      <a:endParaRPr lang="fr-FR" sz="700" b="0" i="0" u="none" strike="noStrike" dirty="0">
                        <a:solidFill>
                          <a:srgbClr val="000000"/>
                        </a:solidFill>
                        <a:latin typeface="Calibri"/>
                      </a:endParaRPr>
                    </a:p>
                  </a:txBody>
                  <a:tcPr marL="5684" marR="5684" marT="5684"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l" fontAlgn="b"/>
                      <a:endParaRPr lang="fr-FR" sz="700" b="0" i="0" u="none" strike="noStrike" dirty="0">
                        <a:solidFill>
                          <a:srgbClr val="000000"/>
                        </a:solidFill>
                        <a:latin typeface="Calibri"/>
                      </a:endParaRPr>
                    </a:p>
                  </a:txBody>
                  <a:tcPr marL="5684" marR="5684" marT="5684" marB="0" anchor="b">
                    <a:lnL>
                      <a:noFill/>
                    </a:lnL>
                    <a:lnR>
                      <a:noFill/>
                    </a:lnR>
                    <a:lnT>
                      <a:noFill/>
                    </a:lnT>
                    <a:lnB w="6350" cap="flat" cmpd="sng" algn="ctr">
                      <a:solidFill>
                        <a:srgbClr val="000000"/>
                      </a:solidFill>
                      <a:prstDash val="solid"/>
                      <a:round/>
                      <a:headEnd type="none" w="med" len="med"/>
                      <a:tailEnd type="none" w="med" len="med"/>
                    </a:lnB>
                  </a:tcPr>
                </a:tc>
              </a:tr>
              <a:tr h="213395">
                <a:tc gridSpan="5">
                  <a:txBody>
                    <a:bodyPr/>
                    <a:lstStyle/>
                    <a:p>
                      <a:pPr algn="l" fontAlgn="ctr"/>
                      <a:endParaRPr lang="fr-FR" sz="1400" b="1" i="0" u="none" strike="noStrike" dirty="0">
                        <a:solidFill>
                          <a:srgbClr val="000000"/>
                        </a:solidFill>
                        <a:latin typeface="Calibri"/>
                      </a:endParaRPr>
                    </a:p>
                  </a:txBody>
                  <a:tcPr marL="5684" marR="5684" marT="5684" marB="0" anchor="ctr">
                    <a:lnL>
                      <a:noFill/>
                    </a:lnL>
                    <a:lnR>
                      <a:noFill/>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fr-FR" sz="700" b="0" i="0" u="none" strike="noStrike" dirty="0">
                        <a:solidFill>
                          <a:srgbClr val="000000"/>
                        </a:solidFill>
                        <a:latin typeface="Calibri"/>
                      </a:endParaRPr>
                    </a:p>
                  </a:txBody>
                  <a:tcPr marL="5684" marR="5684" marT="568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fr-FR" sz="700" b="0" i="0" u="none" strike="noStrike" dirty="0">
                        <a:solidFill>
                          <a:srgbClr val="000000"/>
                        </a:solidFill>
                        <a:latin typeface="Calibri"/>
                      </a:endParaRPr>
                    </a:p>
                  </a:txBody>
                  <a:tcPr marL="5684" marR="5684" marT="568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fr-FR" sz="700" b="0" i="0" u="none" strike="noStrike" dirty="0">
                        <a:solidFill>
                          <a:srgbClr val="000000"/>
                        </a:solidFill>
                        <a:latin typeface="Calibri"/>
                      </a:endParaRPr>
                    </a:p>
                  </a:txBody>
                  <a:tcPr marL="5684" marR="5684" marT="568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fr-FR" sz="700" b="0" i="0" u="none" strike="noStrike" dirty="0">
                        <a:solidFill>
                          <a:srgbClr val="000000"/>
                        </a:solidFill>
                        <a:latin typeface="Calibri"/>
                      </a:endParaRPr>
                    </a:p>
                  </a:txBody>
                  <a:tcPr marL="5684" marR="5684" marT="568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0905">
                <a:tc gridSpan="5">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fr-FR" sz="1400" b="1" i="0" u="none" strike="noStrike" dirty="0" smtClean="0">
                          <a:solidFill>
                            <a:srgbClr val="000000"/>
                          </a:solidFill>
                          <a:latin typeface="+mn-lt"/>
                        </a:rPr>
                        <a:t>2 - LES METHODES ET OUTILS POUR APPRENDRE</a:t>
                      </a:r>
                    </a:p>
                  </a:txBody>
                  <a:tcPr marL="72000" marR="72000" marT="5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fr-FR" sz="1050" dirty="0">
                        <a:effectLst/>
                        <a:latin typeface="Calibri"/>
                        <a:ea typeface="Calibri"/>
                        <a:cs typeface="Times New Roman"/>
                      </a:endParaRPr>
                    </a:p>
                  </a:txBody>
                  <a:tcPr marL="50313" marR="5031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fr-FR" sz="1050" dirty="0">
                        <a:effectLst/>
                        <a:latin typeface="Calibri"/>
                        <a:ea typeface="Calibri"/>
                        <a:cs typeface="Times New Roman"/>
                      </a:endParaRPr>
                    </a:p>
                  </a:txBody>
                  <a:tcPr marL="50313" marR="5031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fr-FR" sz="1050" dirty="0">
                        <a:effectLst/>
                        <a:latin typeface="Calibri"/>
                        <a:ea typeface="Calibri"/>
                        <a:cs typeface="Times New Roman"/>
                      </a:endParaRPr>
                    </a:p>
                  </a:txBody>
                  <a:tcPr marL="50313" marR="5031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fr-FR" sz="1050" dirty="0">
                        <a:effectLst/>
                        <a:latin typeface="Calibri"/>
                        <a:ea typeface="Calibri"/>
                        <a:cs typeface="Times New Roman"/>
                      </a:endParaRPr>
                    </a:p>
                  </a:txBody>
                  <a:tcPr marL="50313" marR="5031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0905">
                <a:tc>
                  <a:txBody>
                    <a:bodyPr/>
                    <a:lstStyle/>
                    <a:p>
                      <a:pPr marL="0" marR="0" indent="0" algn="l" defTabSz="914400" rtl="0" eaLnBrk="1" fontAlgn="ctr" latinLnBrk="0" hangingPunct="1">
                        <a:lnSpc>
                          <a:spcPct val="100000"/>
                        </a:lnSpc>
                        <a:spcBef>
                          <a:spcPts val="0"/>
                        </a:spcBef>
                        <a:spcAft>
                          <a:spcPts val="0"/>
                        </a:spcAft>
                        <a:buClrTx/>
                        <a:buSzTx/>
                        <a:buFontTx/>
                        <a:buNone/>
                        <a:tabLst/>
                        <a:defRPr/>
                      </a:pPr>
                      <a:endParaRPr lang="fr-FR" sz="1400" b="1" i="0" u="none" strike="noStrike" dirty="0" smtClean="0">
                        <a:solidFill>
                          <a:srgbClr val="000000"/>
                        </a:solidFill>
                        <a:latin typeface="+mn-lt"/>
                      </a:endParaRPr>
                    </a:p>
                  </a:txBody>
                  <a:tcPr marL="72000" marR="72000" marT="5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050" b="1" dirty="0">
                          <a:effectLst/>
                          <a:latin typeface="Calibri"/>
                          <a:ea typeface="Calibri"/>
                          <a:cs typeface="Times New Roman"/>
                        </a:rPr>
                        <a:t>Maîtrise insuffisante</a:t>
                      </a:r>
                      <a:endParaRPr lang="fr-FR" sz="1050" dirty="0">
                        <a:effectLst/>
                        <a:latin typeface="Calibri"/>
                        <a:ea typeface="Calibri"/>
                        <a:cs typeface="Times New Roman"/>
                      </a:endParaRPr>
                    </a:p>
                  </a:txBody>
                  <a:tcPr marL="50313" marR="5031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050" b="1" dirty="0">
                          <a:effectLst/>
                          <a:latin typeface="Calibri"/>
                          <a:ea typeface="Calibri"/>
                          <a:cs typeface="Times New Roman"/>
                        </a:rPr>
                        <a:t>Maîtrise fragile</a:t>
                      </a:r>
                      <a:endParaRPr lang="fr-FR" sz="1050" dirty="0">
                        <a:effectLst/>
                        <a:latin typeface="Calibri"/>
                        <a:ea typeface="Calibri"/>
                        <a:cs typeface="Times New Roman"/>
                      </a:endParaRPr>
                    </a:p>
                  </a:txBody>
                  <a:tcPr marL="50313" marR="5031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050" b="1" dirty="0">
                          <a:effectLst/>
                          <a:latin typeface="Calibri"/>
                          <a:ea typeface="Calibri"/>
                          <a:cs typeface="Times New Roman"/>
                        </a:rPr>
                        <a:t>Maîtrise satisfaisante</a:t>
                      </a:r>
                      <a:endParaRPr lang="fr-FR" sz="1050" dirty="0">
                        <a:effectLst/>
                        <a:latin typeface="Calibri"/>
                        <a:ea typeface="Calibri"/>
                        <a:cs typeface="Times New Roman"/>
                      </a:endParaRPr>
                    </a:p>
                  </a:txBody>
                  <a:tcPr marL="50313" marR="5031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050" b="1" dirty="0">
                          <a:effectLst/>
                          <a:latin typeface="Calibri"/>
                          <a:ea typeface="Calibri"/>
                          <a:cs typeface="Times New Roman"/>
                        </a:rPr>
                        <a:t>Très bonne maîtrise</a:t>
                      </a:r>
                      <a:endParaRPr lang="fr-FR" sz="1050" dirty="0">
                        <a:effectLst/>
                        <a:latin typeface="Calibri"/>
                        <a:ea typeface="Calibri"/>
                        <a:cs typeface="Times New Roman"/>
                      </a:endParaRPr>
                    </a:p>
                  </a:txBody>
                  <a:tcPr marL="50313" marR="50313"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1252">
                <a:tc>
                  <a:txBody>
                    <a:bodyPr/>
                    <a:lstStyle/>
                    <a:p>
                      <a:pPr algn="l" fontAlgn="ctr"/>
                      <a:r>
                        <a:rPr lang="fr-FR" sz="1400" b="0" i="0" u="none" strike="noStrike" dirty="0">
                          <a:solidFill>
                            <a:srgbClr val="FF0000"/>
                          </a:solidFill>
                          <a:latin typeface="Calibri"/>
                        </a:rPr>
                        <a:t>Organiser </a:t>
                      </a:r>
                      <a:r>
                        <a:rPr lang="fr-FR" sz="1400" b="0" i="0" u="none" strike="noStrike" dirty="0" smtClean="0">
                          <a:solidFill>
                            <a:srgbClr val="FF0000"/>
                          </a:solidFill>
                          <a:latin typeface="Calibri"/>
                        </a:rPr>
                        <a:t>son travail en autonomie</a:t>
                      </a:r>
                      <a:endParaRPr lang="fr-FR" sz="1400" b="0" i="0" u="none" strike="noStrike" dirty="0">
                        <a:solidFill>
                          <a:srgbClr val="FF0000"/>
                        </a:solidFill>
                        <a:latin typeface="Calibri"/>
                      </a:endParaRPr>
                    </a:p>
                  </a:txBody>
                  <a:tcPr marL="72000" marR="72000" marT="5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fr-FR" sz="700" b="0" i="0" u="none" strike="noStrike" dirty="0">
                          <a:solidFill>
                            <a:srgbClr val="000000"/>
                          </a:solidFill>
                          <a:latin typeface="Calibri"/>
                        </a:rPr>
                        <a:t> </a:t>
                      </a:r>
                    </a:p>
                  </a:txBody>
                  <a:tcPr marL="5684" marR="5684" marT="56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fr-FR" sz="700" b="0" i="0" u="none" strike="noStrike" dirty="0">
                          <a:solidFill>
                            <a:srgbClr val="000000"/>
                          </a:solidFill>
                          <a:latin typeface="Calibri"/>
                        </a:rPr>
                        <a:t> </a:t>
                      </a:r>
                    </a:p>
                  </a:txBody>
                  <a:tcPr marL="5684" marR="5684" marT="56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fr-FR" sz="700" b="0" i="0" u="none" strike="noStrike" dirty="0">
                          <a:solidFill>
                            <a:srgbClr val="000000"/>
                          </a:solidFill>
                          <a:latin typeface="Calibri"/>
                        </a:rPr>
                        <a:t> </a:t>
                      </a:r>
                    </a:p>
                  </a:txBody>
                  <a:tcPr marL="5684" marR="5684" marT="56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fr-FR" sz="700" b="0" i="0" u="none" strike="noStrike" dirty="0">
                          <a:solidFill>
                            <a:srgbClr val="000000"/>
                          </a:solidFill>
                          <a:latin typeface="Calibri"/>
                        </a:rPr>
                        <a:t> </a:t>
                      </a:r>
                    </a:p>
                  </a:txBody>
                  <a:tcPr marL="5684" marR="5684" marT="56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42125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fr-FR" sz="1400" b="0" i="0" u="none" strike="noStrike" dirty="0" smtClean="0">
                          <a:solidFill>
                            <a:srgbClr val="000000"/>
                          </a:solidFill>
                          <a:latin typeface="+mn-lt"/>
                        </a:rPr>
                        <a:t> S’entraîner</a:t>
                      </a:r>
                      <a:r>
                        <a:rPr lang="fr-FR" sz="1400" b="0" i="0" u="none" strike="noStrike" baseline="0" dirty="0" smtClean="0">
                          <a:solidFill>
                            <a:srgbClr val="000000"/>
                          </a:solidFill>
                          <a:latin typeface="+mn-lt"/>
                        </a:rPr>
                        <a:t> régulièrement pour réaliser les travaux demandés</a:t>
                      </a:r>
                      <a:endParaRPr lang="fr-FR" sz="1400" b="0" i="0" u="none" strike="noStrike" dirty="0" smtClean="0">
                        <a:solidFill>
                          <a:srgbClr val="FF0000"/>
                        </a:solidFill>
                        <a:latin typeface="+mn-lt"/>
                      </a:endParaRPr>
                    </a:p>
                  </a:txBody>
                  <a:tcPr marL="72000" marR="72000" marT="5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700" b="0" i="0" u="none" strike="noStrike" dirty="0">
                        <a:solidFill>
                          <a:srgbClr val="000000"/>
                        </a:solidFill>
                        <a:latin typeface="Calibri"/>
                      </a:endParaRPr>
                    </a:p>
                  </a:txBody>
                  <a:tcPr marL="5684" marR="5684" marT="56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endParaRPr lang="fr-FR" sz="700" b="0" i="0" u="none" strike="noStrike" dirty="0">
                        <a:solidFill>
                          <a:srgbClr val="000000"/>
                        </a:solidFill>
                        <a:latin typeface="Calibri"/>
                      </a:endParaRPr>
                    </a:p>
                  </a:txBody>
                  <a:tcPr marL="5684" marR="5684" marT="56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endParaRPr lang="fr-FR" sz="700" b="0" i="0" u="none" strike="noStrike" dirty="0">
                        <a:solidFill>
                          <a:srgbClr val="000000"/>
                        </a:solidFill>
                        <a:latin typeface="Calibri"/>
                      </a:endParaRPr>
                    </a:p>
                  </a:txBody>
                  <a:tcPr marL="5684" marR="5684" marT="56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endParaRPr lang="fr-FR" sz="700" b="0" i="0" u="none" strike="noStrike" dirty="0">
                        <a:solidFill>
                          <a:srgbClr val="000000"/>
                        </a:solidFill>
                        <a:latin typeface="Calibri"/>
                      </a:endParaRPr>
                    </a:p>
                  </a:txBody>
                  <a:tcPr marL="5684" marR="5684" marT="56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42125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fr-FR" sz="1400" b="0" i="0" u="none" strike="noStrike" dirty="0" smtClean="0">
                          <a:solidFill>
                            <a:srgbClr val="000000"/>
                          </a:solidFill>
                          <a:latin typeface="+mn-lt"/>
                        </a:rPr>
                        <a:t>Participer activement à l'oral</a:t>
                      </a:r>
                    </a:p>
                  </a:txBody>
                  <a:tcPr marL="72000" marR="72000" marT="5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fr-FR" sz="700" b="0" i="0" u="none" strike="noStrike" dirty="0">
                          <a:solidFill>
                            <a:srgbClr val="000000"/>
                          </a:solidFill>
                          <a:latin typeface="Calibri"/>
                        </a:rPr>
                        <a:t> </a:t>
                      </a:r>
                      <a:endParaRPr lang="fr-FR" sz="800" b="0" i="0" u="none" strike="noStrike" dirty="0" smtClean="0">
                        <a:solidFill>
                          <a:srgbClr val="FF0000"/>
                        </a:solidFill>
                        <a:latin typeface="+mn-lt"/>
                      </a:endParaRPr>
                    </a:p>
                    <a:p>
                      <a:pPr algn="l" fontAlgn="b"/>
                      <a:endParaRPr lang="fr-FR" sz="700" b="0" i="0" u="none" strike="noStrike" dirty="0">
                        <a:solidFill>
                          <a:srgbClr val="000000"/>
                        </a:solidFill>
                        <a:latin typeface="Calibri"/>
                      </a:endParaRPr>
                    </a:p>
                  </a:txBody>
                  <a:tcPr marL="5684" marR="5684" marT="56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fr-FR" sz="700" b="0" i="0" u="none" strike="noStrike" dirty="0">
                          <a:solidFill>
                            <a:srgbClr val="000000"/>
                          </a:solidFill>
                          <a:latin typeface="Calibri"/>
                        </a:rPr>
                        <a:t> </a:t>
                      </a:r>
                    </a:p>
                  </a:txBody>
                  <a:tcPr marL="5684" marR="5684" marT="56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fr-FR" sz="700" b="0" i="0" u="none" strike="noStrike" dirty="0">
                          <a:solidFill>
                            <a:srgbClr val="000000"/>
                          </a:solidFill>
                          <a:latin typeface="Calibri"/>
                        </a:rPr>
                        <a:t> </a:t>
                      </a:r>
                    </a:p>
                  </a:txBody>
                  <a:tcPr marL="5684" marR="5684" marT="56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fr-FR" sz="700" b="0" i="0" u="none" strike="noStrike" dirty="0">
                          <a:solidFill>
                            <a:srgbClr val="000000"/>
                          </a:solidFill>
                          <a:latin typeface="Calibri"/>
                        </a:rPr>
                        <a:t> </a:t>
                      </a:r>
                    </a:p>
                  </a:txBody>
                  <a:tcPr marL="5684" marR="5684" marT="56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42125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fr-FR" sz="1400" b="0" i="0" u="none" strike="noStrike" dirty="0">
                          <a:solidFill>
                            <a:srgbClr val="000000"/>
                          </a:solidFill>
                          <a:latin typeface="Calibri"/>
                        </a:rPr>
                        <a:t> </a:t>
                      </a:r>
                      <a:r>
                        <a:rPr lang="fr-FR" sz="1400" b="0" i="0" u="none" strike="noStrike" dirty="0" smtClean="0">
                          <a:solidFill>
                            <a:srgbClr val="FF0000"/>
                          </a:solidFill>
                          <a:latin typeface="+mn-lt"/>
                        </a:rPr>
                        <a:t>Extraire et exploiter des informations utiles</a:t>
                      </a:r>
                      <a:endParaRPr lang="fr-FR" sz="1400" b="0" i="0" u="none" strike="noStrike" dirty="0">
                        <a:solidFill>
                          <a:srgbClr val="000000"/>
                        </a:solidFill>
                        <a:latin typeface="Calibri"/>
                      </a:endParaRPr>
                    </a:p>
                  </a:txBody>
                  <a:tcPr marL="72000" marR="72000" marT="5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endParaRPr lang="fr-FR" sz="1400" b="0" i="0" u="none" strike="noStrike" dirty="0" smtClean="0">
                        <a:solidFill>
                          <a:srgbClr val="FF0000"/>
                        </a:solidFill>
                        <a:latin typeface="+mn-lt"/>
                      </a:endParaRPr>
                    </a:p>
                  </a:txBody>
                  <a:tcPr marL="72000" marR="72000" marT="5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fr-FR" sz="700" b="0" i="0" u="none" strike="noStrike" dirty="0">
                          <a:solidFill>
                            <a:srgbClr val="000000"/>
                          </a:solidFill>
                          <a:latin typeface="Calibri"/>
                        </a:rPr>
                        <a:t> </a:t>
                      </a:r>
                    </a:p>
                  </a:txBody>
                  <a:tcPr marL="5684" marR="5684" marT="56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fr-FR" sz="700" b="0" i="0" u="none" strike="noStrike" dirty="0">
                          <a:solidFill>
                            <a:srgbClr val="000000"/>
                          </a:solidFill>
                          <a:latin typeface="Calibri"/>
                        </a:rPr>
                        <a:t> </a:t>
                      </a:r>
                    </a:p>
                  </a:txBody>
                  <a:tcPr marL="5684" marR="5684" marT="56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fr-FR" sz="700" b="0" i="0" u="none" strike="noStrike" dirty="0">
                          <a:solidFill>
                            <a:srgbClr val="000000"/>
                          </a:solidFill>
                          <a:latin typeface="Calibri"/>
                        </a:rPr>
                        <a:t> </a:t>
                      </a:r>
                    </a:p>
                  </a:txBody>
                  <a:tcPr marL="5684" marR="5684" marT="56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421252">
                <a:tc>
                  <a:txBody>
                    <a:bodyPr/>
                    <a:lstStyle/>
                    <a:p>
                      <a:pPr algn="l" fontAlgn="ctr"/>
                      <a:r>
                        <a:rPr lang="fr-FR" sz="1400" b="0" i="0" u="none" strike="noStrike" dirty="0" smtClean="0">
                          <a:solidFill>
                            <a:srgbClr val="FF0000"/>
                          </a:solidFill>
                          <a:latin typeface="+mn-lt"/>
                        </a:rPr>
                        <a:t>Se corriger</a:t>
                      </a:r>
                      <a:endParaRPr lang="fr-FR" sz="1400" b="0" i="0" u="none" strike="noStrike" dirty="0">
                        <a:solidFill>
                          <a:srgbClr val="000000"/>
                        </a:solidFill>
                        <a:latin typeface="Calibri"/>
                      </a:endParaRPr>
                    </a:p>
                  </a:txBody>
                  <a:tcPr marL="72000" marR="72000" marT="5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fr-FR" sz="1400" b="0" i="0" u="none" strike="noStrike" dirty="0">
                        <a:solidFill>
                          <a:schemeClr val="tx1"/>
                        </a:solidFill>
                        <a:latin typeface="Calibri"/>
                      </a:endParaRPr>
                    </a:p>
                  </a:txBody>
                  <a:tcPr marL="72000" marR="72000" marT="5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fr-FR" sz="700" b="0" i="0" u="none" strike="noStrike">
                          <a:solidFill>
                            <a:srgbClr val="000000"/>
                          </a:solidFill>
                          <a:latin typeface="Calibri"/>
                        </a:rPr>
                        <a:t> </a:t>
                      </a:r>
                    </a:p>
                  </a:txBody>
                  <a:tcPr marL="5684" marR="5684" marT="56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fr-FR" sz="700" b="0" i="0" u="none" strike="noStrike" dirty="0">
                          <a:solidFill>
                            <a:srgbClr val="000000"/>
                          </a:solidFill>
                          <a:latin typeface="Calibri"/>
                        </a:rPr>
                        <a:t> </a:t>
                      </a:r>
                    </a:p>
                  </a:txBody>
                  <a:tcPr marL="5684" marR="5684" marT="56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fr-FR" sz="700" b="0" i="0" u="none" strike="noStrike" dirty="0">
                        <a:solidFill>
                          <a:srgbClr val="000000"/>
                        </a:solidFill>
                        <a:latin typeface="Calibri"/>
                      </a:endParaRPr>
                    </a:p>
                  </a:txBody>
                  <a:tcPr marL="5684" marR="5684" marT="56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42125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fr-FR" sz="1400" b="0" i="0" u="none" strike="noStrike" dirty="0" smtClean="0">
                          <a:solidFill>
                            <a:srgbClr val="000000"/>
                          </a:solidFill>
                          <a:latin typeface="+mn-lt"/>
                        </a:rPr>
                        <a:t>Utiliser ses connaissances dans une situation complexe</a:t>
                      </a:r>
                      <a:endParaRPr lang="fr-FR" sz="1400" b="0" i="0" u="none" strike="noStrike" dirty="0">
                        <a:solidFill>
                          <a:srgbClr val="000000"/>
                        </a:solidFill>
                        <a:latin typeface="Calibri"/>
                      </a:endParaRPr>
                    </a:p>
                  </a:txBody>
                  <a:tcPr marL="72000" marR="72000" marT="5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endParaRPr lang="fr-FR" sz="1400" b="0" i="0" u="none" strike="noStrike" dirty="0">
                        <a:solidFill>
                          <a:srgbClr val="000000"/>
                        </a:solidFill>
                        <a:latin typeface="Calibri"/>
                      </a:endParaRPr>
                    </a:p>
                  </a:txBody>
                  <a:tcPr marL="72000" marR="72000" marT="5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fr-FR" sz="700" b="0" i="0" u="none" strike="noStrike" dirty="0">
                          <a:solidFill>
                            <a:srgbClr val="000000"/>
                          </a:solidFill>
                          <a:latin typeface="Calibri"/>
                        </a:rPr>
                        <a:t> </a:t>
                      </a:r>
                    </a:p>
                  </a:txBody>
                  <a:tcPr marL="5684" marR="5684" marT="56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fr-FR" sz="700" b="0" i="0" u="none" strike="noStrike" dirty="0">
                          <a:solidFill>
                            <a:srgbClr val="000000"/>
                          </a:solidFill>
                          <a:latin typeface="Calibri"/>
                        </a:rPr>
                        <a:t> </a:t>
                      </a:r>
                    </a:p>
                  </a:txBody>
                  <a:tcPr marL="5684" marR="5684" marT="56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fr-FR" sz="700" b="0" i="0" u="none" strike="noStrike" dirty="0">
                          <a:solidFill>
                            <a:srgbClr val="000000"/>
                          </a:solidFill>
                          <a:latin typeface="Calibri"/>
                        </a:rPr>
                        <a:t> </a:t>
                      </a:r>
                    </a:p>
                  </a:txBody>
                  <a:tcPr marL="5684" marR="5684" marT="56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421252">
                <a:tc>
                  <a:txBody>
                    <a:bodyPr/>
                    <a:lstStyle/>
                    <a:p>
                      <a:pPr algn="l" fontAlgn="ctr"/>
                      <a:r>
                        <a:rPr lang="fr-FR" sz="1400" b="0" i="0" u="none" strike="noStrike" dirty="0">
                          <a:solidFill>
                            <a:srgbClr val="000000"/>
                          </a:solidFill>
                          <a:latin typeface="Calibri"/>
                        </a:rPr>
                        <a:t>Travailler efficacement en </a:t>
                      </a:r>
                      <a:r>
                        <a:rPr lang="fr-FR" sz="1400" b="0" i="0" u="none" strike="noStrike" dirty="0" smtClean="0">
                          <a:solidFill>
                            <a:srgbClr val="000000"/>
                          </a:solidFill>
                          <a:latin typeface="Calibri"/>
                        </a:rPr>
                        <a:t>groupe</a:t>
                      </a:r>
                      <a:endParaRPr lang="fr-FR" sz="1400" b="0" i="0" u="none" strike="noStrike" dirty="0">
                        <a:solidFill>
                          <a:srgbClr val="000000"/>
                        </a:solidFill>
                        <a:latin typeface="Calibri"/>
                      </a:endParaRPr>
                    </a:p>
                  </a:txBody>
                  <a:tcPr marL="72000" marR="72000" marT="5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800" b="0" i="0" u="none" strike="noStrike" dirty="0" smtClean="0">
                        <a:solidFill>
                          <a:srgbClr val="FF0000"/>
                        </a:solidFill>
                        <a:latin typeface="+mn-lt"/>
                      </a:endParaRPr>
                    </a:p>
                  </a:txBody>
                  <a:tcPr marL="72000" marR="72000" marT="5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endParaRPr lang="fr-FR" sz="700" b="0" i="0" u="none" strike="noStrike" dirty="0">
                        <a:solidFill>
                          <a:srgbClr val="000000"/>
                        </a:solidFill>
                        <a:latin typeface="Calibri"/>
                      </a:endParaRPr>
                    </a:p>
                  </a:txBody>
                  <a:tcPr marL="72000" marR="72000" marT="5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endParaRPr lang="fr-FR" sz="700" b="0" i="0" u="none" strike="noStrike" dirty="0">
                        <a:solidFill>
                          <a:srgbClr val="000000"/>
                        </a:solidFill>
                        <a:latin typeface="Calibri"/>
                      </a:endParaRPr>
                    </a:p>
                  </a:txBody>
                  <a:tcPr marL="72000" marR="72000" marT="5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endParaRPr lang="fr-FR" sz="700" b="0" i="0" u="none" strike="noStrike" dirty="0">
                        <a:solidFill>
                          <a:srgbClr val="000000"/>
                        </a:solidFill>
                        <a:latin typeface="Calibri"/>
                      </a:endParaRPr>
                    </a:p>
                  </a:txBody>
                  <a:tcPr marL="72000" marR="72000" marT="5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421252">
                <a:tc>
                  <a:txBody>
                    <a:bodyPr/>
                    <a:lstStyle/>
                    <a:p>
                      <a:pPr algn="l" fontAlgn="ctr"/>
                      <a:r>
                        <a:rPr lang="fr-FR" sz="1400" b="0" i="0" u="none" strike="noStrike" dirty="0" smtClean="0">
                          <a:solidFill>
                            <a:srgbClr val="000000"/>
                          </a:solidFill>
                          <a:latin typeface="+mn-lt"/>
                        </a:rPr>
                        <a:t>Décrire un document sonore ou visuel</a:t>
                      </a:r>
                      <a:endParaRPr lang="fr-FR" sz="1400" b="0" i="0" u="none" strike="noStrike" dirty="0">
                        <a:solidFill>
                          <a:srgbClr val="000000"/>
                        </a:solidFill>
                        <a:latin typeface="Calibri"/>
                      </a:endParaRPr>
                    </a:p>
                  </a:txBody>
                  <a:tcPr marL="72000" marR="72000" marT="5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fr-FR" sz="1400" b="0" i="0" u="none" strike="noStrike" dirty="0">
                        <a:solidFill>
                          <a:srgbClr val="000000"/>
                        </a:solidFill>
                        <a:latin typeface="Calibri"/>
                      </a:endParaRPr>
                    </a:p>
                  </a:txBody>
                  <a:tcPr marL="72000" marR="72000" marT="5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fr-FR" sz="700" b="0" i="0" u="none" strike="noStrike" dirty="0">
                          <a:solidFill>
                            <a:srgbClr val="000000"/>
                          </a:solidFill>
                          <a:latin typeface="Calibri"/>
                        </a:rPr>
                        <a:t> </a:t>
                      </a:r>
                    </a:p>
                  </a:txBody>
                  <a:tcPr marL="5684" marR="5684" marT="56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fr-FR" sz="700" b="0" i="0" u="none" strike="noStrike" dirty="0">
                          <a:solidFill>
                            <a:srgbClr val="000000"/>
                          </a:solidFill>
                          <a:latin typeface="Calibri"/>
                        </a:rPr>
                        <a:t> </a:t>
                      </a:r>
                    </a:p>
                  </a:txBody>
                  <a:tcPr marL="5684" marR="5684" marT="56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fr-FR" sz="700" b="0" i="0" u="none" strike="noStrike" dirty="0">
                          <a:solidFill>
                            <a:srgbClr val="000000"/>
                          </a:solidFill>
                          <a:latin typeface="Calibri"/>
                        </a:rPr>
                        <a:t> </a:t>
                      </a:r>
                    </a:p>
                  </a:txBody>
                  <a:tcPr marL="5684" marR="5684" marT="56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421252">
                <a:tc>
                  <a:txBody>
                    <a:bodyPr/>
                    <a:lstStyle/>
                    <a:p>
                      <a:pPr algn="l" fontAlgn="ctr"/>
                      <a:r>
                        <a:rPr lang="fr-FR" sz="1400" b="0" i="0" u="none" strike="noStrike" dirty="0">
                          <a:solidFill>
                            <a:srgbClr val="000000"/>
                          </a:solidFill>
                          <a:latin typeface="Calibri"/>
                        </a:rPr>
                        <a:t>Utiliser un vocabulaire spécifique</a:t>
                      </a:r>
                    </a:p>
                  </a:txBody>
                  <a:tcPr marL="72000" marR="72000" marT="5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fr-FR" sz="1400" b="0" i="0" u="none" strike="noStrike" dirty="0">
                        <a:solidFill>
                          <a:srgbClr val="000000"/>
                        </a:solidFill>
                        <a:latin typeface="Calibri"/>
                      </a:endParaRPr>
                    </a:p>
                  </a:txBody>
                  <a:tcPr marL="72000" marR="72000" marT="5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fr-FR" sz="700" b="0" i="0" u="none" strike="noStrike" dirty="0">
                          <a:solidFill>
                            <a:srgbClr val="000000"/>
                          </a:solidFill>
                          <a:latin typeface="Calibri"/>
                        </a:rPr>
                        <a:t> </a:t>
                      </a:r>
                    </a:p>
                  </a:txBody>
                  <a:tcPr marL="5684" marR="5684" marT="56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fr-FR" sz="700" b="0" i="0" u="none" strike="noStrike" dirty="0">
                          <a:solidFill>
                            <a:srgbClr val="000000"/>
                          </a:solidFill>
                          <a:latin typeface="Calibri"/>
                        </a:rPr>
                        <a:t> </a:t>
                      </a:r>
                    </a:p>
                  </a:txBody>
                  <a:tcPr marL="5684" marR="5684" marT="56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r>
                        <a:rPr lang="fr-FR" sz="700" b="0" i="0" u="none" strike="noStrike" dirty="0">
                          <a:solidFill>
                            <a:srgbClr val="000000"/>
                          </a:solidFill>
                          <a:latin typeface="Calibri"/>
                        </a:rPr>
                        <a:t> </a:t>
                      </a:r>
                    </a:p>
                  </a:txBody>
                  <a:tcPr marL="5684" marR="5684" marT="56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421252">
                <a:tc>
                  <a:txBody>
                    <a:bodyPr/>
                    <a:lstStyle/>
                    <a:p>
                      <a:pPr algn="l" fontAlgn="ctr"/>
                      <a:r>
                        <a:rPr lang="fr-FR" sz="1400" b="0" i="0" u="none" strike="noStrike" dirty="0" smtClean="0">
                          <a:solidFill>
                            <a:srgbClr val="000000"/>
                          </a:solidFill>
                          <a:latin typeface="Calibri"/>
                        </a:rPr>
                        <a:t>Produire un document avec un </a:t>
                      </a:r>
                      <a:r>
                        <a:rPr lang="fr-FR" sz="1400" b="0" i="0" u="none" strike="noStrike" dirty="0">
                          <a:solidFill>
                            <a:srgbClr val="000000"/>
                          </a:solidFill>
                          <a:latin typeface="Calibri"/>
                        </a:rPr>
                        <a:t>environnement informatique de travail</a:t>
                      </a:r>
                    </a:p>
                  </a:txBody>
                  <a:tcPr marL="72000" marR="72000" marT="5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fr-FR" sz="1400" b="0" i="0" u="none" strike="noStrike" dirty="0">
                        <a:solidFill>
                          <a:srgbClr val="000000"/>
                        </a:solidFill>
                        <a:latin typeface="Calibri"/>
                      </a:endParaRPr>
                    </a:p>
                  </a:txBody>
                  <a:tcPr marL="72000" marR="72000" marT="568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endParaRPr lang="fr-FR" sz="700" b="0" i="0" u="none" strike="noStrike" dirty="0">
                        <a:solidFill>
                          <a:srgbClr val="000000"/>
                        </a:solidFill>
                        <a:latin typeface="Calibri"/>
                      </a:endParaRPr>
                    </a:p>
                  </a:txBody>
                  <a:tcPr marL="5684" marR="5684" marT="56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endParaRPr lang="fr-FR" sz="700" b="0" i="0" u="none" strike="noStrike" dirty="0">
                        <a:solidFill>
                          <a:srgbClr val="000000"/>
                        </a:solidFill>
                        <a:latin typeface="Calibri"/>
                      </a:endParaRPr>
                    </a:p>
                  </a:txBody>
                  <a:tcPr marL="5684" marR="5684" marT="56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b"/>
                      <a:endParaRPr lang="fr-FR" sz="700" b="0" i="0" u="none" strike="noStrike" dirty="0">
                        <a:solidFill>
                          <a:srgbClr val="000000"/>
                        </a:solidFill>
                        <a:latin typeface="Calibri"/>
                      </a:endParaRPr>
                    </a:p>
                  </a:txBody>
                  <a:tcPr marL="5684" marR="5684" marT="568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sp>
        <p:nvSpPr>
          <p:cNvPr id="8" name="Ellipse 7"/>
          <p:cNvSpPr/>
          <p:nvPr/>
        </p:nvSpPr>
        <p:spPr>
          <a:xfrm>
            <a:off x="7308304" y="1700808"/>
            <a:ext cx="1584176" cy="3456384"/>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 xmlns:p14="http://schemas.microsoft.com/office/powerpoint/2010/main" val="25354487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re 1"/>
          <p:cNvSpPr txBox="1">
            <a:spLocks/>
          </p:cNvSpPr>
          <p:nvPr/>
        </p:nvSpPr>
        <p:spPr>
          <a:xfrm>
            <a:off x="1907704" y="44624"/>
            <a:ext cx="5760640" cy="648072"/>
          </a:xfrm>
          <a:prstGeom prst="rect">
            <a:avLst/>
          </a:prstGeom>
          <a:solidFill>
            <a:schemeClr val="accent3">
              <a:lumMod val="40000"/>
              <a:lumOff val="60000"/>
            </a:schemeClr>
          </a:solidFill>
          <a:ln w="22225">
            <a:solidFill>
              <a:srgbClr val="00B050"/>
            </a:solidFill>
          </a:ln>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000" b="1" dirty="0" smtClean="0"/>
              <a:t>VOLLEY-BALL</a:t>
            </a:r>
          </a:p>
          <a:p>
            <a:pPr lvl="0">
              <a:spcBef>
                <a:spcPts val="0"/>
              </a:spcBef>
              <a:defRPr/>
            </a:pPr>
            <a:r>
              <a:rPr lang="fr-FR" sz="1500" b="1" dirty="0">
                <a:solidFill>
                  <a:prstClr val="black"/>
                </a:solidFill>
                <a:ea typeface="+mn-ea"/>
                <a:cs typeface="+mn-cs"/>
              </a:rPr>
              <a:t>Contribution possible à la formation générale de l’élève</a:t>
            </a:r>
          </a:p>
          <a:p>
            <a:r>
              <a:rPr lang="fr-FR" sz="1500" b="1" dirty="0" smtClean="0"/>
              <a:t>Evaluer le socle à partir du disciplinaire</a:t>
            </a:r>
          </a:p>
        </p:txBody>
      </p:sp>
      <p:graphicFrame>
        <p:nvGraphicFramePr>
          <p:cNvPr id="7" name="Tableau 6"/>
          <p:cNvGraphicFramePr>
            <a:graphicFrameLocks noGrp="1"/>
          </p:cNvGraphicFramePr>
          <p:nvPr>
            <p:extLst>
              <p:ext uri="{D42A27DB-BD31-4B8C-83A1-F6EECF244321}">
                <p14:modId xmlns="" xmlns:p14="http://schemas.microsoft.com/office/powerpoint/2010/main" val="2801757508"/>
              </p:ext>
            </p:extLst>
          </p:nvPr>
        </p:nvGraphicFramePr>
        <p:xfrm>
          <a:off x="251520" y="764704"/>
          <a:ext cx="8506476" cy="4875176"/>
        </p:xfrm>
        <a:graphic>
          <a:graphicData uri="http://schemas.openxmlformats.org/drawingml/2006/table">
            <a:tbl>
              <a:tblPr firstRow="1" firstCol="1" bandRow="1"/>
              <a:tblGrid>
                <a:gridCol w="864096"/>
                <a:gridCol w="936104"/>
                <a:gridCol w="1035292"/>
                <a:gridCol w="1052940"/>
                <a:gridCol w="837388"/>
                <a:gridCol w="945164"/>
                <a:gridCol w="945164"/>
                <a:gridCol w="945164"/>
                <a:gridCol w="945164"/>
              </a:tblGrid>
              <a:tr h="410155">
                <a:tc gridSpan="9">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fr-FR" sz="1400" b="1" dirty="0" smtClean="0">
                          <a:effectLst/>
                          <a:latin typeface="Calibri"/>
                          <a:ea typeface="Calibri"/>
                          <a:cs typeface="Times New Roman"/>
                        </a:rPr>
                        <a:t>8 champs d’apprentissage du S4C</a:t>
                      </a:r>
                      <a:endParaRPr lang="fr-FR" sz="1400" b="1"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1F497D">
                        <a:lumMod val="20000"/>
                        <a:lumOff val="80000"/>
                      </a:srgbClr>
                    </a:solidFill>
                  </a:tcPr>
                </a:tc>
                <a:tc hMerge="1">
                  <a:txBody>
                    <a:bodyPr/>
                    <a:lstStyle/>
                    <a:p>
                      <a:endParaRPr lang="fr-FR"/>
                    </a:p>
                  </a:txBody>
                  <a:tcPr/>
                </a:tc>
                <a:tc hMerge="1">
                  <a:txBody>
                    <a:bodyPr/>
                    <a:lstStyle/>
                    <a:p>
                      <a:endParaRPr lang="fr-FR"/>
                    </a:p>
                  </a:txBody>
                  <a:tcPr/>
                </a:tc>
                <a:tc hMerge="1">
                  <a:txBody>
                    <a:bodyPr/>
                    <a:lstStyle/>
                    <a:p>
                      <a:pPr algn="ctr">
                        <a:lnSpc>
                          <a:spcPct val="115000"/>
                        </a:lnSpc>
                        <a:spcAft>
                          <a:spcPts val="0"/>
                        </a:spcAft>
                      </a:pPr>
                      <a:endParaRPr lang="fr-FR" sz="1200" b="1"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128752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fr-FR" sz="1050" b="1" dirty="0" smtClean="0">
                          <a:effectLst/>
                          <a:latin typeface="Calibri"/>
                          <a:ea typeface="Calibri"/>
                          <a:cs typeface="Times New Roman"/>
                        </a:rPr>
                        <a:t>Elève: </a:t>
                      </a:r>
                      <a:br>
                        <a:rPr lang="fr-FR" sz="1050" b="1" dirty="0" smtClean="0">
                          <a:effectLst/>
                          <a:latin typeface="Calibri"/>
                          <a:ea typeface="Calibri"/>
                          <a:cs typeface="Times New Roman"/>
                        </a:rPr>
                      </a:br>
                      <a:r>
                        <a:rPr lang="fr-FR" sz="1050" b="1" dirty="0" smtClean="0">
                          <a:effectLst/>
                          <a:latin typeface="Calibri"/>
                          <a:ea typeface="Calibri"/>
                          <a:cs typeface="Times New Roman"/>
                        </a:rPr>
                        <a:t>Classe 3</a:t>
                      </a:r>
                      <a:r>
                        <a:rPr lang="fr-FR" sz="1050" b="1" baseline="30000" dirty="0" smtClean="0">
                          <a:effectLst/>
                          <a:latin typeface="Calibri"/>
                          <a:ea typeface="Calibri"/>
                          <a:cs typeface="Times New Roman"/>
                        </a:rPr>
                        <a:t>ème</a:t>
                      </a:r>
                      <a:r>
                        <a:rPr lang="fr-FR" sz="1050" b="1" dirty="0" smtClean="0">
                          <a:effectLst/>
                          <a:latin typeface="Calibri"/>
                          <a:ea typeface="Calibri"/>
                          <a:cs typeface="Times New Roman"/>
                        </a:rPr>
                        <a:t> 2</a:t>
                      </a: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smtClean="0">
                          <a:ln>
                            <a:noFill/>
                          </a:ln>
                          <a:solidFill>
                            <a:prstClr val="black"/>
                          </a:solidFill>
                          <a:effectLst/>
                          <a:uLnTx/>
                          <a:uFillTx/>
                          <a:latin typeface="+mn-lt"/>
                          <a:ea typeface="Calibri"/>
                          <a:cs typeface="Times New Roman"/>
                        </a:rPr>
                        <a:t>Langue française à l’oral et à </a:t>
                      </a:r>
                      <a:r>
                        <a:rPr kumimoji="0" lang="fr-FR" sz="1000" b="1" i="0" u="none" strike="noStrike" kern="1200" cap="none" spc="0" normalizeH="0" baseline="0" noProof="0" dirty="0" smtClean="0">
                          <a:ln>
                            <a:noFill/>
                          </a:ln>
                          <a:solidFill>
                            <a:prstClr val="black"/>
                          </a:solidFill>
                          <a:effectLst/>
                          <a:uLnTx/>
                          <a:uFillTx/>
                          <a:latin typeface="+mn-lt"/>
                          <a:ea typeface="Calibri"/>
                          <a:cs typeface="Times New Roman"/>
                        </a:rPr>
                        <a:t>l’écrit</a:t>
                      </a:r>
                      <a:endParaRPr kumimoji="0" lang="fr-FR" sz="10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fr-FR" sz="1000" b="1" dirty="0" smtClean="0">
                          <a:effectLst/>
                          <a:latin typeface="Calibri"/>
                          <a:ea typeface="Calibri"/>
                          <a:cs typeface="Times New Roman"/>
                        </a:rPr>
                        <a:t>Langages</a:t>
                      </a:r>
                      <a:r>
                        <a:rPr lang="fr-FR" sz="1000" b="1" baseline="0" dirty="0" smtClean="0">
                          <a:effectLst/>
                          <a:latin typeface="Calibri"/>
                          <a:ea typeface="Calibri"/>
                          <a:cs typeface="Times New Roman"/>
                        </a:rPr>
                        <a:t> mathématiques, scientifiques et </a:t>
                      </a:r>
                      <a:r>
                        <a:rPr lang="fr-FR" sz="1000" b="1" baseline="0" dirty="0" smtClean="0">
                          <a:effectLst/>
                          <a:latin typeface="Calibri"/>
                          <a:ea typeface="Calibri"/>
                          <a:cs typeface="Times New Roman"/>
                        </a:rPr>
                        <a:t>informatiques</a:t>
                      </a:r>
                      <a:endParaRPr lang="fr-FR" sz="1000" b="1" dirty="0" smtClean="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fr-FR" sz="1000" b="1" dirty="0" smtClean="0">
                          <a:effectLst/>
                          <a:latin typeface="Calibri"/>
                          <a:ea typeface="Calibri"/>
                          <a:cs typeface="Times New Roman"/>
                        </a:rPr>
                        <a:t>Représentations du</a:t>
                      </a:r>
                      <a:r>
                        <a:rPr lang="fr-FR" sz="1000" b="1" baseline="0" dirty="0" smtClean="0">
                          <a:effectLst/>
                          <a:latin typeface="Calibri"/>
                          <a:ea typeface="Calibri"/>
                          <a:cs typeface="Times New Roman"/>
                        </a:rPr>
                        <a:t> monde et activité humaine</a:t>
                      </a:r>
                      <a:endParaRPr lang="fr-FR" sz="1000" b="1"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fr-FR" sz="1000" b="1" dirty="0" smtClean="0">
                          <a:effectLst/>
                          <a:latin typeface="Calibri"/>
                          <a:ea typeface="Calibri"/>
                          <a:cs typeface="Times New Roman"/>
                        </a:rPr>
                        <a:t>Langues étrangères et régionales</a:t>
                      </a:r>
                      <a:endParaRPr lang="fr-FR" sz="1000" b="1"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fr-FR" sz="1000" b="1" dirty="0" smtClean="0">
                          <a:effectLst/>
                          <a:latin typeface="Calibri"/>
                          <a:ea typeface="Calibri"/>
                          <a:cs typeface="Times New Roman"/>
                        </a:rPr>
                        <a:t>Systèmes naturels et systèmes techniques</a:t>
                      </a:r>
                      <a:endParaRPr lang="fr-FR" sz="1000" b="1"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fr-FR" sz="1000" b="1" dirty="0" smtClean="0">
                          <a:effectLst/>
                          <a:latin typeface="Calibri"/>
                          <a:ea typeface="Calibri"/>
                          <a:cs typeface="Times New Roman"/>
                        </a:rPr>
                        <a:t>Langages des arts et du corps</a:t>
                      </a:r>
                      <a:endParaRPr lang="fr-FR" sz="1000" b="1"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fr-FR" sz="1000" b="1" dirty="0" smtClean="0">
                          <a:effectLst/>
                          <a:latin typeface="Calibri"/>
                          <a:ea typeface="Calibri"/>
                          <a:cs typeface="Times New Roman"/>
                        </a:rPr>
                        <a:t>Formation</a:t>
                      </a:r>
                      <a:r>
                        <a:rPr lang="fr-FR" sz="1000" b="1" baseline="0" dirty="0" smtClean="0">
                          <a:effectLst/>
                          <a:latin typeface="Calibri"/>
                          <a:ea typeface="Calibri"/>
                          <a:cs typeface="Times New Roman"/>
                        </a:rPr>
                        <a:t> de la personne et du citoyen</a:t>
                      </a:r>
                      <a:endParaRPr lang="fr-FR" sz="1000" b="1"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r>
                        <a:rPr lang="fr-FR" sz="1000" b="1" dirty="0" smtClean="0">
                          <a:effectLst/>
                          <a:latin typeface="Calibri"/>
                          <a:ea typeface="Calibri"/>
                          <a:cs typeface="Times New Roman"/>
                        </a:rPr>
                        <a:t>Méthodes et outils pour apprendre</a:t>
                      </a:r>
                      <a:endParaRPr lang="fr-FR" sz="1000" b="1"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56675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z="1100" b="1" u="none" dirty="0" smtClean="0">
                          <a:effectLst/>
                          <a:latin typeface="Calibri"/>
                          <a:ea typeface="Times New Roman"/>
                          <a:cs typeface="Times New Roman"/>
                        </a:rPr>
                        <a:t>EPS</a:t>
                      </a:r>
                      <a:endParaRPr lang="fr-FR" sz="1100" b="1" u="none" dirty="0">
                        <a:effectLst/>
                        <a:latin typeface="Calibri"/>
                        <a:ea typeface="Times New Roman"/>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endParaRPr lang="fr-FR" sz="1100" b="1" u="none" dirty="0">
                        <a:effectLst/>
                        <a:latin typeface="Calibri"/>
                        <a:ea typeface="Times New Roman"/>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endParaRPr lang="fr-FR" sz="1100" b="0" u="none" dirty="0">
                        <a:effectLst/>
                        <a:latin typeface="Calibri"/>
                        <a:ea typeface="Times New Roman"/>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endParaRPr lang="fr-FR" sz="105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endParaRPr lang="fr-FR" sz="1050" b="1" dirty="0">
                        <a:solidFill>
                          <a:schemeClr val="accent4"/>
                        </a:solidFill>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endParaRPr lang="fr-FR" sz="1050" b="1" dirty="0">
                        <a:solidFill>
                          <a:schemeClr val="accent4"/>
                        </a:solidFill>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endParaRPr lang="fr-FR" sz="1050" b="1" dirty="0">
                        <a:solidFill>
                          <a:schemeClr val="accent6">
                            <a:lumMod val="75000"/>
                          </a:schemeClr>
                        </a:solidFill>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endParaRPr lang="fr-FR" sz="1050" b="1"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71450" indent="-171450">
                        <a:lnSpc>
                          <a:spcPct val="115000"/>
                        </a:lnSpc>
                        <a:spcAft>
                          <a:spcPts val="0"/>
                        </a:spcAft>
                        <a:buFont typeface="Wingdings" panose="05000000000000000000" pitchFamily="2" charset="2"/>
                        <a:buChar char="Ø"/>
                      </a:pPr>
                      <a:endParaRPr lang="fr-FR" sz="800" b="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56675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fr-FR" sz="1100" b="1" dirty="0" smtClean="0">
                          <a:effectLst/>
                          <a:latin typeface="Calibri"/>
                          <a:ea typeface="Times New Roman"/>
                          <a:cs typeface="Times New Roman"/>
                        </a:rPr>
                        <a:t>Français</a:t>
                      </a:r>
                      <a:endParaRPr lang="fr-FR" sz="1100" b="1" dirty="0">
                        <a:effectLst/>
                        <a:latin typeface="Calibri"/>
                        <a:ea typeface="Times New Roman"/>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endParaRPr lang="fr-FR" sz="1100" b="1" dirty="0">
                        <a:effectLst/>
                        <a:latin typeface="Calibri"/>
                        <a:ea typeface="Times New Roman"/>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endParaRPr lang="fr-FR" sz="1100" b="1" dirty="0">
                        <a:effectLst/>
                        <a:latin typeface="Calibri"/>
                        <a:ea typeface="Times New Roman"/>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endParaRPr lang="fr-FR" sz="105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endParaRPr lang="fr-FR" sz="1050" b="1"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endParaRPr lang="fr-FR" sz="1050" b="1"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50" b="1" dirty="0" smtClean="0">
                        <a:solidFill>
                          <a:schemeClr val="accent6">
                            <a:lumMod val="75000"/>
                          </a:schemeClr>
                        </a:solidFill>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endParaRPr lang="fr-FR" sz="1050" b="1"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71450" indent="-171450">
                        <a:lnSpc>
                          <a:spcPct val="115000"/>
                        </a:lnSpc>
                        <a:spcAft>
                          <a:spcPts val="0"/>
                        </a:spcAft>
                        <a:buFont typeface="Wingdings" panose="05000000000000000000" pitchFamily="2" charset="2"/>
                        <a:buChar char="Ø"/>
                      </a:pPr>
                      <a:endParaRPr lang="fr-FR" sz="800" b="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r>
              <a:tr h="56675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fr-FR" sz="1100" b="1" dirty="0" smtClean="0">
                          <a:effectLst/>
                          <a:latin typeface="Calibri"/>
                          <a:ea typeface="Times New Roman"/>
                          <a:cs typeface="Times New Roman"/>
                        </a:rPr>
                        <a:t>SVT</a:t>
                      </a:r>
                      <a:endParaRPr lang="fr-FR" sz="1100" b="1" dirty="0">
                        <a:effectLst/>
                        <a:latin typeface="Calibri"/>
                        <a:ea typeface="Times New Roman"/>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endParaRPr lang="fr-FR" sz="1100" b="1" dirty="0">
                        <a:effectLst/>
                        <a:latin typeface="Calibri"/>
                        <a:ea typeface="Times New Roman"/>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endParaRPr lang="fr-FR" sz="1100" b="1" dirty="0">
                        <a:effectLst/>
                        <a:latin typeface="Calibri"/>
                        <a:ea typeface="Times New Roman"/>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endParaRPr lang="fr-FR" sz="105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endParaRPr lang="fr-FR" sz="1050" b="1"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endParaRPr lang="fr-FR" sz="1050" b="1"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endParaRPr lang="fr-FR" sz="1050" b="1" dirty="0"/>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050" b="1" dirty="0" smtClean="0">
                        <a:solidFill>
                          <a:srgbClr val="00B0F0"/>
                        </a:solidFill>
                        <a:effectLst/>
                        <a:latin typeface="+mn-lt"/>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171450" indent="-171450">
                        <a:lnSpc>
                          <a:spcPct val="115000"/>
                        </a:lnSpc>
                        <a:spcAft>
                          <a:spcPts val="0"/>
                        </a:spcAft>
                        <a:buFont typeface="Wingdings" panose="05000000000000000000" pitchFamily="2" charset="2"/>
                        <a:buChar char="Ø"/>
                      </a:pPr>
                      <a:endParaRPr lang="fr-FR" sz="800" b="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r>
              <a:tr h="56675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fr-FR" sz="1100" b="1" dirty="0" smtClean="0">
                          <a:effectLst/>
                          <a:latin typeface="Calibri"/>
                          <a:ea typeface="Times New Roman"/>
                          <a:cs typeface="Times New Roman"/>
                        </a:rPr>
                        <a:t>Technologie</a:t>
                      </a:r>
                      <a:endParaRPr lang="fr-FR" sz="1100" b="1" dirty="0">
                        <a:effectLst/>
                        <a:latin typeface="Calibri"/>
                        <a:ea typeface="Times New Roman"/>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endParaRPr lang="fr-FR" sz="1100" b="1" dirty="0">
                        <a:effectLst/>
                        <a:latin typeface="Calibri"/>
                        <a:ea typeface="Times New Roman"/>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endParaRPr lang="fr-FR" sz="1100" b="1" dirty="0">
                        <a:effectLst/>
                        <a:latin typeface="Calibri"/>
                        <a:ea typeface="Times New Roman"/>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endParaRPr lang="fr-FR" sz="105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endParaRPr lang="fr-FR" sz="1050" b="1"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endParaRPr lang="fr-FR" sz="1050" b="1"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auto" latinLnBrk="0" hangingPunct="1">
                        <a:lnSpc>
                          <a:spcPct val="115000"/>
                        </a:lnSpc>
                        <a:spcBef>
                          <a:spcPts val="0"/>
                        </a:spcBef>
                        <a:spcAft>
                          <a:spcPts val="0"/>
                        </a:spcAft>
                        <a:buClrTx/>
                        <a:buSzTx/>
                        <a:buFontTx/>
                        <a:buNone/>
                        <a:tabLst/>
                        <a:defRPr/>
                      </a:pPr>
                      <a:endParaRPr kumimoji="0" lang="fr-FR" sz="1050" b="1" i="0" u="none" strike="noStrike" kern="1200" cap="none" spc="0" normalizeH="0" baseline="0" noProof="0" dirty="0" smtClean="0">
                        <a:ln>
                          <a:noFill/>
                        </a:ln>
                        <a:solidFill>
                          <a:srgbClr val="00B0F0"/>
                        </a:solidFill>
                        <a:effectLst/>
                        <a:uLnTx/>
                        <a:uFillTx/>
                        <a:latin typeface="+mn-lt"/>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endParaRPr lang="fr-FR" sz="1050" b="1"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15000"/>
                        </a:lnSpc>
                        <a:spcAft>
                          <a:spcPts val="0"/>
                        </a:spcAft>
                      </a:pPr>
                      <a:endParaRPr lang="fr-FR" sz="800" b="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55491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fr-FR" sz="1100" b="1" dirty="0" smtClean="0">
                          <a:effectLst/>
                          <a:latin typeface="Calibri"/>
                          <a:ea typeface="Times New Roman"/>
                          <a:cs typeface="Times New Roman"/>
                        </a:rPr>
                        <a:t>Anglais</a:t>
                      </a:r>
                      <a:endParaRPr lang="fr-FR" sz="1100" b="1" dirty="0">
                        <a:effectLst/>
                        <a:latin typeface="Calibri"/>
                        <a:ea typeface="Times New Roman"/>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endParaRPr lang="fr-FR" sz="1100" b="1" dirty="0">
                        <a:effectLst/>
                        <a:latin typeface="Calibri"/>
                        <a:ea typeface="Times New Roman"/>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endParaRPr lang="fr-FR" sz="1100" b="1" dirty="0">
                        <a:effectLst/>
                        <a:latin typeface="Calibri"/>
                        <a:ea typeface="Times New Roman"/>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endParaRPr lang="fr-FR" sz="110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endParaRPr lang="fr-FR" sz="1050" b="1"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endParaRPr lang="fr-FR" sz="1050" b="1"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auto" latinLnBrk="0" hangingPunct="1">
                        <a:lnSpc>
                          <a:spcPct val="115000"/>
                        </a:lnSpc>
                        <a:spcBef>
                          <a:spcPts val="0"/>
                        </a:spcBef>
                        <a:spcAft>
                          <a:spcPts val="0"/>
                        </a:spcAft>
                        <a:buClrTx/>
                        <a:buSzTx/>
                        <a:buFontTx/>
                        <a:buNone/>
                        <a:tabLst/>
                        <a:defRPr/>
                      </a:pPr>
                      <a:endParaRPr kumimoji="0" lang="fr-FR" sz="1050" b="1" i="0" u="none" strike="noStrike" kern="1200" cap="none" spc="0" normalizeH="0" baseline="0" noProof="0" dirty="0" smtClean="0">
                        <a:ln>
                          <a:noFill/>
                        </a:ln>
                        <a:solidFill>
                          <a:srgbClr val="00B0F0"/>
                        </a:solidFill>
                        <a:effectLst/>
                        <a:uLnTx/>
                        <a:uFillTx/>
                        <a:latin typeface="+mn-lt"/>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endParaRPr lang="fr-FR" sz="1050" b="1"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15000"/>
                        </a:lnSpc>
                        <a:spcAft>
                          <a:spcPts val="0"/>
                        </a:spcAft>
                      </a:pPr>
                      <a:endParaRPr lang="fr-FR" sz="800" b="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35557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fr-FR" sz="1100" b="1" dirty="0" smtClean="0">
                          <a:effectLst/>
                          <a:latin typeface="Calibri"/>
                          <a:ea typeface="Times New Roman"/>
                          <a:cs typeface="Times New Roman"/>
                        </a:rPr>
                        <a:t>…</a:t>
                      </a:r>
                      <a:endParaRPr lang="fr-FR" sz="1100" b="1" dirty="0">
                        <a:effectLst/>
                        <a:latin typeface="Calibri"/>
                        <a:ea typeface="Times New Roman"/>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endParaRPr lang="fr-FR" sz="1100" b="1" dirty="0">
                        <a:effectLst/>
                        <a:latin typeface="Calibri"/>
                        <a:ea typeface="Times New Roman"/>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endParaRPr lang="fr-FR" sz="1100" b="1" dirty="0">
                        <a:effectLst/>
                        <a:latin typeface="Calibri"/>
                        <a:ea typeface="Times New Roman"/>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endParaRPr lang="fr-FR" sz="1100"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endParaRPr lang="fr-FR" sz="1050" b="1"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endParaRPr lang="fr-FR" sz="1050" b="1"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auto" latinLnBrk="0" hangingPunct="1">
                        <a:lnSpc>
                          <a:spcPct val="115000"/>
                        </a:lnSpc>
                        <a:spcBef>
                          <a:spcPts val="0"/>
                        </a:spcBef>
                        <a:spcAft>
                          <a:spcPts val="0"/>
                        </a:spcAft>
                        <a:buClrTx/>
                        <a:buSzTx/>
                        <a:buFontTx/>
                        <a:buNone/>
                        <a:tabLst/>
                        <a:defRPr/>
                      </a:pPr>
                      <a:endParaRPr kumimoji="0" lang="fr-FR" sz="1050" b="1" i="0" u="none" strike="noStrike" kern="1200" cap="none" spc="0" normalizeH="0" baseline="0" noProof="0" dirty="0" smtClean="0">
                        <a:ln>
                          <a:noFill/>
                        </a:ln>
                        <a:solidFill>
                          <a:srgbClr val="00B0F0"/>
                        </a:solidFill>
                        <a:effectLst/>
                        <a:uLnTx/>
                        <a:uFillTx/>
                        <a:latin typeface="+mn-lt"/>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15000"/>
                        </a:lnSpc>
                        <a:spcAft>
                          <a:spcPts val="0"/>
                        </a:spcAft>
                      </a:pPr>
                      <a:endParaRPr lang="fr-FR" sz="1050" b="1" dirty="0">
                        <a:effectLst/>
                        <a:latin typeface="Calibri"/>
                        <a:ea typeface="Calibri"/>
                        <a:cs typeface="Times New Roman"/>
                      </a:endParaRPr>
                    </a:p>
                  </a:txBody>
                  <a:tcPr marL="50313" marR="503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15000"/>
                        </a:lnSpc>
                        <a:spcAft>
                          <a:spcPts val="0"/>
                        </a:spcAft>
                      </a:pPr>
                      <a:endParaRPr lang="fr-FR" sz="800" b="0" dirty="0">
                        <a:effectLst/>
                        <a:latin typeface="Calibri"/>
                        <a:ea typeface="Calibri"/>
                        <a:cs typeface="Times New Roman"/>
                      </a:endParaRPr>
                    </a:p>
                  </a:txBody>
                  <a:tcPr marL="50313" marR="5031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bl>
          </a:graphicData>
        </a:graphic>
      </p:graphicFrame>
    </p:spTree>
    <p:extLst>
      <p:ext uri="{BB962C8B-B14F-4D97-AF65-F5344CB8AC3E}">
        <p14:creationId xmlns="" xmlns:p14="http://schemas.microsoft.com/office/powerpoint/2010/main" val="25354487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p:cNvPicPr>
            <a:picLocks noChangeAspect="1" noChangeArrowheads="1"/>
          </p:cNvPicPr>
          <p:nvPr/>
        </p:nvPicPr>
        <p:blipFill>
          <a:blip r:embed="rId2" cstate="print"/>
          <a:srcRect l="21030" t="1594" r="20859" b="14147"/>
          <a:stretch>
            <a:fillRect/>
          </a:stretch>
        </p:blipFill>
        <p:spPr bwMode="auto">
          <a:xfrm>
            <a:off x="1115616" y="980728"/>
            <a:ext cx="6624736" cy="5760640"/>
          </a:xfrm>
          <a:prstGeom prst="rect">
            <a:avLst/>
          </a:prstGeom>
          <a:noFill/>
          <a:ln w="9525">
            <a:noFill/>
            <a:miter lim="800000"/>
            <a:headEnd/>
            <a:tailEnd/>
          </a:ln>
        </p:spPr>
      </p:pic>
      <p:sp>
        <p:nvSpPr>
          <p:cNvPr id="5" name="Titre 1"/>
          <p:cNvSpPr txBox="1">
            <a:spLocks noGrp="1"/>
          </p:cNvSpPr>
          <p:nvPr>
            <p:ph type="title"/>
          </p:nvPr>
        </p:nvSpPr>
        <p:spPr>
          <a:xfrm>
            <a:off x="1979712" y="116632"/>
            <a:ext cx="5112568" cy="720080"/>
          </a:xfrm>
          <a:prstGeom prst="rect">
            <a:avLst/>
          </a:prstGeom>
          <a:solidFill>
            <a:schemeClr val="accent3">
              <a:lumMod val="40000"/>
              <a:lumOff val="60000"/>
            </a:schemeClr>
          </a:solidFill>
          <a:ln w="22225">
            <a:solidFill>
              <a:srgbClr val="00B05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1300" b="1" dirty="0" smtClean="0"/>
              <a:t>VOLLEY-BALL</a:t>
            </a:r>
          </a:p>
          <a:p>
            <a:pPr lvl="0">
              <a:spcBef>
                <a:spcPts val="0"/>
              </a:spcBef>
              <a:defRPr/>
            </a:pPr>
            <a:r>
              <a:rPr lang="fr-FR" sz="1300" b="1" dirty="0">
                <a:solidFill>
                  <a:prstClr val="black"/>
                </a:solidFill>
                <a:ea typeface="+mn-ea"/>
                <a:cs typeface="+mn-cs"/>
              </a:rPr>
              <a:t>Contribution possible à la formation générale de l’élève</a:t>
            </a:r>
          </a:p>
          <a:p>
            <a:r>
              <a:rPr lang="fr-FR" sz="1300" b="1" dirty="0" smtClean="0"/>
              <a:t>Evaluer le socle à partir du disciplinaire</a:t>
            </a:r>
          </a:p>
        </p:txBody>
      </p:sp>
      <p:sp>
        <p:nvSpPr>
          <p:cNvPr id="6" name="ZoneTexte 5"/>
          <p:cNvSpPr txBox="1"/>
          <p:nvPr/>
        </p:nvSpPr>
        <p:spPr>
          <a:xfrm>
            <a:off x="6804248" y="5445224"/>
            <a:ext cx="288032" cy="307777"/>
          </a:xfrm>
          <a:prstGeom prst="rect">
            <a:avLst/>
          </a:prstGeom>
          <a:noFill/>
        </p:spPr>
        <p:txBody>
          <a:bodyPr wrap="square" rtlCol="0">
            <a:spAutoFit/>
          </a:bodyPr>
          <a:lstStyle/>
          <a:p>
            <a:r>
              <a:rPr lang="fr-FR" sz="1400" dirty="0" smtClean="0">
                <a:solidFill>
                  <a:srgbClr val="FF0000"/>
                </a:solidFill>
              </a:rPr>
              <a:t>X</a:t>
            </a:r>
            <a:endParaRPr lang="fr-FR" sz="1400" dirty="0">
              <a:solidFill>
                <a:srgbClr val="FF0000"/>
              </a:solidFill>
            </a:endParaRPr>
          </a:p>
        </p:txBody>
      </p:sp>
      <p:sp>
        <p:nvSpPr>
          <p:cNvPr id="7" name="ZoneTexte 6"/>
          <p:cNvSpPr txBox="1"/>
          <p:nvPr/>
        </p:nvSpPr>
        <p:spPr>
          <a:xfrm>
            <a:off x="5076056" y="4653136"/>
            <a:ext cx="288032" cy="307777"/>
          </a:xfrm>
          <a:prstGeom prst="rect">
            <a:avLst/>
          </a:prstGeom>
          <a:noFill/>
        </p:spPr>
        <p:txBody>
          <a:bodyPr wrap="square" rtlCol="0">
            <a:spAutoFit/>
          </a:bodyPr>
          <a:lstStyle/>
          <a:p>
            <a:r>
              <a:rPr lang="fr-FR" sz="1400" dirty="0" smtClean="0">
                <a:solidFill>
                  <a:srgbClr val="FF0000"/>
                </a:solidFill>
              </a:rPr>
              <a:t>X</a:t>
            </a:r>
            <a:endParaRPr lang="fr-FR" sz="1400" dirty="0">
              <a:solidFill>
                <a:srgbClr val="FF0000"/>
              </a:solidFill>
            </a:endParaRPr>
          </a:p>
        </p:txBody>
      </p:sp>
      <p:sp>
        <p:nvSpPr>
          <p:cNvPr id="8" name="ZoneTexte 7"/>
          <p:cNvSpPr txBox="1"/>
          <p:nvPr/>
        </p:nvSpPr>
        <p:spPr>
          <a:xfrm>
            <a:off x="6804248" y="4941168"/>
            <a:ext cx="288032" cy="307777"/>
          </a:xfrm>
          <a:prstGeom prst="rect">
            <a:avLst/>
          </a:prstGeom>
          <a:noFill/>
        </p:spPr>
        <p:txBody>
          <a:bodyPr wrap="square" rtlCol="0">
            <a:spAutoFit/>
          </a:bodyPr>
          <a:lstStyle/>
          <a:p>
            <a:r>
              <a:rPr lang="fr-FR" sz="1400" dirty="0" smtClean="0">
                <a:solidFill>
                  <a:srgbClr val="FF0000"/>
                </a:solidFill>
              </a:rPr>
              <a:t>X</a:t>
            </a:r>
            <a:endParaRPr lang="fr-FR" sz="1400" dirty="0">
              <a:solidFill>
                <a:srgbClr val="FF0000"/>
              </a:solidFill>
            </a:endParaRPr>
          </a:p>
        </p:txBody>
      </p:sp>
      <p:sp>
        <p:nvSpPr>
          <p:cNvPr id="9" name="ZoneTexte 8"/>
          <p:cNvSpPr txBox="1"/>
          <p:nvPr/>
        </p:nvSpPr>
        <p:spPr>
          <a:xfrm>
            <a:off x="6804248" y="5229200"/>
            <a:ext cx="288032" cy="307777"/>
          </a:xfrm>
          <a:prstGeom prst="rect">
            <a:avLst/>
          </a:prstGeom>
          <a:noFill/>
        </p:spPr>
        <p:txBody>
          <a:bodyPr wrap="square" rtlCol="0">
            <a:spAutoFit/>
          </a:bodyPr>
          <a:lstStyle/>
          <a:p>
            <a:r>
              <a:rPr lang="fr-FR" sz="1400" dirty="0" smtClean="0">
                <a:solidFill>
                  <a:srgbClr val="FF0000"/>
                </a:solidFill>
              </a:rPr>
              <a:t>X</a:t>
            </a:r>
            <a:endParaRPr lang="fr-FR" sz="1400" dirty="0">
              <a:solidFill>
                <a:srgbClr val="FF0000"/>
              </a:solidFill>
            </a:endParaRPr>
          </a:p>
        </p:txBody>
      </p:sp>
      <p:sp>
        <p:nvSpPr>
          <p:cNvPr id="10" name="ZoneTexte 9"/>
          <p:cNvSpPr txBox="1"/>
          <p:nvPr/>
        </p:nvSpPr>
        <p:spPr>
          <a:xfrm>
            <a:off x="5940152" y="5661248"/>
            <a:ext cx="288032" cy="307777"/>
          </a:xfrm>
          <a:prstGeom prst="rect">
            <a:avLst/>
          </a:prstGeom>
          <a:noFill/>
        </p:spPr>
        <p:txBody>
          <a:bodyPr wrap="square" rtlCol="0">
            <a:spAutoFit/>
          </a:bodyPr>
          <a:lstStyle/>
          <a:p>
            <a:r>
              <a:rPr lang="fr-FR" sz="1400" dirty="0" smtClean="0">
                <a:solidFill>
                  <a:srgbClr val="FF0000"/>
                </a:solidFill>
              </a:rPr>
              <a:t>X</a:t>
            </a:r>
            <a:endParaRPr lang="fr-FR" sz="1400" dirty="0">
              <a:solidFill>
                <a:srgbClr val="FF0000"/>
              </a:solidFill>
            </a:endParaRPr>
          </a:p>
        </p:txBody>
      </p:sp>
      <p:sp>
        <p:nvSpPr>
          <p:cNvPr id="11" name="ZoneTexte 10"/>
          <p:cNvSpPr txBox="1"/>
          <p:nvPr/>
        </p:nvSpPr>
        <p:spPr>
          <a:xfrm>
            <a:off x="5940152" y="5877272"/>
            <a:ext cx="288032" cy="307777"/>
          </a:xfrm>
          <a:prstGeom prst="rect">
            <a:avLst/>
          </a:prstGeom>
          <a:noFill/>
        </p:spPr>
        <p:txBody>
          <a:bodyPr wrap="square" rtlCol="0">
            <a:spAutoFit/>
          </a:bodyPr>
          <a:lstStyle/>
          <a:p>
            <a:r>
              <a:rPr lang="fr-FR" sz="1400" dirty="0" smtClean="0">
                <a:solidFill>
                  <a:srgbClr val="FF0000"/>
                </a:solidFill>
              </a:rPr>
              <a:t>X</a:t>
            </a:r>
            <a:endParaRPr lang="fr-FR" sz="1400" dirty="0">
              <a:solidFill>
                <a:srgbClr val="FF0000"/>
              </a:solidFill>
            </a:endParaRPr>
          </a:p>
        </p:txBody>
      </p:sp>
      <p:sp>
        <p:nvSpPr>
          <p:cNvPr id="12" name="ZoneTexte 11"/>
          <p:cNvSpPr txBox="1"/>
          <p:nvPr/>
        </p:nvSpPr>
        <p:spPr>
          <a:xfrm>
            <a:off x="5076056" y="6309320"/>
            <a:ext cx="288032" cy="307777"/>
          </a:xfrm>
          <a:prstGeom prst="rect">
            <a:avLst/>
          </a:prstGeom>
          <a:noFill/>
        </p:spPr>
        <p:txBody>
          <a:bodyPr wrap="square" rtlCol="0">
            <a:spAutoFit/>
          </a:bodyPr>
          <a:lstStyle/>
          <a:p>
            <a:r>
              <a:rPr lang="fr-FR" sz="1400" dirty="0" smtClean="0">
                <a:solidFill>
                  <a:srgbClr val="FF0000"/>
                </a:solidFill>
              </a:rPr>
              <a:t>X</a:t>
            </a:r>
            <a:endParaRPr lang="fr-FR" sz="1400" dirty="0">
              <a:solidFill>
                <a:srgbClr val="FF0000"/>
              </a:solidFill>
            </a:endParaRPr>
          </a:p>
        </p:txBody>
      </p:sp>
      <p:sp>
        <p:nvSpPr>
          <p:cNvPr id="13" name="ZoneTexte 12"/>
          <p:cNvSpPr txBox="1"/>
          <p:nvPr/>
        </p:nvSpPr>
        <p:spPr>
          <a:xfrm>
            <a:off x="5940152" y="6093296"/>
            <a:ext cx="288032" cy="307777"/>
          </a:xfrm>
          <a:prstGeom prst="rect">
            <a:avLst/>
          </a:prstGeom>
          <a:noFill/>
        </p:spPr>
        <p:txBody>
          <a:bodyPr wrap="square" rtlCol="0">
            <a:spAutoFit/>
          </a:bodyPr>
          <a:lstStyle/>
          <a:p>
            <a:r>
              <a:rPr lang="fr-FR" sz="1400" dirty="0" smtClean="0">
                <a:solidFill>
                  <a:srgbClr val="FF0000"/>
                </a:solidFill>
              </a:rPr>
              <a:t>X</a:t>
            </a:r>
            <a:endParaRPr lang="fr-FR" sz="1400"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251520" y="1750170"/>
            <a:ext cx="8640960" cy="344709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nchor="ctr">
            <a:spAutoFit/>
          </a:bodyPr>
          <a:lstStyle/>
          <a:p>
            <a:pPr marL="285750" indent="-285750" algn="ctr"/>
            <a:r>
              <a:rPr lang="fr-FR" sz="3200" b="1" dirty="0" smtClean="0">
                <a:solidFill>
                  <a:srgbClr val="FF0000"/>
                </a:solidFill>
              </a:rPr>
              <a:t>Etude du contexte d’enseignement et définition des besoins des élèves</a:t>
            </a:r>
          </a:p>
          <a:p>
            <a:pPr algn="just"/>
            <a:endParaRPr lang="fr-FR" sz="2200" dirty="0" smtClean="0"/>
          </a:p>
          <a:p>
            <a:pPr algn="just"/>
            <a:r>
              <a:rPr lang="fr-FR" sz="2200" dirty="0" smtClean="0"/>
              <a:t>Dans le cadre de la formation générale des élèves, un </a:t>
            </a:r>
            <a:r>
              <a:rPr lang="fr-FR" sz="2200" u="sng" dirty="0" smtClean="0"/>
              <a:t>diagnostic</a:t>
            </a:r>
            <a:r>
              <a:rPr lang="fr-FR" sz="2200" dirty="0" smtClean="0"/>
              <a:t> du contexte d’enseignement particulier que constitue un E.P.L.E. permet de définir et d’articuler un ensemble de projets (académique, d’établissement, d’E.PS.). A travers le </a:t>
            </a:r>
            <a:r>
              <a:rPr lang="fr-FR" sz="2200" u="sng" dirty="0" smtClean="0"/>
              <a:t>filtre des huit composantes du Socle </a:t>
            </a:r>
            <a:r>
              <a:rPr lang="fr-FR" sz="2200" dirty="0" smtClean="0"/>
              <a:t>Commun, les caractéristiques de la population scolaire d’un établissement permettent de recenser des besoins prioritaires.</a:t>
            </a:r>
          </a:p>
        </p:txBody>
      </p:sp>
    </p:spTree>
    <p:extLst>
      <p:ext uri="{BB962C8B-B14F-4D97-AF65-F5344CB8AC3E}">
        <p14:creationId xmlns="" xmlns:p14="http://schemas.microsoft.com/office/powerpoint/2010/main" val="7374890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30475" y="1184079"/>
            <a:ext cx="7444150" cy="2716357"/>
          </a:xfrm>
          <a:solidFill>
            <a:schemeClr val="accent2">
              <a:lumMod val="20000"/>
              <a:lumOff val="80000"/>
            </a:schemeClr>
          </a:solidFill>
          <a:ln w="22225">
            <a:solidFill>
              <a:srgbClr val="FF0000"/>
            </a:solidFill>
          </a:ln>
        </p:spPr>
        <p:txBody>
          <a:bodyPr>
            <a:normAutofit/>
          </a:bodyPr>
          <a:lstStyle/>
          <a:p>
            <a:pPr algn="l"/>
            <a:r>
              <a:rPr lang="fr-FR" sz="1600" u="sng" dirty="0" smtClean="0"/>
              <a:t>1</a:t>
            </a:r>
            <a:r>
              <a:rPr lang="fr-FR" sz="1600" u="sng" baseline="30000" dirty="0" smtClean="0"/>
              <a:t>er</a:t>
            </a:r>
            <a:r>
              <a:rPr lang="fr-FR" sz="1600" u="sng" dirty="0" smtClean="0"/>
              <a:t> filtre: le projet de l’académie de Créteil </a:t>
            </a:r>
            <a:r>
              <a:rPr lang="fr-FR" sz="1100" u="sng" dirty="0" smtClean="0"/>
              <a:t>(septembre 2016)</a:t>
            </a:r>
            <a:r>
              <a:rPr lang="fr-FR" sz="1600" dirty="0" smtClean="0"/>
              <a:t/>
            </a:r>
            <a:br>
              <a:rPr lang="fr-FR" sz="1600" dirty="0" smtClean="0"/>
            </a:br>
            <a:r>
              <a:rPr lang="fr-FR" sz="1600" dirty="0" smtClean="0"/>
              <a:t>- </a:t>
            </a:r>
            <a:r>
              <a:rPr lang="fr-FR" sz="1600" b="1" dirty="0" smtClean="0">
                <a:solidFill>
                  <a:srgbClr val="FF0000"/>
                </a:solidFill>
              </a:rPr>
              <a:t>Performance</a:t>
            </a:r>
            <a:r>
              <a:rPr lang="fr-FR" sz="1600" dirty="0" smtClean="0"/>
              <a:t/>
            </a:r>
            <a:br>
              <a:rPr lang="fr-FR" sz="1600" dirty="0" smtClean="0"/>
            </a:br>
            <a:r>
              <a:rPr lang="fr-FR" sz="1600" dirty="0" smtClean="0"/>
              <a:t>- Valeurs</a:t>
            </a:r>
            <a:br>
              <a:rPr lang="fr-FR" sz="1600" dirty="0" smtClean="0"/>
            </a:br>
            <a:r>
              <a:rPr lang="fr-FR" sz="1600" dirty="0" smtClean="0"/>
              <a:t>- Coopération</a:t>
            </a:r>
            <a:br>
              <a:rPr lang="fr-FR" sz="1600" dirty="0" smtClean="0"/>
            </a:br>
            <a:r>
              <a:rPr lang="fr-FR" sz="1600" dirty="0" smtClean="0"/>
              <a:t>- Ressources humaines</a:t>
            </a:r>
            <a:br>
              <a:rPr lang="fr-FR" sz="1600" dirty="0" smtClean="0"/>
            </a:br>
            <a:r>
              <a:rPr lang="fr-FR" sz="1600" dirty="0" smtClean="0"/>
              <a:t/>
            </a:r>
            <a:br>
              <a:rPr lang="fr-FR" sz="1600" dirty="0" smtClean="0"/>
            </a:br>
            <a:r>
              <a:rPr lang="fr-FR" sz="1600" dirty="0" smtClean="0"/>
              <a:t/>
            </a:r>
            <a:br>
              <a:rPr lang="fr-FR" sz="1600" dirty="0" smtClean="0"/>
            </a:br>
            <a:endParaRPr lang="fr-FR" sz="1600" dirty="0"/>
          </a:p>
        </p:txBody>
      </p:sp>
      <p:sp>
        <p:nvSpPr>
          <p:cNvPr id="4" name="Titre 1"/>
          <p:cNvSpPr txBox="1">
            <a:spLocks/>
          </p:cNvSpPr>
          <p:nvPr/>
        </p:nvSpPr>
        <p:spPr>
          <a:xfrm>
            <a:off x="2123728" y="44624"/>
            <a:ext cx="4608512" cy="936104"/>
          </a:xfrm>
          <a:prstGeom prst="rect">
            <a:avLst/>
          </a:prstGeom>
          <a:solidFill>
            <a:schemeClr val="accent2">
              <a:lumMod val="40000"/>
              <a:lumOff val="60000"/>
            </a:schemeClr>
          </a:solidFill>
          <a:ln w="22225">
            <a:solidFill>
              <a:srgbClr val="FF0000"/>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000" b="1" dirty="0" smtClean="0"/>
              <a:t>Le programme 2015: </a:t>
            </a:r>
          </a:p>
          <a:p>
            <a:r>
              <a:rPr lang="fr-FR" sz="2000" b="1" dirty="0" smtClean="0"/>
              <a:t>Le SCCCC, 5 domaines de formation</a:t>
            </a:r>
            <a:endParaRPr lang="fr-FR" sz="2000" b="1" dirty="0"/>
          </a:p>
        </p:txBody>
      </p:sp>
      <p:cxnSp>
        <p:nvCxnSpPr>
          <p:cNvPr id="6" name="Connecteur en angle 5"/>
          <p:cNvCxnSpPr/>
          <p:nvPr/>
        </p:nvCxnSpPr>
        <p:spPr>
          <a:xfrm>
            <a:off x="6732240" y="188640"/>
            <a:ext cx="914400" cy="9144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Connecteur en angle 7"/>
          <p:cNvCxnSpPr/>
          <p:nvPr/>
        </p:nvCxnSpPr>
        <p:spPr>
          <a:xfrm rot="60000">
            <a:off x="1051517" y="172526"/>
            <a:ext cx="914400" cy="914400"/>
          </a:xfrm>
          <a:prstGeom prst="bentConnector3">
            <a:avLst/>
          </a:prstGeom>
          <a:ln>
            <a:tailEnd type="arrow"/>
          </a:ln>
          <a:scene3d>
            <a:camera prst="orthographicFront">
              <a:rot lat="9000000" lon="0" rev="0"/>
            </a:camera>
            <a:lightRig rig="threePt" dir="t"/>
          </a:scene3d>
        </p:spPr>
        <p:style>
          <a:lnRef idx="1">
            <a:schemeClr val="accent1"/>
          </a:lnRef>
          <a:fillRef idx="0">
            <a:schemeClr val="accent1"/>
          </a:fillRef>
          <a:effectRef idx="0">
            <a:schemeClr val="accent1"/>
          </a:effectRef>
          <a:fontRef idx="minor">
            <a:schemeClr val="tx1"/>
          </a:fontRef>
        </p:style>
      </p:cxnSp>
      <p:sp>
        <p:nvSpPr>
          <p:cNvPr id="12" name="ZoneTexte 11"/>
          <p:cNvSpPr txBox="1"/>
          <p:nvPr/>
        </p:nvSpPr>
        <p:spPr>
          <a:xfrm>
            <a:off x="7757429" y="245360"/>
            <a:ext cx="1460656" cy="938719"/>
          </a:xfrm>
          <a:prstGeom prst="rect">
            <a:avLst/>
          </a:prstGeom>
          <a:noFill/>
        </p:spPr>
        <p:txBody>
          <a:bodyPr wrap="none" rtlCol="0">
            <a:spAutoFit/>
          </a:bodyPr>
          <a:lstStyle/>
          <a:p>
            <a:pPr marL="171450" indent="-171450">
              <a:buFontTx/>
              <a:buChar char="-"/>
            </a:pPr>
            <a:r>
              <a:rPr lang="fr-FR" sz="1100" dirty="0" smtClean="0"/>
              <a:t>Français</a:t>
            </a:r>
          </a:p>
          <a:p>
            <a:pPr marL="171450" indent="-171450">
              <a:buFontTx/>
              <a:buChar char="-"/>
            </a:pPr>
            <a:r>
              <a:rPr lang="fr-FR" sz="1100" b="1" dirty="0" smtClean="0"/>
              <a:t>EPS</a:t>
            </a:r>
          </a:p>
          <a:p>
            <a:pPr marL="171450" indent="-171450">
              <a:buFontTx/>
              <a:buChar char="-"/>
            </a:pPr>
            <a:r>
              <a:rPr lang="fr-FR" sz="1100" dirty="0" smtClean="0"/>
              <a:t>HG</a:t>
            </a:r>
          </a:p>
          <a:p>
            <a:pPr marL="171450" indent="-171450">
              <a:buFontTx/>
              <a:buChar char="-"/>
            </a:pPr>
            <a:r>
              <a:rPr lang="fr-FR" sz="1100" dirty="0" smtClean="0"/>
              <a:t>SVT</a:t>
            </a:r>
          </a:p>
          <a:p>
            <a:pPr marL="171450" indent="-171450">
              <a:buFontTx/>
              <a:buChar char="-"/>
            </a:pPr>
            <a:r>
              <a:rPr lang="fr-FR" sz="1100" dirty="0" smtClean="0"/>
              <a:t>Education musicale</a:t>
            </a:r>
            <a:endParaRPr lang="fr-FR" sz="1100" dirty="0"/>
          </a:p>
        </p:txBody>
      </p:sp>
      <p:sp>
        <p:nvSpPr>
          <p:cNvPr id="13" name="ZoneTexte 12"/>
          <p:cNvSpPr txBox="1"/>
          <p:nvPr/>
        </p:nvSpPr>
        <p:spPr>
          <a:xfrm>
            <a:off x="0" y="280894"/>
            <a:ext cx="1295547" cy="938719"/>
          </a:xfrm>
          <a:prstGeom prst="rect">
            <a:avLst/>
          </a:prstGeom>
          <a:noFill/>
        </p:spPr>
        <p:txBody>
          <a:bodyPr wrap="none" rtlCol="0">
            <a:spAutoFit/>
          </a:bodyPr>
          <a:lstStyle/>
          <a:p>
            <a:pPr marL="171450" indent="-171450">
              <a:buFontTx/>
              <a:buChar char="-"/>
            </a:pPr>
            <a:r>
              <a:rPr lang="fr-FR" sz="1100" dirty="0" smtClean="0"/>
              <a:t>Mathématiques</a:t>
            </a:r>
          </a:p>
          <a:p>
            <a:pPr marL="171450" indent="-171450">
              <a:buFontTx/>
              <a:buChar char="-"/>
            </a:pPr>
            <a:r>
              <a:rPr lang="fr-FR" sz="1100" dirty="0" smtClean="0"/>
              <a:t>LV1</a:t>
            </a:r>
          </a:p>
          <a:p>
            <a:pPr marL="171450" indent="-171450">
              <a:buFontTx/>
              <a:buChar char="-"/>
            </a:pPr>
            <a:r>
              <a:rPr lang="fr-FR" sz="1100" dirty="0" smtClean="0"/>
              <a:t>Physique-chimie</a:t>
            </a:r>
          </a:p>
          <a:p>
            <a:pPr marL="171450" indent="-171450">
              <a:buFontTx/>
              <a:buChar char="-"/>
            </a:pPr>
            <a:r>
              <a:rPr lang="fr-FR" sz="1100" dirty="0" smtClean="0"/>
              <a:t>Arts plastiques</a:t>
            </a:r>
          </a:p>
          <a:p>
            <a:pPr marL="171450" indent="-171450">
              <a:buFontTx/>
              <a:buChar char="-"/>
            </a:pPr>
            <a:r>
              <a:rPr lang="fr-FR" sz="1100" dirty="0" smtClean="0"/>
              <a:t>LV2</a:t>
            </a:r>
            <a:endParaRPr lang="fr-FR" sz="1100" dirty="0"/>
          </a:p>
        </p:txBody>
      </p:sp>
      <p:sp>
        <p:nvSpPr>
          <p:cNvPr id="28" name="Titre 1"/>
          <p:cNvSpPr txBox="1">
            <a:spLocks/>
          </p:cNvSpPr>
          <p:nvPr/>
        </p:nvSpPr>
        <p:spPr>
          <a:xfrm>
            <a:off x="5502151" y="4517312"/>
            <a:ext cx="3519853" cy="1071928"/>
          </a:xfrm>
          <a:prstGeom prst="rect">
            <a:avLst/>
          </a:prstGeom>
          <a:solidFill>
            <a:srgbClr val="92D050"/>
          </a:solidFill>
          <a:ln w="22225">
            <a:solidFill>
              <a:srgbClr val="00B050"/>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1200" b="1" dirty="0" smtClean="0"/>
              <a:t/>
            </a:r>
            <a:br>
              <a:rPr lang="fr-FR" sz="1200" b="1" dirty="0" smtClean="0"/>
            </a:br>
            <a:r>
              <a:rPr lang="fr-FR" sz="1400" b="1" dirty="0" smtClean="0"/>
              <a:t>Axes du projet d’établissement:</a:t>
            </a:r>
          </a:p>
          <a:p>
            <a:endParaRPr lang="fr-FR" sz="1200" b="1" dirty="0" smtClean="0"/>
          </a:p>
          <a:p>
            <a:r>
              <a:rPr lang="fr-FR" sz="1000" dirty="0" smtClean="0"/>
              <a:t>- Maintenir l’image positive du collège dans la ville</a:t>
            </a:r>
            <a:br>
              <a:rPr lang="fr-FR" sz="1000" dirty="0" smtClean="0"/>
            </a:br>
            <a:r>
              <a:rPr lang="fr-FR" sz="1000" dirty="0" smtClean="0"/>
              <a:t>- </a:t>
            </a:r>
            <a:r>
              <a:rPr lang="fr-FR" sz="1000" b="1" dirty="0" smtClean="0">
                <a:solidFill>
                  <a:srgbClr val="FF0000"/>
                </a:solidFill>
              </a:rPr>
              <a:t>F</a:t>
            </a:r>
            <a:r>
              <a:rPr lang="fr-FR" sz="1000" b="1" dirty="0" smtClean="0">
                <a:solidFill>
                  <a:srgbClr val="FF0000"/>
                </a:solidFill>
              </a:rPr>
              <a:t>aire </a:t>
            </a:r>
            <a:r>
              <a:rPr lang="fr-FR" sz="1000" b="1" dirty="0" smtClean="0">
                <a:solidFill>
                  <a:srgbClr val="FF0000"/>
                </a:solidFill>
              </a:rPr>
              <a:t>progresser chaque élève </a:t>
            </a:r>
            <a:r>
              <a:rPr lang="fr-FR" sz="1000" b="1" dirty="0" smtClean="0">
                <a:solidFill>
                  <a:srgbClr val="FF0000"/>
                </a:solidFill>
              </a:rPr>
              <a:t>en </a:t>
            </a:r>
            <a:r>
              <a:rPr lang="fr-FR" sz="1000" b="1" dirty="0" smtClean="0">
                <a:solidFill>
                  <a:srgbClr val="FF0000"/>
                </a:solidFill>
              </a:rPr>
              <a:t>l’impliquant davantage dans son travail </a:t>
            </a:r>
            <a:br>
              <a:rPr lang="fr-FR" sz="1000" b="1" dirty="0" smtClean="0">
                <a:solidFill>
                  <a:srgbClr val="FF0000"/>
                </a:solidFill>
              </a:rPr>
            </a:br>
            <a:r>
              <a:rPr lang="fr-FR" sz="1000" dirty="0" smtClean="0"/>
              <a:t>- Faire du collège un établissement citoyen et solidaire</a:t>
            </a:r>
          </a:p>
          <a:p>
            <a:endParaRPr lang="fr-FR" sz="1000" dirty="0"/>
          </a:p>
        </p:txBody>
      </p:sp>
      <p:cxnSp>
        <p:nvCxnSpPr>
          <p:cNvPr id="65" name="Connecteur droit 64"/>
          <p:cNvCxnSpPr/>
          <p:nvPr/>
        </p:nvCxnSpPr>
        <p:spPr>
          <a:xfrm flipV="1">
            <a:off x="4857959" y="4700528"/>
            <a:ext cx="360040" cy="157251"/>
          </a:xfrm>
          <a:prstGeom prst="line">
            <a:avLst/>
          </a:prstGeom>
          <a:ln w="444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67" name="Connecteur droit 66"/>
          <p:cNvCxnSpPr/>
          <p:nvPr/>
        </p:nvCxnSpPr>
        <p:spPr>
          <a:xfrm flipV="1">
            <a:off x="4920987" y="4795306"/>
            <a:ext cx="360040" cy="157251"/>
          </a:xfrm>
          <a:prstGeom prst="line">
            <a:avLst/>
          </a:prstGeom>
          <a:ln w="444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8" name="Connecteur droit 67"/>
          <p:cNvCxnSpPr/>
          <p:nvPr/>
        </p:nvCxnSpPr>
        <p:spPr>
          <a:xfrm flipV="1">
            <a:off x="5013952" y="4907484"/>
            <a:ext cx="360040" cy="157251"/>
          </a:xfrm>
          <a:prstGeom prst="line">
            <a:avLst/>
          </a:prstGeom>
          <a:ln w="444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69" name="Connecteur droit 68"/>
          <p:cNvCxnSpPr/>
          <p:nvPr/>
        </p:nvCxnSpPr>
        <p:spPr>
          <a:xfrm flipV="1">
            <a:off x="5037979" y="5029015"/>
            <a:ext cx="360040" cy="157251"/>
          </a:xfrm>
          <a:prstGeom prst="line">
            <a:avLst/>
          </a:prstGeom>
          <a:ln w="444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 name="Connecteur droit 69"/>
          <p:cNvCxnSpPr/>
          <p:nvPr/>
        </p:nvCxnSpPr>
        <p:spPr>
          <a:xfrm flipV="1">
            <a:off x="5013952" y="5204583"/>
            <a:ext cx="360040" cy="157251"/>
          </a:xfrm>
          <a:prstGeom prst="line">
            <a:avLst/>
          </a:prstGeom>
          <a:ln w="444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71" name="Connecteur droit 70"/>
          <p:cNvCxnSpPr/>
          <p:nvPr/>
        </p:nvCxnSpPr>
        <p:spPr>
          <a:xfrm flipV="1">
            <a:off x="5076980" y="5299361"/>
            <a:ext cx="360040" cy="157251"/>
          </a:xfrm>
          <a:prstGeom prst="line">
            <a:avLst/>
          </a:prstGeom>
          <a:ln w="444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 name="Connecteur en angle 4"/>
          <p:cNvCxnSpPr/>
          <p:nvPr/>
        </p:nvCxnSpPr>
        <p:spPr>
          <a:xfrm>
            <a:off x="2267744" y="1916832"/>
            <a:ext cx="2196010" cy="512296"/>
          </a:xfrm>
          <a:prstGeom prst="bentConnector3">
            <a:avLst/>
          </a:prstGeom>
          <a:ln w="158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4465854" y="2275239"/>
            <a:ext cx="3236925" cy="1384995"/>
          </a:xfrm>
          <a:prstGeom prst="rect">
            <a:avLst/>
          </a:prstGeom>
          <a:noFill/>
        </p:spPr>
        <p:txBody>
          <a:bodyPr wrap="square" rtlCol="0">
            <a:spAutoFit/>
          </a:bodyPr>
          <a:lstStyle/>
          <a:p>
            <a:r>
              <a:rPr lang="fr-FR" sz="1200" u="sng" dirty="0" smtClean="0"/>
              <a:t>Leviers possibles: </a:t>
            </a:r>
            <a:r>
              <a:rPr lang="fr-FR" sz="1200" dirty="0" smtClean="0"/>
              <a:t/>
            </a:r>
            <a:br>
              <a:rPr lang="fr-FR" sz="1200" dirty="0" smtClean="0"/>
            </a:br>
            <a:r>
              <a:rPr lang="fr-FR" sz="1200" dirty="0" smtClean="0"/>
              <a:t> - </a:t>
            </a:r>
            <a:r>
              <a:rPr lang="fr-FR" sz="1200" b="1" dirty="0" smtClean="0">
                <a:solidFill>
                  <a:srgbClr val="FF0000"/>
                </a:solidFill>
              </a:rPr>
              <a:t>Concevoir et partager des outils d’analyse et d’auto-évaluation  </a:t>
            </a:r>
          </a:p>
          <a:p>
            <a:r>
              <a:rPr lang="fr-FR" sz="1200" dirty="0" smtClean="0"/>
              <a:t>- Promouvoir les pratiques pédagogiques pertinentes, </a:t>
            </a:r>
            <a:r>
              <a:rPr lang="fr-FR" sz="1200" b="1" dirty="0" smtClean="0">
                <a:solidFill>
                  <a:srgbClr val="FF0000"/>
                </a:solidFill>
              </a:rPr>
              <a:t>analyser les difficultés des élèves</a:t>
            </a:r>
            <a:r>
              <a:rPr lang="fr-FR" sz="1200" dirty="0" smtClean="0"/>
              <a:t>.</a:t>
            </a:r>
            <a:br>
              <a:rPr lang="fr-FR" sz="1200" dirty="0" smtClean="0"/>
            </a:br>
            <a:r>
              <a:rPr lang="fr-FR" sz="1200" dirty="0" smtClean="0"/>
              <a:t>- Adapter l’accompagnement des élèves au plus près des besoins</a:t>
            </a:r>
            <a:endParaRPr lang="fr-FR" sz="1200" dirty="0"/>
          </a:p>
        </p:txBody>
      </p:sp>
      <p:cxnSp>
        <p:nvCxnSpPr>
          <p:cNvPr id="73" name="Connecteur droit 72"/>
          <p:cNvCxnSpPr/>
          <p:nvPr/>
        </p:nvCxnSpPr>
        <p:spPr>
          <a:xfrm flipV="1">
            <a:off x="5160906" y="3900746"/>
            <a:ext cx="360040" cy="576064"/>
          </a:xfrm>
          <a:prstGeom prst="line">
            <a:avLst/>
          </a:prstGeom>
          <a:ln w="444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9" name="Connecteur droit 78"/>
          <p:cNvCxnSpPr/>
          <p:nvPr/>
        </p:nvCxnSpPr>
        <p:spPr>
          <a:xfrm flipV="1">
            <a:off x="5322131" y="3900746"/>
            <a:ext cx="360040" cy="576064"/>
          </a:xfrm>
          <a:prstGeom prst="line">
            <a:avLst/>
          </a:prstGeom>
          <a:ln w="444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0" name="Connecteur droit 79"/>
          <p:cNvCxnSpPr/>
          <p:nvPr/>
        </p:nvCxnSpPr>
        <p:spPr>
          <a:xfrm flipV="1">
            <a:off x="5502151" y="3900746"/>
            <a:ext cx="360040" cy="576064"/>
          </a:xfrm>
          <a:prstGeom prst="line">
            <a:avLst/>
          </a:prstGeom>
          <a:ln w="444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1" name="Connecteur droit 80"/>
          <p:cNvCxnSpPr/>
          <p:nvPr/>
        </p:nvCxnSpPr>
        <p:spPr>
          <a:xfrm flipV="1">
            <a:off x="5691161" y="3900746"/>
            <a:ext cx="360040" cy="576064"/>
          </a:xfrm>
          <a:prstGeom prst="line">
            <a:avLst/>
          </a:prstGeom>
          <a:ln w="444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2" name="Connecteur droit 81"/>
          <p:cNvCxnSpPr/>
          <p:nvPr/>
        </p:nvCxnSpPr>
        <p:spPr>
          <a:xfrm flipV="1">
            <a:off x="5871181" y="3900746"/>
            <a:ext cx="360040" cy="576064"/>
          </a:xfrm>
          <a:prstGeom prst="line">
            <a:avLst/>
          </a:prstGeom>
          <a:ln w="444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3" name="Connecteur droit 82"/>
          <p:cNvCxnSpPr/>
          <p:nvPr/>
        </p:nvCxnSpPr>
        <p:spPr>
          <a:xfrm flipV="1">
            <a:off x="6043026" y="3905874"/>
            <a:ext cx="360040" cy="576064"/>
          </a:xfrm>
          <a:prstGeom prst="line">
            <a:avLst/>
          </a:prstGeom>
          <a:ln w="444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4" name="Connecteur droit 83"/>
          <p:cNvCxnSpPr/>
          <p:nvPr/>
        </p:nvCxnSpPr>
        <p:spPr>
          <a:xfrm flipV="1">
            <a:off x="6223046" y="3905874"/>
            <a:ext cx="360040" cy="576064"/>
          </a:xfrm>
          <a:prstGeom prst="line">
            <a:avLst/>
          </a:prstGeom>
          <a:ln w="444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5" name="Connecteur droit 84"/>
          <p:cNvCxnSpPr/>
          <p:nvPr/>
        </p:nvCxnSpPr>
        <p:spPr>
          <a:xfrm flipV="1">
            <a:off x="6412056" y="3905874"/>
            <a:ext cx="360040" cy="576064"/>
          </a:xfrm>
          <a:prstGeom prst="line">
            <a:avLst/>
          </a:prstGeom>
          <a:ln w="444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6" name="Connecteur droit 85"/>
          <p:cNvCxnSpPr/>
          <p:nvPr/>
        </p:nvCxnSpPr>
        <p:spPr>
          <a:xfrm flipV="1">
            <a:off x="6592076" y="3905874"/>
            <a:ext cx="360040" cy="576064"/>
          </a:xfrm>
          <a:prstGeom prst="line">
            <a:avLst/>
          </a:prstGeom>
          <a:ln w="444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7" name="Connecteur droit 86"/>
          <p:cNvCxnSpPr/>
          <p:nvPr/>
        </p:nvCxnSpPr>
        <p:spPr>
          <a:xfrm flipV="1">
            <a:off x="6824262" y="3905874"/>
            <a:ext cx="360040" cy="576064"/>
          </a:xfrm>
          <a:prstGeom prst="line">
            <a:avLst/>
          </a:prstGeom>
          <a:ln w="444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8" name="Connecteur droit 87"/>
          <p:cNvCxnSpPr/>
          <p:nvPr/>
        </p:nvCxnSpPr>
        <p:spPr>
          <a:xfrm flipV="1">
            <a:off x="7004282" y="3905874"/>
            <a:ext cx="360040" cy="576064"/>
          </a:xfrm>
          <a:prstGeom prst="line">
            <a:avLst/>
          </a:prstGeom>
          <a:ln w="444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9" name="Connecteur droit 88"/>
          <p:cNvCxnSpPr/>
          <p:nvPr/>
        </p:nvCxnSpPr>
        <p:spPr>
          <a:xfrm flipV="1">
            <a:off x="7193292" y="3905874"/>
            <a:ext cx="360040" cy="576064"/>
          </a:xfrm>
          <a:prstGeom prst="line">
            <a:avLst/>
          </a:prstGeom>
          <a:ln w="444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0" name="Connecteur droit 89"/>
          <p:cNvCxnSpPr/>
          <p:nvPr/>
        </p:nvCxnSpPr>
        <p:spPr>
          <a:xfrm flipV="1">
            <a:off x="7373312" y="3905874"/>
            <a:ext cx="360040" cy="576064"/>
          </a:xfrm>
          <a:prstGeom prst="line">
            <a:avLst/>
          </a:prstGeom>
          <a:ln w="444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1" name="Connecteur droit 90"/>
          <p:cNvCxnSpPr/>
          <p:nvPr/>
        </p:nvCxnSpPr>
        <p:spPr>
          <a:xfrm flipV="1">
            <a:off x="7558675" y="3905874"/>
            <a:ext cx="360040" cy="576064"/>
          </a:xfrm>
          <a:prstGeom prst="line">
            <a:avLst/>
          </a:prstGeom>
          <a:ln w="444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2" name="Connecteur droit 91"/>
          <p:cNvCxnSpPr/>
          <p:nvPr/>
        </p:nvCxnSpPr>
        <p:spPr>
          <a:xfrm flipV="1">
            <a:off x="7738695" y="3905874"/>
            <a:ext cx="360040" cy="576064"/>
          </a:xfrm>
          <a:prstGeom prst="line">
            <a:avLst/>
          </a:prstGeom>
          <a:ln w="444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3" name="Connecteur droit 92"/>
          <p:cNvCxnSpPr/>
          <p:nvPr/>
        </p:nvCxnSpPr>
        <p:spPr>
          <a:xfrm flipV="1">
            <a:off x="7927705" y="3905874"/>
            <a:ext cx="360040" cy="576064"/>
          </a:xfrm>
          <a:prstGeom prst="line">
            <a:avLst/>
          </a:prstGeom>
          <a:ln w="444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94" name="Connecteur droit 93"/>
          <p:cNvCxnSpPr/>
          <p:nvPr/>
        </p:nvCxnSpPr>
        <p:spPr>
          <a:xfrm flipV="1">
            <a:off x="8107725" y="3905874"/>
            <a:ext cx="360040" cy="576064"/>
          </a:xfrm>
          <a:prstGeom prst="line">
            <a:avLst/>
          </a:prstGeom>
          <a:ln w="4445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graphicFrame>
        <p:nvGraphicFramePr>
          <p:cNvPr id="25" name="Tableau 24"/>
          <p:cNvGraphicFramePr>
            <a:graphicFrameLocks noGrp="1"/>
          </p:cNvGraphicFramePr>
          <p:nvPr>
            <p:extLst>
              <p:ext uri="{D42A27DB-BD31-4B8C-83A1-F6EECF244321}">
                <p14:modId xmlns="" xmlns:p14="http://schemas.microsoft.com/office/powerpoint/2010/main" val="1396586210"/>
              </p:ext>
            </p:extLst>
          </p:nvPr>
        </p:nvGraphicFramePr>
        <p:xfrm>
          <a:off x="219469" y="3863180"/>
          <a:ext cx="4629717" cy="2682240"/>
        </p:xfrm>
        <a:graphic>
          <a:graphicData uri="http://schemas.openxmlformats.org/drawingml/2006/table">
            <a:tbl>
              <a:tblPr firstRow="1" bandRow="1">
                <a:tableStyleId>{5C22544A-7EE6-4342-B048-85BDC9FD1C3A}</a:tableStyleId>
              </a:tblPr>
              <a:tblGrid>
                <a:gridCol w="572642"/>
                <a:gridCol w="4057075"/>
              </a:tblGrid>
              <a:tr h="477426">
                <a:tc gridSpan="2">
                  <a:txBody>
                    <a:bodyPr/>
                    <a:lstStyle/>
                    <a:p>
                      <a:r>
                        <a:rPr lang="fr-FR" sz="1400" b="0" dirty="0" smtClean="0"/>
                        <a:t>Les élèves du collège </a:t>
                      </a:r>
                      <a:r>
                        <a:rPr lang="fr-FR" sz="1400" b="0" dirty="0" smtClean="0"/>
                        <a:t>A (public hétérogène)</a:t>
                      </a:r>
                      <a:r>
                        <a:rPr lang="fr-FR" sz="1400" b="0" baseline="0" dirty="0" smtClean="0"/>
                        <a:t> </a:t>
                      </a:r>
                      <a:r>
                        <a:rPr lang="fr-FR" sz="1400" b="0" dirty="0" smtClean="0"/>
                        <a:t>au  </a:t>
                      </a:r>
                      <a:r>
                        <a:rPr lang="fr-FR" sz="1400" b="0" dirty="0" smtClean="0"/>
                        <a:t>regard des 5 domaines de formation du SCCCC</a:t>
                      </a:r>
                      <a:endParaRPr lang="fr-FR" sz="1400" b="0" dirty="0"/>
                    </a:p>
                  </a:txBody>
                  <a:tcPr/>
                </a:tc>
                <a:tc hMerge="1">
                  <a:txBody>
                    <a:bodyPr/>
                    <a:lstStyle/>
                    <a:p>
                      <a:endParaRPr lang="fr-FR" dirty="0"/>
                    </a:p>
                  </a:txBody>
                  <a:tcPr/>
                </a:tc>
              </a:tr>
              <a:tr h="271796">
                <a:tc>
                  <a:txBody>
                    <a:bodyPr/>
                    <a:lstStyle/>
                    <a:p>
                      <a:r>
                        <a:rPr lang="fr-FR" dirty="0" smtClean="0"/>
                        <a:t>D1</a:t>
                      </a:r>
                      <a:endParaRPr lang="fr-FR" dirty="0"/>
                    </a:p>
                  </a:txBody>
                  <a:tcPr/>
                </a:tc>
                <a:tc>
                  <a:txBody>
                    <a:bodyPr/>
                    <a:lstStyle/>
                    <a:p>
                      <a:r>
                        <a:rPr lang="fr-FR" dirty="0" smtClean="0"/>
                        <a:t> …</a:t>
                      </a:r>
                      <a:endParaRPr lang="fr-FR" dirty="0"/>
                    </a:p>
                  </a:txBody>
                  <a:tcPr/>
                </a:tc>
              </a:tr>
              <a:tr h="645929">
                <a:tc>
                  <a:txBody>
                    <a:bodyPr/>
                    <a:lstStyle/>
                    <a:p>
                      <a:r>
                        <a:rPr lang="fr-FR" dirty="0" smtClean="0">
                          <a:solidFill>
                            <a:srgbClr val="FF0000"/>
                          </a:solidFill>
                        </a:rPr>
                        <a:t>D2</a:t>
                      </a:r>
                      <a:endParaRPr lang="fr-FR" dirty="0">
                        <a:solidFill>
                          <a:srgbClr val="FF0000"/>
                        </a:solidFill>
                      </a:endParaRPr>
                    </a:p>
                  </a:txBody>
                  <a:tcPr/>
                </a:tc>
                <a:tc>
                  <a:txBody>
                    <a:bodyPr/>
                    <a:lstStyle/>
                    <a:p>
                      <a:r>
                        <a:rPr lang="fr-FR" sz="800" kern="1200" dirty="0" smtClean="0">
                          <a:solidFill>
                            <a:schemeClr val="dk1"/>
                          </a:solidFill>
                          <a:effectLst/>
                          <a:latin typeface="+mn-lt"/>
                          <a:ea typeface="+mn-ea"/>
                          <a:cs typeface="+mn-cs"/>
                        </a:rPr>
                        <a:t>« D'un point de vue </a:t>
                      </a:r>
                      <a:r>
                        <a:rPr lang="fr-FR" sz="800" b="1" kern="1200" dirty="0" smtClean="0">
                          <a:solidFill>
                            <a:srgbClr val="FF0000"/>
                          </a:solidFill>
                          <a:effectLst/>
                          <a:latin typeface="+mn-lt"/>
                          <a:ea typeface="+mn-ea"/>
                          <a:cs typeface="+mn-cs"/>
                        </a:rPr>
                        <a:t>méthodologique</a:t>
                      </a:r>
                      <a:r>
                        <a:rPr lang="fr-FR" sz="800" kern="1200" dirty="0" smtClean="0">
                          <a:solidFill>
                            <a:schemeClr val="dk1"/>
                          </a:solidFill>
                          <a:effectLst/>
                          <a:latin typeface="+mn-lt"/>
                          <a:ea typeface="+mn-ea"/>
                          <a:cs typeface="+mn-cs"/>
                        </a:rPr>
                        <a:t>, là encore, l'hétérogénéité de notre population scolaire</a:t>
                      </a:r>
                    </a:p>
                    <a:p>
                      <a:r>
                        <a:rPr lang="fr-FR" sz="800" kern="1200" dirty="0" smtClean="0">
                          <a:solidFill>
                            <a:schemeClr val="dk1"/>
                          </a:solidFill>
                          <a:effectLst/>
                          <a:latin typeface="+mn-lt"/>
                          <a:ea typeface="+mn-ea"/>
                          <a:cs typeface="+mn-cs"/>
                        </a:rPr>
                        <a:t> transparaît en filigrane des divers degrés d'autonomie observables dans les </a:t>
                      </a:r>
                      <a:r>
                        <a:rPr lang="fr-FR" sz="800" kern="1200" dirty="0" smtClean="0">
                          <a:solidFill>
                            <a:schemeClr val="dk1"/>
                          </a:solidFill>
                          <a:effectLst/>
                          <a:latin typeface="+mn-lt"/>
                          <a:ea typeface="+mn-ea"/>
                          <a:cs typeface="+mn-cs"/>
                        </a:rPr>
                        <a:t>classes,</a:t>
                      </a:r>
                      <a:r>
                        <a:rPr lang="fr-FR" sz="800" kern="1200" baseline="0" dirty="0" smtClean="0">
                          <a:solidFill>
                            <a:schemeClr val="dk1"/>
                          </a:solidFill>
                          <a:effectLst/>
                          <a:latin typeface="+mn-lt"/>
                          <a:ea typeface="+mn-ea"/>
                          <a:cs typeface="+mn-cs"/>
                        </a:rPr>
                        <a:t> </a:t>
                      </a:r>
                      <a:r>
                        <a:rPr lang="fr-FR" sz="800" kern="1200" dirty="0" smtClean="0">
                          <a:solidFill>
                            <a:schemeClr val="dk1"/>
                          </a:solidFill>
                          <a:effectLst/>
                          <a:latin typeface="+mn-lt"/>
                          <a:ea typeface="+mn-ea"/>
                          <a:cs typeface="+mn-cs"/>
                        </a:rPr>
                        <a:t>tous </a:t>
                      </a:r>
                      <a:r>
                        <a:rPr lang="fr-FR" sz="800" kern="1200" dirty="0" smtClean="0">
                          <a:solidFill>
                            <a:schemeClr val="dk1"/>
                          </a:solidFill>
                          <a:effectLst/>
                          <a:latin typeface="+mn-lt"/>
                          <a:ea typeface="+mn-ea"/>
                          <a:cs typeface="+mn-cs"/>
                        </a:rPr>
                        <a:t>les élèves ne sont pas égaux face aux apprentissages. </a:t>
                      </a:r>
                      <a:r>
                        <a:rPr lang="fr-FR" sz="800" b="0" kern="1200" dirty="0" smtClean="0">
                          <a:solidFill>
                            <a:schemeClr val="dk1"/>
                          </a:solidFill>
                          <a:effectLst/>
                          <a:latin typeface="+mn-lt"/>
                          <a:ea typeface="+mn-ea"/>
                          <a:cs typeface="+mn-cs"/>
                        </a:rPr>
                        <a:t>D’une façon générale, l’attention de nos élèves </a:t>
                      </a:r>
                      <a:r>
                        <a:rPr lang="fr-FR" sz="800" b="0" kern="1200" dirty="0" smtClean="0">
                          <a:solidFill>
                            <a:schemeClr val="dk1"/>
                          </a:solidFill>
                          <a:effectLst/>
                          <a:latin typeface="+mn-lt"/>
                          <a:ea typeface="+mn-ea"/>
                          <a:cs typeface="+mn-cs"/>
                        </a:rPr>
                        <a:t>est cristallisée </a:t>
                      </a:r>
                      <a:r>
                        <a:rPr lang="fr-FR" sz="800" b="0" kern="1200" dirty="0" smtClean="0">
                          <a:solidFill>
                            <a:schemeClr val="dk1"/>
                          </a:solidFill>
                          <a:effectLst/>
                          <a:latin typeface="+mn-lt"/>
                          <a:ea typeface="+mn-ea"/>
                          <a:cs typeface="+mn-cs"/>
                        </a:rPr>
                        <a:t>par le résultat </a:t>
                      </a:r>
                      <a:r>
                        <a:rPr lang="fr-FR" sz="800" b="0" kern="1200" baseline="0" dirty="0" smtClean="0">
                          <a:solidFill>
                            <a:schemeClr val="dk1"/>
                          </a:solidFill>
                          <a:effectLst/>
                          <a:latin typeface="+mn-lt"/>
                          <a:ea typeface="+mn-ea"/>
                          <a:cs typeface="+mn-cs"/>
                        </a:rPr>
                        <a:t> symbolisé par la note, </a:t>
                      </a:r>
                      <a:r>
                        <a:rPr lang="fr-FR" sz="800" b="0" kern="1200" baseline="0" dirty="0" smtClean="0">
                          <a:solidFill>
                            <a:schemeClr val="dk1"/>
                          </a:solidFill>
                          <a:effectLst/>
                          <a:latin typeface="+mn-lt"/>
                          <a:ea typeface="+mn-ea"/>
                          <a:cs typeface="+mn-cs"/>
                        </a:rPr>
                        <a:t>ils </a:t>
                      </a:r>
                      <a:r>
                        <a:rPr lang="fr-FR" sz="800" b="1" kern="1200" dirty="0" smtClean="0">
                          <a:solidFill>
                            <a:srgbClr val="FF0000"/>
                          </a:solidFill>
                          <a:effectLst/>
                          <a:latin typeface="+mn-lt"/>
                          <a:ea typeface="+mn-ea"/>
                          <a:cs typeface="+mn-cs"/>
                        </a:rPr>
                        <a:t>ont </a:t>
                      </a:r>
                      <a:r>
                        <a:rPr lang="fr-FR" sz="800" b="1" kern="1200" dirty="0" smtClean="0">
                          <a:solidFill>
                            <a:srgbClr val="FF0000"/>
                          </a:solidFill>
                          <a:effectLst/>
                          <a:latin typeface="+mn-lt"/>
                          <a:ea typeface="+mn-ea"/>
                          <a:cs typeface="+mn-cs"/>
                        </a:rPr>
                        <a:t>du mal à prendre en compte l'importance des procédures à utiliser au regard des acquisitions à construire</a:t>
                      </a:r>
                      <a:r>
                        <a:rPr lang="fr-FR" sz="800" b="1" kern="1200" dirty="0" smtClean="0">
                          <a:solidFill>
                            <a:schemeClr val="dk1"/>
                          </a:solidFill>
                          <a:effectLst/>
                          <a:latin typeface="+mn-lt"/>
                          <a:ea typeface="+mn-ea"/>
                          <a:cs typeface="+mn-cs"/>
                        </a:rPr>
                        <a:t> ».</a:t>
                      </a:r>
                      <a:endParaRPr lang="fr-FR" sz="100" b="1" dirty="0"/>
                    </a:p>
                  </a:txBody>
                  <a:tcPr/>
                </a:tc>
              </a:tr>
              <a:tr h="267898">
                <a:tc>
                  <a:txBody>
                    <a:bodyPr/>
                    <a:lstStyle/>
                    <a:p>
                      <a:r>
                        <a:rPr lang="fr-FR" dirty="0" smtClean="0">
                          <a:solidFill>
                            <a:srgbClr val="FF0000"/>
                          </a:solidFill>
                        </a:rPr>
                        <a:t>D3</a:t>
                      </a:r>
                      <a:endParaRPr lang="fr-FR" dirty="0">
                        <a:solidFill>
                          <a:srgbClr val="FF0000"/>
                        </a:solidFill>
                      </a:endParaRPr>
                    </a:p>
                  </a:txBody>
                  <a:tcPr/>
                </a:tc>
                <a:tc>
                  <a:txBody>
                    <a:bodyPr/>
                    <a:lstStyle/>
                    <a:p>
                      <a:r>
                        <a:rPr lang="fr-FR" dirty="0" smtClean="0"/>
                        <a:t>…</a:t>
                      </a:r>
                      <a:endParaRPr lang="fr-FR" dirty="0"/>
                    </a:p>
                  </a:txBody>
                  <a:tcPr/>
                </a:tc>
              </a:tr>
              <a:tr h="262178">
                <a:tc>
                  <a:txBody>
                    <a:bodyPr/>
                    <a:lstStyle/>
                    <a:p>
                      <a:r>
                        <a:rPr lang="fr-FR" dirty="0" smtClean="0"/>
                        <a:t>D4</a:t>
                      </a:r>
                      <a:endParaRPr lang="fr-FR" dirty="0"/>
                    </a:p>
                  </a:txBody>
                  <a:tcPr/>
                </a:tc>
                <a:tc>
                  <a:txBody>
                    <a:bodyPr/>
                    <a:lstStyle/>
                    <a:p>
                      <a:r>
                        <a:rPr lang="fr-FR" dirty="0" smtClean="0"/>
                        <a:t>…</a:t>
                      </a:r>
                      <a:endParaRPr lang="fr-FR" dirty="0"/>
                    </a:p>
                  </a:txBody>
                  <a:tcPr/>
                </a:tc>
              </a:tr>
              <a:tr h="259484">
                <a:tc>
                  <a:txBody>
                    <a:bodyPr/>
                    <a:lstStyle/>
                    <a:p>
                      <a:r>
                        <a:rPr lang="fr-FR" dirty="0" smtClean="0"/>
                        <a:t>D5</a:t>
                      </a:r>
                      <a:endParaRPr lang="fr-FR" dirty="0"/>
                    </a:p>
                  </a:txBody>
                  <a:tcPr/>
                </a:tc>
                <a:tc>
                  <a:txBody>
                    <a:bodyPr/>
                    <a:lstStyle/>
                    <a:p>
                      <a:r>
                        <a:rPr lang="fr-FR" dirty="0" smtClean="0"/>
                        <a:t>…</a:t>
                      </a:r>
                      <a:endParaRPr lang="fr-FR" dirty="0"/>
                    </a:p>
                  </a:txBody>
                  <a:tcPr/>
                </a:tc>
              </a:tr>
            </a:tbl>
          </a:graphicData>
        </a:graphic>
      </p:graphicFrame>
      <p:sp>
        <p:nvSpPr>
          <p:cNvPr id="95" name="Titre 1"/>
          <p:cNvSpPr txBox="1">
            <a:spLocks/>
          </p:cNvSpPr>
          <p:nvPr/>
        </p:nvSpPr>
        <p:spPr>
          <a:xfrm>
            <a:off x="5520946" y="5949280"/>
            <a:ext cx="3519853" cy="504056"/>
          </a:xfrm>
          <a:prstGeom prst="rect">
            <a:avLst/>
          </a:prstGeom>
          <a:solidFill>
            <a:schemeClr val="accent3">
              <a:lumMod val="40000"/>
              <a:lumOff val="60000"/>
            </a:schemeClr>
          </a:solidFill>
          <a:ln w="22225">
            <a:solidFill>
              <a:srgbClr val="00B050"/>
            </a:solidFill>
          </a:ln>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1600" dirty="0" smtClean="0"/>
              <a:t>Projet d’EPS</a:t>
            </a:r>
            <a:br>
              <a:rPr lang="fr-FR" sz="1600" dirty="0" smtClean="0"/>
            </a:br>
            <a:r>
              <a:rPr lang="fr-FR" sz="1600" dirty="0" smtClean="0"/>
              <a:t>Continuum de formation</a:t>
            </a:r>
            <a:endParaRPr lang="fr-FR" sz="1600" dirty="0"/>
          </a:p>
        </p:txBody>
      </p:sp>
    </p:spTree>
    <p:extLst>
      <p:ext uri="{BB962C8B-B14F-4D97-AF65-F5344CB8AC3E}">
        <p14:creationId xmlns="" xmlns:p14="http://schemas.microsoft.com/office/powerpoint/2010/main" val="14205383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au 6"/>
          <p:cNvGraphicFramePr>
            <a:graphicFrameLocks noGrp="1"/>
          </p:cNvGraphicFramePr>
          <p:nvPr>
            <p:extLst>
              <p:ext uri="{D42A27DB-BD31-4B8C-83A1-F6EECF244321}">
                <p14:modId xmlns="" xmlns:p14="http://schemas.microsoft.com/office/powerpoint/2010/main" val="2973189562"/>
              </p:ext>
            </p:extLst>
          </p:nvPr>
        </p:nvGraphicFramePr>
        <p:xfrm>
          <a:off x="323528" y="1196752"/>
          <a:ext cx="8378008" cy="3915442"/>
        </p:xfrm>
        <a:graphic>
          <a:graphicData uri="http://schemas.openxmlformats.org/drawingml/2006/table">
            <a:tbl>
              <a:tblPr/>
              <a:tblGrid>
                <a:gridCol w="2094502"/>
                <a:gridCol w="2094502"/>
                <a:gridCol w="2094502"/>
                <a:gridCol w="2094502"/>
              </a:tblGrid>
              <a:tr h="410242">
                <a:tc>
                  <a:txBody>
                    <a:bodyPr/>
                    <a:lstStyle/>
                    <a:p>
                      <a:pPr algn="ctr">
                        <a:spcAft>
                          <a:spcPts val="0"/>
                        </a:spcAft>
                      </a:pPr>
                      <a:r>
                        <a:rPr lang="fr-FR" sz="1200" b="1" cap="all" dirty="0">
                          <a:effectLst/>
                          <a:latin typeface="+mn-lt"/>
                          <a:ea typeface="Times New Roman"/>
                        </a:rPr>
                        <a:t>projet d'établissement</a:t>
                      </a:r>
                      <a:endParaRPr lang="fr-FR" sz="1200" dirty="0">
                        <a:effectLst/>
                        <a:latin typeface="+mn-lt"/>
                        <a:ea typeface="Times New Roman"/>
                      </a:endParaRPr>
                    </a:p>
                    <a:p>
                      <a:pPr algn="ctr">
                        <a:spcAft>
                          <a:spcPts val="0"/>
                        </a:spcAft>
                      </a:pPr>
                      <a:r>
                        <a:rPr lang="fr-FR" sz="1200" b="1" dirty="0">
                          <a:effectLst/>
                          <a:latin typeface="+mn-lt"/>
                          <a:ea typeface="Times New Roman"/>
                        </a:rPr>
                        <a:t>Axes Fondamentaux</a:t>
                      </a:r>
                      <a:endParaRPr lang="fr-FR" sz="1200" dirty="0">
                        <a:effectLst/>
                        <a:latin typeface="+mn-lt"/>
                        <a:ea typeface="Times New Roman"/>
                      </a:endParaRPr>
                    </a:p>
                  </a:txBody>
                  <a:tcPr marL="37686" marR="37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spcAft>
                          <a:spcPts val="0"/>
                        </a:spcAft>
                      </a:pPr>
                      <a:r>
                        <a:rPr lang="fr-FR" sz="1200" b="1" cap="all" dirty="0" smtClean="0">
                          <a:effectLst/>
                          <a:latin typeface="+mn-lt"/>
                          <a:ea typeface="Times New Roman"/>
                        </a:rPr>
                        <a:t>Objectifs</a:t>
                      </a:r>
                      <a:r>
                        <a:rPr lang="fr-FR" sz="1200" b="1" cap="all" baseline="0" dirty="0" smtClean="0">
                          <a:effectLst/>
                          <a:latin typeface="+mn-lt"/>
                          <a:ea typeface="Times New Roman"/>
                        </a:rPr>
                        <a:t> éducatifs en EPS</a:t>
                      </a:r>
                      <a:endParaRPr lang="fr-FR" sz="1200" dirty="0">
                        <a:effectLst/>
                        <a:latin typeface="+mn-lt"/>
                        <a:ea typeface="Times New Roman"/>
                      </a:endParaRPr>
                    </a:p>
                  </a:txBody>
                  <a:tcPr marL="37686" marR="37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C0C0"/>
                    </a:solidFill>
                  </a:tcPr>
                </a:tc>
                <a:tc>
                  <a:txBody>
                    <a:bodyPr/>
                    <a:lstStyle/>
                    <a:p>
                      <a:pPr algn="ctr">
                        <a:spcAft>
                          <a:spcPts val="0"/>
                        </a:spcAft>
                      </a:pPr>
                      <a:r>
                        <a:rPr lang="fr-FR" sz="1200" b="1" cap="all" dirty="0" smtClean="0">
                          <a:effectLst/>
                          <a:latin typeface="+mn-lt"/>
                          <a:ea typeface="Times New Roman"/>
                        </a:rPr>
                        <a:t>besoins </a:t>
                      </a:r>
                      <a:endParaRPr lang="fr-FR" sz="1200" dirty="0">
                        <a:effectLst/>
                        <a:latin typeface="+mn-lt"/>
                        <a:ea typeface="Times New Roman"/>
                      </a:endParaRPr>
                    </a:p>
                    <a:p>
                      <a:pPr algn="ctr">
                        <a:spcAft>
                          <a:spcPts val="0"/>
                        </a:spcAft>
                      </a:pPr>
                      <a:r>
                        <a:rPr lang="fr-FR" sz="1200" b="1" dirty="0">
                          <a:effectLst/>
                          <a:latin typeface="+mn-lt"/>
                          <a:ea typeface="Times New Roman"/>
                        </a:rPr>
                        <a:t>des élèves en E.P.S.</a:t>
                      </a:r>
                      <a:endParaRPr lang="fr-FR" sz="1200" dirty="0">
                        <a:effectLst/>
                        <a:latin typeface="+mn-lt"/>
                        <a:ea typeface="Times New Roman"/>
                      </a:endParaRPr>
                    </a:p>
                  </a:txBody>
                  <a:tcPr marL="37686" marR="37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spcAft>
                          <a:spcPts val="0"/>
                        </a:spcAft>
                      </a:pPr>
                      <a:r>
                        <a:rPr lang="fr-FR" sz="1200" b="1" dirty="0" smtClean="0">
                          <a:effectLst/>
                          <a:latin typeface="+mn-lt"/>
                          <a:ea typeface="Times New Roman"/>
                        </a:rPr>
                        <a:t>CG particulièrement mises en tension</a:t>
                      </a:r>
                      <a:endParaRPr lang="fr-FR" sz="1200" b="1" dirty="0">
                        <a:effectLst/>
                        <a:latin typeface="+mn-lt"/>
                        <a:ea typeface="Times New Roman"/>
                      </a:endParaRPr>
                    </a:p>
                  </a:txBody>
                  <a:tcPr marL="37686" marR="37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r h="1033680">
                <a:tc rowSpan="3">
                  <a:txBody>
                    <a:bodyPr/>
                    <a:lstStyle/>
                    <a:p>
                      <a:pPr marL="457200" indent="0">
                        <a:spcAft>
                          <a:spcPts val="0"/>
                        </a:spcAft>
                        <a:buFont typeface="Arial" panose="020B0604020202020204" pitchFamily="34" charset="0"/>
                        <a:buNone/>
                      </a:pPr>
                      <a:endParaRPr lang="fr-FR" sz="1000" dirty="0" smtClean="0">
                        <a:effectLst/>
                        <a:latin typeface="+mn-lt"/>
                        <a:ea typeface="Times New Roman"/>
                      </a:endParaRPr>
                    </a:p>
                    <a:p>
                      <a:pPr marL="309245" indent="-180340">
                        <a:spcAft>
                          <a:spcPts val="0"/>
                        </a:spcAft>
                      </a:pPr>
                      <a:r>
                        <a:rPr lang="fr-FR" sz="1000" b="1" dirty="0" smtClean="0">
                          <a:effectLst/>
                          <a:latin typeface="+mn-lt"/>
                          <a:ea typeface="Times New Roman"/>
                        </a:rPr>
                        <a:t> </a:t>
                      </a:r>
                    </a:p>
                    <a:p>
                      <a:pPr marL="309245" indent="-180340">
                        <a:spcAft>
                          <a:spcPts val="0"/>
                        </a:spcAft>
                      </a:pPr>
                      <a:endParaRPr lang="fr-FR" sz="1000" b="1" dirty="0" smtClean="0">
                        <a:effectLst/>
                        <a:latin typeface="+mn-lt"/>
                        <a:ea typeface="Times New Roman"/>
                      </a:endParaRPr>
                    </a:p>
                    <a:p>
                      <a:pPr marL="309245" indent="-180340">
                        <a:spcAft>
                          <a:spcPts val="0"/>
                        </a:spcAft>
                      </a:pPr>
                      <a:endParaRPr lang="fr-FR" sz="1000" b="1" dirty="0" smtClean="0">
                        <a:effectLst/>
                        <a:latin typeface="+mn-lt"/>
                        <a:ea typeface="Times New Roman"/>
                      </a:endParaRPr>
                    </a:p>
                    <a:p>
                      <a:pPr marL="309245" indent="-180340">
                        <a:spcAft>
                          <a:spcPts val="0"/>
                        </a:spcAft>
                      </a:pPr>
                      <a:endParaRPr lang="fr-FR" sz="1000" dirty="0" smtClean="0">
                        <a:effectLst/>
                        <a:latin typeface="+mn-lt"/>
                        <a:ea typeface="Times New Roman"/>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000" b="1" i="0" u="none" strike="noStrike" kern="1200" cap="none" spc="0" normalizeH="0" baseline="0" noProof="0" dirty="0" smtClean="0">
                          <a:ln>
                            <a:noFill/>
                          </a:ln>
                          <a:solidFill>
                            <a:prstClr val="black"/>
                          </a:solidFill>
                          <a:effectLst/>
                          <a:uLnTx/>
                          <a:uFillTx/>
                          <a:latin typeface="+mn-lt"/>
                          <a:ea typeface="Times New Roman"/>
                          <a:cs typeface="+mn-cs"/>
                        </a:rPr>
                        <a:t>MAINTENIR L’IMAGE POSITIVE DU COLLEGE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r-FR" sz="1000" b="1" i="0" u="none" strike="noStrike" kern="1200" cap="none" spc="0" normalizeH="0" baseline="0" noProof="0" dirty="0" smtClean="0">
                        <a:ln>
                          <a:noFill/>
                        </a:ln>
                        <a:solidFill>
                          <a:prstClr val="black"/>
                        </a:solidFill>
                        <a:effectLst/>
                        <a:uLnTx/>
                        <a:uFillTx/>
                        <a:latin typeface="+mn-lt"/>
                        <a:ea typeface="Times New Roman"/>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r-FR" sz="1000" b="1" i="0" u="none" strike="noStrike" kern="1200" cap="none" spc="0" normalizeH="0" baseline="0" noProof="0" dirty="0" smtClean="0">
                        <a:ln>
                          <a:noFill/>
                        </a:ln>
                        <a:solidFill>
                          <a:prstClr val="black"/>
                        </a:solidFill>
                        <a:effectLst/>
                        <a:uLnTx/>
                        <a:uFillTx/>
                        <a:latin typeface="+mn-lt"/>
                        <a:ea typeface="Times New Roman"/>
                        <a:cs typeface="+mn-cs"/>
                      </a:endParaRPr>
                    </a:p>
                    <a:p>
                      <a:pPr marL="171450" lvl="0" indent="-171450">
                        <a:spcAft>
                          <a:spcPts val="0"/>
                        </a:spcAft>
                        <a:buFont typeface="Arial" panose="020B0604020202020204" pitchFamily="34" charset="0"/>
                        <a:buChar char="•"/>
                      </a:pPr>
                      <a:r>
                        <a:rPr lang="fr-FR" sz="1000" b="1" dirty="0" smtClean="0">
                          <a:solidFill>
                            <a:srgbClr val="FF0000"/>
                          </a:solidFill>
                          <a:effectLst/>
                          <a:latin typeface="+mn-lt"/>
                          <a:ea typeface="Times New Roman"/>
                        </a:rPr>
                        <a:t>FAIRE PROGRESSER CHAQUE ELEVE EN L’IMPLIQUANT DAVANTAGE DANS SON TRAVAIL</a:t>
                      </a:r>
                      <a:endParaRPr lang="fr-FR" sz="1000" dirty="0" smtClean="0">
                        <a:solidFill>
                          <a:srgbClr val="FF0000"/>
                        </a:solidFill>
                        <a:effectLst/>
                        <a:latin typeface="+mn-lt"/>
                        <a:ea typeface="Times New Roman"/>
                      </a:endParaRPr>
                    </a:p>
                    <a:p>
                      <a:pPr marL="309245" indent="-180340">
                        <a:spcAft>
                          <a:spcPts val="0"/>
                        </a:spcAft>
                      </a:pPr>
                      <a:r>
                        <a:rPr lang="fr-FR" sz="1000" b="1" dirty="0" smtClean="0">
                          <a:effectLst/>
                          <a:latin typeface="+mn-lt"/>
                          <a:ea typeface="Times New Roman"/>
                        </a:rPr>
                        <a:t> </a:t>
                      </a:r>
                    </a:p>
                    <a:p>
                      <a:pPr marL="309245" indent="-180340">
                        <a:spcAft>
                          <a:spcPts val="0"/>
                        </a:spcAft>
                      </a:pPr>
                      <a:endParaRPr lang="fr-FR" sz="1000" dirty="0" smtClean="0">
                        <a:effectLst/>
                        <a:latin typeface="+mn-lt"/>
                        <a:ea typeface="Times New Roman"/>
                      </a:endParaRPr>
                    </a:p>
                    <a:p>
                      <a:pPr marL="171450" lvl="0" indent="-171450">
                        <a:spcAft>
                          <a:spcPts val="0"/>
                        </a:spcAft>
                        <a:buFont typeface="Arial" panose="020B0604020202020204" pitchFamily="34" charset="0"/>
                        <a:buChar char="•"/>
                      </a:pPr>
                      <a:r>
                        <a:rPr lang="fr-FR" sz="1000" b="1" dirty="0" smtClean="0">
                          <a:effectLst/>
                          <a:latin typeface="+mn-lt"/>
                          <a:ea typeface="Times New Roman"/>
                        </a:rPr>
                        <a:t>FAIRE DU COLLEGE UN ETABLISSEMENT CITOYEN ET SOLIDAIRE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r-FR" sz="1000" b="0" i="0" u="none" strike="noStrike" kern="1200" cap="none" spc="0" normalizeH="0" baseline="0" noProof="0" dirty="0" smtClean="0">
                        <a:ln>
                          <a:noFill/>
                        </a:ln>
                        <a:solidFill>
                          <a:prstClr val="black"/>
                        </a:solidFill>
                        <a:effectLst/>
                        <a:uLnTx/>
                        <a:uFillTx/>
                        <a:latin typeface="+mn-lt"/>
                        <a:ea typeface="Times New Roman"/>
                        <a:cs typeface="+mn-cs"/>
                      </a:endParaRPr>
                    </a:p>
                    <a:p>
                      <a:pPr marL="171450" lvl="0" indent="-171450">
                        <a:spcAft>
                          <a:spcPts val="0"/>
                        </a:spcAft>
                        <a:buFont typeface="Arial" panose="020B0604020202020204" pitchFamily="34" charset="0"/>
                        <a:buChar char="•"/>
                      </a:pPr>
                      <a:endParaRPr lang="fr-FR" sz="1000" dirty="0" smtClean="0">
                        <a:effectLst/>
                        <a:latin typeface="+mn-lt"/>
                        <a:ea typeface="Times New Roman"/>
                      </a:endParaRPr>
                    </a:p>
                    <a:p>
                      <a:pPr indent="-180340">
                        <a:spcAft>
                          <a:spcPts val="0"/>
                        </a:spcAft>
                      </a:pPr>
                      <a:r>
                        <a:rPr lang="fr-FR" sz="1000" b="1" dirty="0" smtClean="0">
                          <a:effectLst/>
                          <a:latin typeface="+mn-lt"/>
                          <a:ea typeface="Times New Roman"/>
                        </a:rPr>
                        <a:t> </a:t>
                      </a:r>
                      <a:endParaRPr lang="fr-FR" sz="1000" dirty="0" smtClean="0">
                        <a:effectLst/>
                        <a:latin typeface="+mn-lt"/>
                        <a:ea typeface="Times New Roman"/>
                      </a:endParaRPr>
                    </a:p>
                    <a:p>
                      <a:pPr algn="ctr">
                        <a:spcAft>
                          <a:spcPts val="0"/>
                        </a:spcAft>
                      </a:pPr>
                      <a:r>
                        <a:rPr lang="fr-FR" sz="1000" b="1" dirty="0" smtClean="0">
                          <a:effectLst/>
                          <a:latin typeface="+mn-lt"/>
                          <a:ea typeface="Times New Roman"/>
                        </a:rPr>
                        <a:t> </a:t>
                      </a:r>
                      <a:endParaRPr lang="fr-FR" sz="1000" dirty="0" smtClean="0">
                        <a:effectLst/>
                        <a:latin typeface="+mn-lt"/>
                        <a:ea typeface="Times New Roman"/>
                      </a:endParaRPr>
                    </a:p>
                    <a:p>
                      <a:pPr indent="-180340">
                        <a:spcAft>
                          <a:spcPts val="0"/>
                        </a:spcAft>
                      </a:pPr>
                      <a:r>
                        <a:rPr lang="fr-FR" sz="1000" b="1" dirty="0" smtClean="0">
                          <a:effectLst/>
                          <a:latin typeface="+mn-lt"/>
                          <a:ea typeface="Times New Roman"/>
                        </a:rPr>
                        <a:t> </a:t>
                      </a:r>
                      <a:endParaRPr lang="fr-FR" sz="1000" dirty="0" smtClean="0">
                        <a:effectLst/>
                        <a:latin typeface="+mn-lt"/>
                        <a:ea typeface="Times New Roman"/>
                      </a:endParaRPr>
                    </a:p>
                    <a:p>
                      <a:pPr algn="ctr">
                        <a:spcAft>
                          <a:spcPts val="0"/>
                        </a:spcAft>
                      </a:pPr>
                      <a:r>
                        <a:rPr lang="fr-FR" sz="1000" b="1" dirty="0" smtClean="0">
                          <a:effectLst/>
                          <a:latin typeface="+mn-lt"/>
                          <a:ea typeface="Times New Roman"/>
                        </a:rPr>
                        <a:t> </a:t>
                      </a:r>
                      <a:endParaRPr lang="fr-FR" sz="1000" dirty="0">
                        <a:effectLst/>
                        <a:latin typeface="+mn-lt"/>
                        <a:ea typeface="Times New Roman"/>
                      </a:endParaRPr>
                    </a:p>
                  </a:txBody>
                  <a:tcPr marL="37686" marR="37686"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fr-FR" sz="1400" b="1" cap="all" dirty="0">
                          <a:effectLst/>
                          <a:latin typeface="+mn-lt"/>
                          <a:ea typeface="Times New Roman"/>
                        </a:rPr>
                        <a:t> </a:t>
                      </a:r>
                      <a:endParaRPr lang="fr-FR" sz="1000" dirty="0">
                        <a:effectLst/>
                        <a:latin typeface="+mn-lt"/>
                        <a:ea typeface="Times New Roman"/>
                      </a:endParaRPr>
                    </a:p>
                    <a:p>
                      <a:pPr algn="ctr">
                        <a:spcAft>
                          <a:spcPts val="0"/>
                        </a:spcAft>
                      </a:pPr>
                      <a:r>
                        <a:rPr lang="fr-FR" sz="1400" b="1" cap="all" dirty="0">
                          <a:solidFill>
                            <a:srgbClr val="FF0000"/>
                          </a:solidFill>
                          <a:effectLst/>
                          <a:latin typeface="+mn-lt"/>
                          <a:ea typeface="Times New Roman"/>
                        </a:rPr>
                        <a:t>Favoriser</a:t>
                      </a:r>
                      <a:endParaRPr lang="fr-FR" sz="1000" dirty="0">
                        <a:solidFill>
                          <a:srgbClr val="FF0000"/>
                        </a:solidFill>
                        <a:effectLst/>
                        <a:latin typeface="+mn-lt"/>
                        <a:ea typeface="Times New Roman"/>
                      </a:endParaRPr>
                    </a:p>
                    <a:p>
                      <a:pPr algn="ctr">
                        <a:spcAft>
                          <a:spcPts val="0"/>
                        </a:spcAft>
                      </a:pPr>
                      <a:r>
                        <a:rPr lang="fr-FR" sz="1400" b="1" cap="all" dirty="0">
                          <a:solidFill>
                            <a:srgbClr val="FF0000"/>
                          </a:solidFill>
                          <a:effectLst/>
                          <a:latin typeface="+mn-lt"/>
                          <a:ea typeface="Times New Roman"/>
                        </a:rPr>
                        <a:t>l'accès à l'autonomie</a:t>
                      </a:r>
                      <a:endParaRPr lang="fr-FR" sz="1000" dirty="0">
                        <a:solidFill>
                          <a:srgbClr val="FF0000"/>
                        </a:solidFill>
                        <a:effectLst/>
                        <a:latin typeface="+mn-lt"/>
                        <a:ea typeface="Times New Roman"/>
                      </a:endParaRPr>
                    </a:p>
                  </a:txBody>
                  <a:tcPr marL="37686" marR="376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algn="ctr">
                        <a:spcAft>
                          <a:spcPts val="0"/>
                        </a:spcAft>
                      </a:pPr>
                      <a:r>
                        <a:rPr lang="fr-FR" sz="800" b="1" dirty="0">
                          <a:solidFill>
                            <a:srgbClr val="FF0000"/>
                          </a:solidFill>
                          <a:effectLst/>
                          <a:latin typeface="+mn-lt"/>
                          <a:ea typeface="Times New Roman"/>
                        </a:rPr>
                        <a:t>Besoin d'amener les élèves à acquérir</a:t>
                      </a:r>
                      <a:endParaRPr lang="fr-FR" sz="1000" b="1" dirty="0">
                        <a:solidFill>
                          <a:srgbClr val="FF0000"/>
                        </a:solidFill>
                        <a:effectLst/>
                        <a:latin typeface="+mn-lt"/>
                        <a:ea typeface="Times New Roman"/>
                      </a:endParaRPr>
                    </a:p>
                    <a:p>
                      <a:pPr algn="ctr">
                        <a:spcAft>
                          <a:spcPts val="0"/>
                        </a:spcAft>
                      </a:pPr>
                      <a:r>
                        <a:rPr lang="fr-FR" sz="800" b="1" dirty="0">
                          <a:solidFill>
                            <a:srgbClr val="FF0000"/>
                          </a:solidFill>
                          <a:effectLst/>
                          <a:latin typeface="+mn-lt"/>
                          <a:ea typeface="Times New Roman"/>
                        </a:rPr>
                        <a:t>des méthodes de travail, devant les</a:t>
                      </a:r>
                      <a:endParaRPr lang="fr-FR" sz="1000" b="1" dirty="0">
                        <a:solidFill>
                          <a:srgbClr val="FF0000"/>
                        </a:solidFill>
                        <a:effectLst/>
                        <a:latin typeface="+mn-lt"/>
                        <a:ea typeface="Times New Roman"/>
                      </a:endParaRPr>
                    </a:p>
                    <a:p>
                      <a:pPr algn="ctr">
                        <a:spcAft>
                          <a:spcPts val="0"/>
                        </a:spcAft>
                      </a:pPr>
                      <a:r>
                        <a:rPr lang="fr-FR" sz="800" b="1" dirty="0">
                          <a:solidFill>
                            <a:srgbClr val="FF0000"/>
                          </a:solidFill>
                          <a:effectLst/>
                          <a:latin typeface="+mn-lt"/>
                          <a:ea typeface="Times New Roman"/>
                        </a:rPr>
                        <a:t>amener graduellement à acquérir une</a:t>
                      </a:r>
                      <a:endParaRPr lang="fr-FR" sz="1000" b="1" dirty="0">
                        <a:solidFill>
                          <a:srgbClr val="FF0000"/>
                        </a:solidFill>
                        <a:effectLst/>
                        <a:latin typeface="+mn-lt"/>
                        <a:ea typeface="Times New Roman"/>
                      </a:endParaRPr>
                    </a:p>
                    <a:p>
                      <a:pPr algn="ctr">
                        <a:spcAft>
                          <a:spcPts val="0"/>
                        </a:spcAft>
                      </a:pPr>
                      <a:r>
                        <a:rPr lang="fr-FR" sz="800" b="1" dirty="0">
                          <a:solidFill>
                            <a:srgbClr val="FF0000"/>
                          </a:solidFill>
                          <a:effectLst/>
                          <a:latin typeface="+mn-lt"/>
                          <a:ea typeface="Times New Roman"/>
                        </a:rPr>
                        <a:t>certaine autonomie dans les</a:t>
                      </a:r>
                      <a:endParaRPr lang="fr-FR" sz="1000" b="1" dirty="0">
                        <a:solidFill>
                          <a:srgbClr val="FF0000"/>
                        </a:solidFill>
                        <a:effectLst/>
                        <a:latin typeface="+mn-lt"/>
                        <a:ea typeface="Times New Roman"/>
                      </a:endParaRPr>
                    </a:p>
                    <a:p>
                      <a:pPr algn="ctr">
                        <a:spcAft>
                          <a:spcPts val="0"/>
                        </a:spcAft>
                      </a:pPr>
                      <a:r>
                        <a:rPr lang="fr-FR" sz="800" b="1" dirty="0">
                          <a:solidFill>
                            <a:srgbClr val="FF0000"/>
                          </a:solidFill>
                          <a:effectLst/>
                          <a:latin typeface="+mn-lt"/>
                          <a:ea typeface="Times New Roman"/>
                        </a:rPr>
                        <a:t>apprentissages.</a:t>
                      </a:r>
                      <a:endParaRPr lang="fr-FR" sz="1000" b="1" dirty="0">
                        <a:solidFill>
                          <a:srgbClr val="FF0000"/>
                        </a:solidFill>
                        <a:effectLst/>
                        <a:latin typeface="+mn-lt"/>
                        <a:ea typeface="Times New Roman"/>
                      </a:endParaRPr>
                    </a:p>
                  </a:txBody>
                  <a:tcPr marL="37686" marR="376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spcAft>
                          <a:spcPts val="0"/>
                        </a:spcAft>
                      </a:pPr>
                      <a:r>
                        <a:rPr lang="fr-FR" sz="1000" dirty="0" smtClean="0">
                          <a:effectLst/>
                          <a:latin typeface="+mn-lt"/>
                          <a:ea typeface="Times New Roman"/>
                        </a:rPr>
                        <a:t>CG 1</a:t>
                      </a:r>
                      <a:br>
                        <a:rPr lang="fr-FR" sz="1000" dirty="0" smtClean="0">
                          <a:effectLst/>
                          <a:latin typeface="+mn-lt"/>
                          <a:ea typeface="Times New Roman"/>
                        </a:rPr>
                      </a:br>
                      <a:r>
                        <a:rPr lang="fr-FR" sz="1000" b="1" dirty="0" smtClean="0">
                          <a:solidFill>
                            <a:srgbClr val="FF0000"/>
                          </a:solidFill>
                          <a:effectLst/>
                          <a:latin typeface="+mn-lt"/>
                          <a:ea typeface="Times New Roman"/>
                        </a:rPr>
                        <a:t>CG 2:</a:t>
                      </a:r>
                      <a:r>
                        <a:rPr lang="fr-FR" sz="1000" b="1" baseline="0" dirty="0" smtClean="0">
                          <a:solidFill>
                            <a:srgbClr val="FF0000"/>
                          </a:solidFill>
                          <a:effectLst/>
                          <a:latin typeface="+mn-lt"/>
                          <a:ea typeface="Times New Roman"/>
                        </a:rPr>
                        <a:t> </a:t>
                      </a:r>
                      <a:r>
                        <a:rPr lang="fr-FR" sz="1000" b="1" kern="1200" dirty="0" smtClean="0">
                          <a:solidFill>
                            <a:srgbClr val="FF0000"/>
                          </a:solidFill>
                          <a:effectLst/>
                          <a:latin typeface="+mn-lt"/>
                          <a:ea typeface="Times New Roman"/>
                          <a:cs typeface="Arial"/>
                        </a:rPr>
                        <a:t>S’approprier seul ou à plusieurs par la pratique, les méthodes et outils pour apprendre</a:t>
                      </a:r>
                      <a:endParaRPr lang="fr-FR" sz="1000" b="1" kern="1200" dirty="0" smtClean="0">
                        <a:solidFill>
                          <a:srgbClr val="FF0000"/>
                        </a:solidFill>
                        <a:effectLst/>
                        <a:latin typeface="+mn-lt"/>
                        <a:ea typeface="Times New Roman"/>
                        <a:cs typeface="+mn-cs"/>
                      </a:endParaRPr>
                    </a:p>
                    <a:p>
                      <a:pPr algn="l">
                        <a:spcAft>
                          <a:spcPts val="0"/>
                        </a:spcAft>
                      </a:pPr>
                      <a:r>
                        <a:rPr lang="fr-FR" sz="1000" dirty="0" smtClean="0">
                          <a:effectLst/>
                          <a:latin typeface="+mn-lt"/>
                          <a:ea typeface="Times New Roman"/>
                        </a:rPr>
                        <a:t>CG</a:t>
                      </a:r>
                      <a:r>
                        <a:rPr lang="fr-FR" sz="1000" baseline="0" dirty="0" smtClean="0">
                          <a:effectLst/>
                          <a:latin typeface="+mn-lt"/>
                          <a:ea typeface="Times New Roman"/>
                        </a:rPr>
                        <a:t> 3: </a:t>
                      </a:r>
                      <a:r>
                        <a:rPr lang="fr-FR" sz="1000" kern="1200" dirty="0" smtClean="0">
                          <a:solidFill>
                            <a:srgbClr val="000000"/>
                          </a:solidFill>
                          <a:effectLst/>
                          <a:latin typeface="+mn-lt"/>
                          <a:ea typeface="Times New Roman"/>
                          <a:cs typeface="Arial"/>
                        </a:rPr>
                        <a:t>Partager des règles, assumer des rôles et des responsabilités</a:t>
                      </a:r>
                      <a:endParaRPr lang="fr-FR" sz="1000" dirty="0">
                        <a:effectLst/>
                        <a:latin typeface="+mn-lt"/>
                        <a:ea typeface="Times New Roman"/>
                      </a:endParaRPr>
                    </a:p>
                  </a:txBody>
                  <a:tcPr marL="37686" marR="37686"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395468">
                <a:tc vMerge="1">
                  <a:txBody>
                    <a:bodyPr/>
                    <a:lstStyle/>
                    <a:p>
                      <a:endParaRPr lang="fr-FR"/>
                    </a:p>
                  </a:txBody>
                  <a:tcPr/>
                </a:tc>
                <a:tc>
                  <a:txBody>
                    <a:bodyPr/>
                    <a:lstStyle/>
                    <a:p>
                      <a:pPr algn="ctr">
                        <a:spcAft>
                          <a:spcPts val="0"/>
                        </a:spcAft>
                      </a:pPr>
                      <a:r>
                        <a:rPr lang="fr-FR" sz="1400" b="1" cap="all" dirty="0">
                          <a:effectLst/>
                          <a:latin typeface="+mn-lt"/>
                          <a:ea typeface="Times New Roman"/>
                        </a:rPr>
                        <a:t> </a:t>
                      </a:r>
                      <a:endParaRPr lang="fr-FR" sz="1000" dirty="0">
                        <a:effectLst/>
                        <a:latin typeface="+mn-lt"/>
                        <a:ea typeface="Times New Roman"/>
                      </a:endParaRPr>
                    </a:p>
                    <a:p>
                      <a:pPr algn="ctr">
                        <a:spcAft>
                          <a:spcPts val="0"/>
                        </a:spcAft>
                      </a:pPr>
                      <a:r>
                        <a:rPr lang="fr-FR" sz="1400" b="1" cap="all" dirty="0">
                          <a:effectLst/>
                          <a:latin typeface="+mn-lt"/>
                          <a:ea typeface="Times New Roman"/>
                        </a:rPr>
                        <a:t>Donner le goût</a:t>
                      </a:r>
                      <a:endParaRPr lang="fr-FR" sz="1000" dirty="0">
                        <a:effectLst/>
                        <a:latin typeface="+mn-lt"/>
                        <a:ea typeface="Times New Roman"/>
                      </a:endParaRPr>
                    </a:p>
                    <a:p>
                      <a:pPr algn="ctr">
                        <a:spcAft>
                          <a:spcPts val="0"/>
                        </a:spcAft>
                      </a:pPr>
                      <a:r>
                        <a:rPr lang="fr-FR" sz="1400" b="1" cap="all" dirty="0">
                          <a:effectLst/>
                          <a:latin typeface="+mn-lt"/>
                          <a:ea typeface="Times New Roman"/>
                        </a:rPr>
                        <a:t>à la pratique physique</a:t>
                      </a:r>
                      <a:endParaRPr lang="fr-FR" sz="1000" dirty="0">
                        <a:effectLst/>
                        <a:latin typeface="+mn-lt"/>
                        <a:ea typeface="Times New Roman"/>
                      </a:endParaRPr>
                    </a:p>
                  </a:txBody>
                  <a:tcPr marL="37686" marR="37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algn="ctr">
                        <a:spcAft>
                          <a:spcPts val="0"/>
                        </a:spcAft>
                      </a:pPr>
                      <a:r>
                        <a:rPr lang="fr-FR" sz="800" dirty="0">
                          <a:effectLst/>
                          <a:latin typeface="+mn-lt"/>
                          <a:ea typeface="Times New Roman"/>
                        </a:rPr>
                        <a:t>Prendre conscience de l'utilité de</a:t>
                      </a:r>
                      <a:endParaRPr lang="fr-FR" sz="1000" dirty="0">
                        <a:effectLst/>
                        <a:latin typeface="+mn-lt"/>
                        <a:ea typeface="Times New Roman"/>
                      </a:endParaRPr>
                    </a:p>
                    <a:p>
                      <a:pPr algn="ctr">
                        <a:spcAft>
                          <a:spcPts val="0"/>
                        </a:spcAft>
                      </a:pPr>
                      <a:r>
                        <a:rPr lang="fr-FR" sz="800" dirty="0">
                          <a:effectLst/>
                          <a:latin typeface="+mn-lt"/>
                          <a:ea typeface="Times New Roman"/>
                        </a:rPr>
                        <a:t>pratiquer une activité physique régulière</a:t>
                      </a:r>
                      <a:endParaRPr lang="fr-FR" sz="1000" dirty="0">
                        <a:effectLst/>
                        <a:latin typeface="+mn-lt"/>
                        <a:ea typeface="Times New Roman"/>
                      </a:endParaRPr>
                    </a:p>
                    <a:p>
                      <a:pPr algn="ctr">
                        <a:spcAft>
                          <a:spcPts val="0"/>
                        </a:spcAft>
                      </a:pPr>
                      <a:r>
                        <a:rPr lang="fr-FR" sz="800" dirty="0">
                          <a:effectLst/>
                          <a:latin typeface="+mn-lt"/>
                          <a:ea typeface="Times New Roman"/>
                        </a:rPr>
                        <a:t>à tous les âges de la vie.</a:t>
                      </a:r>
                      <a:endParaRPr lang="fr-FR" sz="1000" dirty="0">
                        <a:effectLst/>
                        <a:latin typeface="+mn-lt"/>
                        <a:ea typeface="Times New Roman"/>
                      </a:endParaRPr>
                    </a:p>
                    <a:p>
                      <a:pPr algn="ctr">
                        <a:spcAft>
                          <a:spcPts val="0"/>
                        </a:spcAft>
                      </a:pPr>
                      <a:r>
                        <a:rPr lang="fr-FR" sz="700" dirty="0">
                          <a:effectLst/>
                          <a:latin typeface="+mn-lt"/>
                          <a:ea typeface="Times New Roman"/>
                        </a:rPr>
                        <a:t> </a:t>
                      </a:r>
                      <a:endParaRPr lang="fr-FR" sz="1000" dirty="0">
                        <a:effectLst/>
                        <a:latin typeface="+mn-lt"/>
                        <a:ea typeface="Times New Roman"/>
                      </a:endParaRPr>
                    </a:p>
                    <a:p>
                      <a:pPr algn="ctr">
                        <a:spcAft>
                          <a:spcPts val="0"/>
                        </a:spcAft>
                      </a:pPr>
                      <a:r>
                        <a:rPr lang="fr-FR" sz="800" dirty="0">
                          <a:effectLst/>
                          <a:latin typeface="+mn-lt"/>
                          <a:ea typeface="Times New Roman"/>
                        </a:rPr>
                        <a:t>Associer l'effort aux émotions pour</a:t>
                      </a:r>
                      <a:endParaRPr lang="fr-FR" sz="1000" dirty="0">
                        <a:effectLst/>
                        <a:latin typeface="+mn-lt"/>
                        <a:ea typeface="Times New Roman"/>
                      </a:endParaRPr>
                    </a:p>
                    <a:p>
                      <a:pPr algn="ctr">
                        <a:spcAft>
                          <a:spcPts val="0"/>
                        </a:spcAft>
                      </a:pPr>
                      <a:r>
                        <a:rPr lang="fr-FR" sz="800" dirty="0">
                          <a:effectLst/>
                          <a:latin typeface="+mn-lt"/>
                          <a:ea typeface="Times New Roman"/>
                        </a:rPr>
                        <a:t>susciter un engagement dans la</a:t>
                      </a:r>
                      <a:endParaRPr lang="fr-FR" sz="1000" dirty="0">
                        <a:effectLst/>
                        <a:latin typeface="+mn-lt"/>
                        <a:ea typeface="Times New Roman"/>
                      </a:endParaRPr>
                    </a:p>
                    <a:p>
                      <a:pPr algn="ctr">
                        <a:spcAft>
                          <a:spcPts val="0"/>
                        </a:spcAft>
                      </a:pPr>
                      <a:r>
                        <a:rPr lang="fr-FR" sz="800" dirty="0">
                          <a:effectLst/>
                          <a:latin typeface="+mn-lt"/>
                          <a:ea typeface="Times New Roman"/>
                        </a:rPr>
                        <a:t>pratique physique pour le simple plaisir</a:t>
                      </a:r>
                      <a:endParaRPr lang="fr-FR" sz="1000" dirty="0">
                        <a:effectLst/>
                        <a:latin typeface="+mn-lt"/>
                        <a:ea typeface="Times New Roman"/>
                      </a:endParaRPr>
                    </a:p>
                    <a:p>
                      <a:pPr algn="ctr">
                        <a:spcAft>
                          <a:spcPts val="0"/>
                        </a:spcAft>
                      </a:pPr>
                      <a:r>
                        <a:rPr lang="fr-FR" sz="800" dirty="0">
                          <a:effectLst/>
                          <a:latin typeface="+mn-lt"/>
                          <a:ea typeface="Times New Roman"/>
                        </a:rPr>
                        <a:t>de s'éprouver physiquement.</a:t>
                      </a:r>
                      <a:endParaRPr lang="fr-FR" sz="1000" dirty="0">
                        <a:effectLst/>
                        <a:latin typeface="+mn-lt"/>
                        <a:ea typeface="Times New Roman"/>
                      </a:endParaRPr>
                    </a:p>
                  </a:txBody>
                  <a:tcPr marL="37686" marR="37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r>
                        <a:rPr lang="fr-FR" sz="1000" dirty="0" smtClean="0">
                          <a:effectLst/>
                          <a:latin typeface="+mn-lt"/>
                          <a:ea typeface="Times New Roman"/>
                        </a:rPr>
                        <a:t>CG1</a:t>
                      </a:r>
                    </a:p>
                    <a:p>
                      <a:pPr algn="l"/>
                      <a:r>
                        <a:rPr lang="fr-FR" sz="1000" dirty="0" smtClean="0">
                          <a:effectLst/>
                          <a:latin typeface="+mn-lt"/>
                          <a:ea typeface="Times New Roman"/>
                        </a:rPr>
                        <a:t>CG4: </a:t>
                      </a:r>
                      <a:r>
                        <a:rPr lang="fr-FR" sz="1000" kern="1200" dirty="0" smtClean="0">
                          <a:solidFill>
                            <a:srgbClr val="000000"/>
                          </a:solidFill>
                          <a:effectLst/>
                          <a:latin typeface="+mn-lt"/>
                          <a:ea typeface="Times New Roman"/>
                          <a:cs typeface="Arial"/>
                        </a:rPr>
                        <a:t>Apprendre à entretenir sa santé par une activité physique régulière, raisonnée et raisonnable</a:t>
                      </a:r>
                      <a:r>
                        <a:rPr lang="fr-FR" sz="1000" kern="1200" dirty="0" smtClean="0">
                          <a:solidFill>
                            <a:srgbClr val="000000"/>
                          </a:solidFill>
                          <a:effectLst/>
                          <a:latin typeface="+mn-lt"/>
                          <a:ea typeface="Times New Roman"/>
                          <a:cs typeface="Arial"/>
                        </a:rPr>
                        <a:t>.</a:t>
                      </a:r>
                      <a:endParaRPr lang="fr-FR" sz="1000" dirty="0" smtClean="0">
                        <a:effectLst/>
                        <a:latin typeface="+mn-lt"/>
                        <a:ea typeface="Times New Roman"/>
                      </a:endParaRPr>
                    </a:p>
                    <a:p>
                      <a:pPr algn="l"/>
                      <a:r>
                        <a:rPr lang="fr-FR" sz="1000" dirty="0" smtClean="0">
                          <a:effectLst/>
                          <a:latin typeface="+mn-lt"/>
                          <a:ea typeface="Times New Roman"/>
                        </a:rPr>
                        <a:t>CG 5: </a:t>
                      </a:r>
                      <a:r>
                        <a:rPr lang="fr-FR" sz="1000" b="0" i="0" u="none" strike="noStrike" baseline="0" dirty="0" smtClean="0">
                          <a:latin typeface="+mn-lt"/>
                        </a:rPr>
                        <a:t>S’approprier une culture physique sportive et artistique pour construire progressivement un regard</a:t>
                      </a:r>
                    </a:p>
                    <a:p>
                      <a:pPr algn="l"/>
                      <a:r>
                        <a:rPr lang="fr-FR" sz="1000" b="0" i="0" u="none" strike="noStrike" baseline="0" dirty="0" smtClean="0">
                          <a:latin typeface="+mn-lt"/>
                        </a:rPr>
                        <a:t>lucide sur le monde </a:t>
                      </a:r>
                      <a:r>
                        <a:rPr lang="fr-FR" sz="1000" b="0" i="0" u="none" strike="noStrike" baseline="0" dirty="0" smtClean="0">
                          <a:latin typeface="+mn-lt"/>
                        </a:rPr>
                        <a:t>contemporain</a:t>
                      </a:r>
                      <a:endParaRPr lang="fr-FR" sz="1000" b="0" i="0" u="none" strike="noStrike" baseline="0" dirty="0" smtClean="0">
                        <a:latin typeface="+mn-lt"/>
                      </a:endParaRPr>
                    </a:p>
                  </a:txBody>
                  <a:tcPr marL="37686" marR="37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78628">
                <a:tc vMerge="1">
                  <a:txBody>
                    <a:bodyPr/>
                    <a:lstStyle/>
                    <a:p>
                      <a:endParaRPr lang="fr-FR"/>
                    </a:p>
                  </a:txBody>
                  <a:tcPr/>
                </a:tc>
                <a:tc>
                  <a:txBody>
                    <a:bodyPr/>
                    <a:lstStyle/>
                    <a:p>
                      <a:pPr algn="ctr">
                        <a:spcBef>
                          <a:spcPts val="600"/>
                        </a:spcBef>
                        <a:spcAft>
                          <a:spcPts val="0"/>
                        </a:spcAft>
                      </a:pPr>
                      <a:r>
                        <a:rPr lang="fr-FR" sz="1400" b="1" cap="all" dirty="0">
                          <a:effectLst/>
                          <a:latin typeface="+mn-lt"/>
                          <a:ea typeface="Times New Roman"/>
                        </a:rPr>
                        <a:t>Vivre en harmonie</a:t>
                      </a:r>
                      <a:endParaRPr lang="fr-FR" sz="1000" dirty="0">
                        <a:effectLst/>
                        <a:latin typeface="+mn-lt"/>
                        <a:ea typeface="Times New Roman"/>
                      </a:endParaRPr>
                    </a:p>
                    <a:p>
                      <a:pPr algn="ctr">
                        <a:spcAft>
                          <a:spcPts val="0"/>
                        </a:spcAft>
                      </a:pPr>
                      <a:r>
                        <a:rPr lang="fr-FR" sz="1400" b="1" cap="all" dirty="0">
                          <a:effectLst/>
                          <a:latin typeface="+mn-lt"/>
                          <a:ea typeface="Times New Roman"/>
                        </a:rPr>
                        <a:t>avec les autres</a:t>
                      </a:r>
                      <a:endParaRPr lang="fr-FR" sz="1000" dirty="0">
                        <a:effectLst/>
                        <a:latin typeface="+mn-lt"/>
                        <a:ea typeface="Times New Roman"/>
                      </a:endParaRPr>
                    </a:p>
                    <a:p>
                      <a:pPr algn="ctr">
                        <a:spcAft>
                          <a:spcPts val="0"/>
                        </a:spcAft>
                      </a:pPr>
                      <a:r>
                        <a:rPr lang="fr-FR" sz="1400" b="1" dirty="0">
                          <a:effectLst/>
                          <a:latin typeface="+mn-lt"/>
                          <a:ea typeface="Times New Roman"/>
                        </a:rPr>
                        <a:t>( Travailler avec et pour les autres )</a:t>
                      </a:r>
                      <a:endParaRPr lang="fr-FR" sz="1000" dirty="0">
                        <a:effectLst/>
                        <a:latin typeface="+mn-lt"/>
                        <a:ea typeface="Times New Roman"/>
                      </a:endParaRPr>
                    </a:p>
                  </a:txBody>
                  <a:tcPr marL="37686" marR="37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fr-FR" sz="800" dirty="0">
                          <a:effectLst/>
                          <a:latin typeface="+mn-lt"/>
                          <a:ea typeface="Times New Roman"/>
                        </a:rPr>
                        <a:t>Accepter les autres dans leurs</a:t>
                      </a:r>
                      <a:endParaRPr lang="fr-FR" sz="1000" dirty="0">
                        <a:effectLst/>
                        <a:latin typeface="+mn-lt"/>
                        <a:ea typeface="Times New Roman"/>
                      </a:endParaRPr>
                    </a:p>
                    <a:p>
                      <a:pPr algn="ctr">
                        <a:spcAft>
                          <a:spcPts val="0"/>
                        </a:spcAft>
                      </a:pPr>
                      <a:r>
                        <a:rPr lang="fr-FR" sz="800" dirty="0">
                          <a:effectLst/>
                          <a:latin typeface="+mn-lt"/>
                          <a:ea typeface="Times New Roman"/>
                        </a:rPr>
                        <a:t>différences et leurs</a:t>
                      </a:r>
                      <a:endParaRPr lang="fr-FR" sz="1000" dirty="0">
                        <a:effectLst/>
                        <a:latin typeface="+mn-lt"/>
                        <a:ea typeface="Times New Roman"/>
                      </a:endParaRPr>
                    </a:p>
                    <a:p>
                      <a:pPr algn="ctr">
                        <a:spcAft>
                          <a:spcPts val="0"/>
                        </a:spcAft>
                      </a:pPr>
                      <a:r>
                        <a:rPr lang="fr-FR" sz="800" dirty="0">
                          <a:effectLst/>
                          <a:latin typeface="+mn-lt"/>
                          <a:ea typeface="Times New Roman"/>
                        </a:rPr>
                        <a:t>singularités.</a:t>
                      </a:r>
                      <a:endParaRPr lang="fr-FR" sz="1000" dirty="0">
                        <a:effectLst/>
                        <a:latin typeface="+mn-lt"/>
                        <a:ea typeface="Times New Roman"/>
                      </a:endParaRPr>
                    </a:p>
                    <a:p>
                      <a:pPr algn="ctr">
                        <a:spcAft>
                          <a:spcPts val="0"/>
                        </a:spcAft>
                      </a:pPr>
                      <a:r>
                        <a:rPr lang="fr-FR" sz="700" dirty="0">
                          <a:effectLst/>
                          <a:latin typeface="+mn-lt"/>
                          <a:ea typeface="Times New Roman"/>
                        </a:rPr>
                        <a:t> </a:t>
                      </a:r>
                      <a:endParaRPr lang="fr-FR" sz="1000" dirty="0">
                        <a:effectLst/>
                        <a:latin typeface="+mn-lt"/>
                        <a:ea typeface="Times New Roman"/>
                      </a:endParaRPr>
                    </a:p>
                    <a:p>
                      <a:pPr algn="ctr">
                        <a:spcAft>
                          <a:spcPts val="0"/>
                        </a:spcAft>
                      </a:pPr>
                      <a:r>
                        <a:rPr lang="fr-FR" sz="800" dirty="0">
                          <a:effectLst/>
                          <a:latin typeface="+mn-lt"/>
                          <a:ea typeface="Times New Roman"/>
                        </a:rPr>
                        <a:t>Apprendre à travailler ensemble afin de</a:t>
                      </a:r>
                      <a:endParaRPr lang="fr-FR" sz="1000" dirty="0">
                        <a:effectLst/>
                        <a:latin typeface="+mn-lt"/>
                        <a:ea typeface="Times New Roman"/>
                      </a:endParaRPr>
                    </a:p>
                    <a:p>
                      <a:pPr algn="ctr">
                        <a:spcAft>
                          <a:spcPts val="0"/>
                        </a:spcAft>
                      </a:pPr>
                      <a:r>
                        <a:rPr lang="fr-FR" sz="800" dirty="0">
                          <a:effectLst/>
                          <a:latin typeface="+mn-lt"/>
                          <a:ea typeface="Times New Roman"/>
                        </a:rPr>
                        <a:t>pouvoir vivre en bonne harmonie.</a:t>
                      </a:r>
                      <a:endParaRPr lang="fr-FR" sz="1000" dirty="0">
                        <a:effectLst/>
                        <a:latin typeface="+mn-lt"/>
                        <a:ea typeface="Times New Roman"/>
                      </a:endParaRPr>
                    </a:p>
                  </a:txBody>
                  <a:tcPr marL="37686" marR="37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dirty="0" smtClean="0">
                          <a:ln>
                            <a:noFill/>
                          </a:ln>
                          <a:solidFill>
                            <a:prstClr val="black"/>
                          </a:solidFill>
                          <a:effectLst/>
                          <a:uLnTx/>
                          <a:uFillTx/>
                          <a:latin typeface="+mn-lt"/>
                          <a:ea typeface="Times New Roman"/>
                          <a:cs typeface="+mn-cs"/>
                        </a:rPr>
                        <a:t>CG1</a:t>
                      </a:r>
                      <a:br>
                        <a:rPr kumimoji="0" lang="fr-FR" sz="1000" b="0" i="0" u="none" strike="noStrike" kern="1200" cap="none" spc="0" normalizeH="0" baseline="0" noProof="0" dirty="0" smtClean="0">
                          <a:ln>
                            <a:noFill/>
                          </a:ln>
                          <a:solidFill>
                            <a:prstClr val="black"/>
                          </a:solidFill>
                          <a:effectLst/>
                          <a:uLnTx/>
                          <a:uFillTx/>
                          <a:latin typeface="+mn-lt"/>
                          <a:ea typeface="Times New Roman"/>
                          <a:cs typeface="+mn-cs"/>
                        </a:rPr>
                      </a:br>
                      <a:r>
                        <a:rPr kumimoji="0" lang="fr-FR" sz="1000" b="0" i="0" u="none" strike="noStrike" kern="1200" cap="none" spc="0" normalizeH="0" baseline="0" noProof="0" dirty="0" smtClean="0">
                          <a:ln>
                            <a:noFill/>
                          </a:ln>
                          <a:solidFill>
                            <a:prstClr val="black"/>
                          </a:solidFill>
                          <a:effectLst/>
                          <a:uLnTx/>
                          <a:uFillTx/>
                          <a:latin typeface="+mn-lt"/>
                          <a:ea typeface="Times New Roman"/>
                          <a:cs typeface="+mn-cs"/>
                        </a:rPr>
                        <a:t>CG 2: </a:t>
                      </a:r>
                      <a:r>
                        <a:rPr kumimoji="0" lang="fr-FR" sz="1000" b="0" i="0" u="none" strike="noStrike" kern="1200" cap="none" spc="0" normalizeH="0" baseline="0" noProof="0" dirty="0" smtClean="0">
                          <a:ln>
                            <a:noFill/>
                          </a:ln>
                          <a:solidFill>
                            <a:srgbClr val="000000"/>
                          </a:solidFill>
                          <a:effectLst/>
                          <a:uLnTx/>
                          <a:uFillTx/>
                          <a:latin typeface="+mn-lt"/>
                          <a:ea typeface="Times New Roman"/>
                          <a:cs typeface="Arial"/>
                        </a:rPr>
                        <a:t>S’approprier seul ou à plusieurs par la pratique, les méthodes et outils pour apprendre</a:t>
                      </a:r>
                      <a:endParaRPr kumimoji="0" lang="fr-FR" sz="1000" b="0" i="0" u="none" strike="noStrike" kern="1200" cap="none" spc="0" normalizeH="0" baseline="0" noProof="0" dirty="0" smtClean="0">
                        <a:ln>
                          <a:noFill/>
                        </a:ln>
                        <a:solidFill>
                          <a:prstClr val="black"/>
                        </a:solidFill>
                        <a:effectLst/>
                        <a:uLnTx/>
                        <a:uFillTx/>
                        <a:latin typeface="+mn-lt"/>
                        <a:ea typeface="Times New Roman"/>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dirty="0" smtClean="0">
                          <a:ln>
                            <a:noFill/>
                          </a:ln>
                          <a:solidFill>
                            <a:prstClr val="black"/>
                          </a:solidFill>
                          <a:effectLst/>
                          <a:uLnTx/>
                          <a:uFillTx/>
                          <a:latin typeface="+mn-lt"/>
                          <a:ea typeface="Times New Roman"/>
                          <a:cs typeface="+mn-cs"/>
                        </a:rPr>
                        <a:t>CG 3: </a:t>
                      </a:r>
                      <a:r>
                        <a:rPr kumimoji="0" lang="fr-FR" sz="1000" b="0" i="0" u="none" strike="noStrike" kern="1200" cap="none" spc="0" normalizeH="0" baseline="0" noProof="0" dirty="0" smtClean="0">
                          <a:ln>
                            <a:noFill/>
                          </a:ln>
                          <a:solidFill>
                            <a:srgbClr val="000000"/>
                          </a:solidFill>
                          <a:effectLst/>
                          <a:uLnTx/>
                          <a:uFillTx/>
                          <a:latin typeface="+mn-lt"/>
                          <a:ea typeface="Times New Roman"/>
                          <a:cs typeface="Arial"/>
                        </a:rPr>
                        <a:t>Partager des règles, assumer des rôles et des responsabilités</a:t>
                      </a:r>
                      <a:endParaRPr kumimoji="0" lang="fr-FR" sz="1000" b="0" i="0" u="none" strike="noStrike" kern="1200" cap="none" spc="0" normalizeH="0" baseline="0" noProof="0" dirty="0" smtClean="0">
                        <a:ln>
                          <a:noFill/>
                        </a:ln>
                        <a:solidFill>
                          <a:prstClr val="black"/>
                        </a:solidFill>
                        <a:effectLst/>
                        <a:uLnTx/>
                        <a:uFillTx/>
                        <a:latin typeface="+mn-lt"/>
                        <a:ea typeface="Times New Roman"/>
                        <a:cs typeface="+mn-cs"/>
                      </a:endParaRPr>
                    </a:p>
                    <a:p>
                      <a:pPr algn="l">
                        <a:spcAft>
                          <a:spcPts val="0"/>
                        </a:spcAft>
                      </a:pPr>
                      <a:endParaRPr lang="fr-FR" sz="1000" dirty="0">
                        <a:effectLst/>
                        <a:latin typeface="+mn-lt"/>
                        <a:ea typeface="Times New Roman"/>
                      </a:endParaRPr>
                    </a:p>
                  </a:txBody>
                  <a:tcPr marL="37686" marR="376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10" name="AutoShape 4"/>
          <p:cNvSpPr>
            <a:spLocks noChangeArrowheads="1"/>
          </p:cNvSpPr>
          <p:nvPr/>
        </p:nvSpPr>
        <p:spPr bwMode="auto">
          <a:xfrm rot="-23986337">
            <a:off x="1890364" y="2528572"/>
            <a:ext cx="685800" cy="3429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1" name="AutoShape 3"/>
          <p:cNvSpPr>
            <a:spLocks noChangeArrowheads="1"/>
          </p:cNvSpPr>
          <p:nvPr/>
        </p:nvSpPr>
        <p:spPr bwMode="auto">
          <a:xfrm rot="10800000">
            <a:off x="4416346" y="4988448"/>
            <a:ext cx="685800" cy="3429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5" name="AutoShape 6"/>
          <p:cNvSpPr>
            <a:spLocks noChangeArrowheads="1"/>
          </p:cNvSpPr>
          <p:nvPr/>
        </p:nvSpPr>
        <p:spPr bwMode="auto">
          <a:xfrm rot="2212194">
            <a:off x="1780828" y="4303391"/>
            <a:ext cx="685800" cy="3429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6" name="AutoShape 7"/>
          <p:cNvSpPr>
            <a:spLocks/>
          </p:cNvSpPr>
          <p:nvPr/>
        </p:nvSpPr>
        <p:spPr bwMode="auto">
          <a:xfrm>
            <a:off x="2123728" y="2690548"/>
            <a:ext cx="219075" cy="2667000"/>
          </a:xfrm>
          <a:prstGeom prst="rightBrace">
            <a:avLst>
              <a:gd name="adj1" fmla="val 101449"/>
              <a:gd name="adj2" fmla="val 50000"/>
            </a:avLst>
          </a:prstGeom>
          <a:noFill/>
          <a:ln w="9525">
            <a:solidFill>
              <a:srgbClr val="000000"/>
            </a:solidFill>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7" name="AutoShape 2"/>
          <p:cNvSpPr>
            <a:spLocks noChangeArrowheads="1"/>
          </p:cNvSpPr>
          <p:nvPr/>
        </p:nvSpPr>
        <p:spPr bwMode="auto">
          <a:xfrm rot="10800000">
            <a:off x="4416346" y="3789040"/>
            <a:ext cx="685800" cy="3429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8" name="AutoShape 1"/>
          <p:cNvSpPr>
            <a:spLocks noChangeArrowheads="1"/>
          </p:cNvSpPr>
          <p:nvPr/>
        </p:nvSpPr>
        <p:spPr bwMode="auto">
          <a:xfrm rot="10800000">
            <a:off x="4453567" y="2335276"/>
            <a:ext cx="685800" cy="3429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44" name="Titre 1"/>
          <p:cNvSpPr txBox="1">
            <a:spLocks/>
          </p:cNvSpPr>
          <p:nvPr/>
        </p:nvSpPr>
        <p:spPr>
          <a:xfrm>
            <a:off x="2866941" y="254307"/>
            <a:ext cx="3519853" cy="504056"/>
          </a:xfrm>
          <a:prstGeom prst="rect">
            <a:avLst/>
          </a:prstGeom>
          <a:solidFill>
            <a:schemeClr val="accent3">
              <a:lumMod val="40000"/>
              <a:lumOff val="60000"/>
            </a:schemeClr>
          </a:solidFill>
          <a:ln w="22225">
            <a:solidFill>
              <a:srgbClr val="00B050"/>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fr-FR" sz="2000" b="1" dirty="0" smtClean="0"/>
          </a:p>
          <a:p>
            <a:r>
              <a:rPr lang="fr-FR" sz="2000" b="1" dirty="0" smtClean="0"/>
              <a:t>Projet d’EPS</a:t>
            </a:r>
            <a:br>
              <a:rPr lang="fr-FR" sz="2000" b="1" dirty="0" smtClean="0"/>
            </a:br>
            <a:endParaRPr lang="fr-FR" sz="2000" b="1" dirty="0"/>
          </a:p>
        </p:txBody>
      </p:sp>
      <p:sp>
        <p:nvSpPr>
          <p:cNvPr id="19" name="Ellipse 18"/>
          <p:cNvSpPr/>
          <p:nvPr/>
        </p:nvSpPr>
        <p:spPr>
          <a:xfrm>
            <a:off x="2388625" y="1844824"/>
            <a:ext cx="2071091" cy="1008112"/>
          </a:xfrm>
          <a:prstGeom prst="ellipse">
            <a:avLst/>
          </a:prstGeom>
          <a:solidFill>
            <a:srgbClr val="FF0000">
              <a:alpha val="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 xmlns:p14="http://schemas.microsoft.com/office/powerpoint/2010/main" val="10906202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251520" y="811452"/>
            <a:ext cx="8640960" cy="532453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nchor="ctr">
            <a:spAutoFit/>
          </a:bodyPr>
          <a:lstStyle/>
          <a:p>
            <a:pPr marL="285750" indent="-285750" algn="ctr"/>
            <a:r>
              <a:rPr lang="fr-FR" sz="3200" b="1" dirty="0" smtClean="0">
                <a:solidFill>
                  <a:srgbClr val="FF0000"/>
                </a:solidFill>
              </a:rPr>
              <a:t>Balisage du parcours d’apprentissage des élèves</a:t>
            </a:r>
            <a:endParaRPr lang="fr-FR" sz="2200" dirty="0" smtClean="0"/>
          </a:p>
          <a:p>
            <a:pPr algn="just"/>
            <a:endParaRPr lang="fr-FR" sz="2200" dirty="0" smtClean="0"/>
          </a:p>
          <a:p>
            <a:pPr algn="just"/>
            <a:r>
              <a:rPr lang="fr-FR" sz="2200" dirty="0" smtClean="0"/>
              <a:t>Au regard des besoins particuliers des élèves d’un établissement, l’équipe pédagogique d’E.P.S. organise et agence une </a:t>
            </a:r>
            <a:r>
              <a:rPr lang="fr-FR" sz="2200" u="sng" dirty="0" smtClean="0"/>
              <a:t>offre de formation </a:t>
            </a:r>
            <a:r>
              <a:rPr lang="fr-FR" sz="2200" dirty="0" smtClean="0"/>
              <a:t>permettant de répondre à ces enjeux locaux. Cette démarche interroge notamment:</a:t>
            </a:r>
          </a:p>
          <a:p>
            <a:pPr marL="342900" lvl="0" indent="-342900" algn="just">
              <a:buFont typeface="Arial"/>
              <a:buChar char="•"/>
            </a:pPr>
            <a:r>
              <a:rPr lang="fr-FR" sz="2200" dirty="0"/>
              <a:t>le choix, leur place dans le cursus et le volume horaire accordé à chaque C.A. et à chaque APSA, la durée des séquences,</a:t>
            </a:r>
            <a:r>
              <a:rPr lang="is-IS" sz="2200" dirty="0"/>
              <a:t>…</a:t>
            </a:r>
            <a:endParaRPr lang="fr-FR" sz="2200" dirty="0"/>
          </a:p>
          <a:p>
            <a:pPr marL="342900" lvl="0" indent="-342900" algn="just">
              <a:buFont typeface="Arial"/>
              <a:buChar char="•"/>
            </a:pPr>
            <a:r>
              <a:rPr lang="fr-FR" sz="2200" dirty="0"/>
              <a:t>un traitement didactique « en fil rouge » des APSA et des actions EPS proposées dans l’établissement (cross, règlement </a:t>
            </a:r>
            <a:r>
              <a:rPr lang="fr-FR" sz="2200" dirty="0" smtClean="0"/>
              <a:t>EPS </a:t>
            </a:r>
            <a:r>
              <a:rPr lang="is-IS" sz="2200" dirty="0" smtClean="0"/>
              <a:t>…)</a:t>
            </a:r>
            <a:endParaRPr lang="fr-FR" sz="2200" dirty="0"/>
          </a:p>
          <a:p>
            <a:pPr marL="342900" lvl="0" indent="-342900" algn="just">
              <a:buFont typeface="Arial"/>
              <a:buChar char="•"/>
            </a:pPr>
            <a:r>
              <a:rPr lang="fr-FR" sz="2200" dirty="0" smtClean="0"/>
              <a:t>Les formes d’évaluations </a:t>
            </a:r>
            <a:r>
              <a:rPr lang="fr-FR" sz="2200" dirty="0"/>
              <a:t>prévues </a:t>
            </a:r>
            <a:r>
              <a:rPr lang="fr-FR" sz="2200" dirty="0" smtClean="0"/>
              <a:t>(partagées, quantitatives, formatives, </a:t>
            </a:r>
            <a:r>
              <a:rPr lang="fr-FR" sz="2200" dirty="0"/>
              <a:t>simplifiées, </a:t>
            </a:r>
            <a:r>
              <a:rPr lang="fr-FR" sz="2200" dirty="0" smtClean="0"/>
              <a:t>imagées</a:t>
            </a:r>
            <a:r>
              <a:rPr lang="is-IS" sz="2200" dirty="0" smtClean="0"/>
              <a:t>…)</a:t>
            </a:r>
            <a:r>
              <a:rPr lang="fr-FR" sz="2200" dirty="0" smtClean="0"/>
              <a:t> </a:t>
            </a:r>
            <a:endParaRPr lang="fr-FR" sz="2200" dirty="0"/>
          </a:p>
          <a:p>
            <a:pPr marL="342900" lvl="0" indent="-342900" algn="just">
              <a:buFont typeface="Arial"/>
              <a:buChar char="•"/>
            </a:pPr>
            <a:r>
              <a:rPr lang="fr-FR" sz="2200" dirty="0" smtClean="0"/>
              <a:t>L’articulation </a:t>
            </a:r>
            <a:r>
              <a:rPr lang="fr-FR" sz="2200" dirty="0"/>
              <a:t>des apprentissages avec les enseignements de complément (A.P., E.P.I).</a:t>
            </a:r>
          </a:p>
          <a:p>
            <a:pPr algn="just"/>
            <a:endParaRPr lang="fr-FR" sz="2200" dirty="0" smtClean="0"/>
          </a:p>
        </p:txBody>
      </p:sp>
    </p:spTree>
    <p:extLst>
      <p:ext uri="{BB962C8B-B14F-4D97-AF65-F5344CB8AC3E}">
        <p14:creationId xmlns="" xmlns:p14="http://schemas.microsoft.com/office/powerpoint/2010/main" val="7374890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a:xfrm>
            <a:off x="2627784" y="116632"/>
            <a:ext cx="3807885" cy="648072"/>
          </a:xfrm>
          <a:prstGeom prst="rect">
            <a:avLst/>
          </a:prstGeom>
          <a:solidFill>
            <a:schemeClr val="accent3">
              <a:lumMod val="40000"/>
              <a:lumOff val="60000"/>
            </a:schemeClr>
          </a:solidFill>
          <a:ln w="22225">
            <a:solidFill>
              <a:srgbClr val="00B050"/>
            </a:solidFill>
          </a:ln>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1600" b="1" dirty="0" smtClean="0"/>
              <a:t>Projet d’EPS</a:t>
            </a:r>
            <a:br>
              <a:rPr lang="fr-FR" sz="1600" b="1" dirty="0" smtClean="0"/>
            </a:br>
            <a:r>
              <a:rPr lang="fr-FR" sz="1600" b="1" dirty="0" smtClean="0"/>
              <a:t>Enjeux éducatifs et parcours de formation des élèves</a:t>
            </a:r>
            <a:endParaRPr lang="fr-FR" sz="1600" b="1" dirty="0"/>
          </a:p>
        </p:txBody>
      </p:sp>
      <p:graphicFrame>
        <p:nvGraphicFramePr>
          <p:cNvPr id="8" name="Objet 7"/>
          <p:cNvGraphicFramePr>
            <a:graphicFrameLocks noChangeAspect="1"/>
          </p:cNvGraphicFramePr>
          <p:nvPr>
            <p:extLst>
              <p:ext uri="{D42A27DB-BD31-4B8C-83A1-F6EECF244321}">
                <p14:modId xmlns="" xmlns:p14="http://schemas.microsoft.com/office/powerpoint/2010/main" val="330688180"/>
              </p:ext>
            </p:extLst>
          </p:nvPr>
        </p:nvGraphicFramePr>
        <p:xfrm>
          <a:off x="388938" y="893763"/>
          <a:ext cx="8670925" cy="5853112"/>
        </p:xfrm>
        <a:graphic>
          <a:graphicData uri="http://schemas.openxmlformats.org/presentationml/2006/ole">
            <p:oleObj spid="_x0000_s1026" name="Document" r:id="rId3" imgW="10619287" imgH="7152667" progId="Word.Document.12">
              <p:embed/>
            </p:oleObj>
          </a:graphicData>
        </a:graphic>
      </p:graphicFrame>
      <p:sp>
        <p:nvSpPr>
          <p:cNvPr id="9" name="Ellipse 8"/>
          <p:cNvSpPr/>
          <p:nvPr/>
        </p:nvSpPr>
        <p:spPr>
          <a:xfrm>
            <a:off x="395536" y="3140968"/>
            <a:ext cx="1080120" cy="936104"/>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 xmlns:p14="http://schemas.microsoft.com/office/powerpoint/2010/main" val="2359084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re 1"/>
          <p:cNvSpPr txBox="1">
            <a:spLocks/>
          </p:cNvSpPr>
          <p:nvPr/>
        </p:nvSpPr>
        <p:spPr>
          <a:xfrm>
            <a:off x="2915816" y="116632"/>
            <a:ext cx="3519853" cy="504056"/>
          </a:xfrm>
          <a:prstGeom prst="rect">
            <a:avLst/>
          </a:prstGeom>
          <a:solidFill>
            <a:schemeClr val="accent3">
              <a:lumMod val="40000"/>
              <a:lumOff val="60000"/>
            </a:schemeClr>
          </a:solidFill>
          <a:ln w="22225">
            <a:solidFill>
              <a:srgbClr val="00B050"/>
            </a:solidFill>
          </a:ln>
        </p:spPr>
        <p:txBody>
          <a:bodyPr vert="horz" lIns="91440" tIns="45720" rIns="91440" bIns="45720" rtlCol="0" anchor="ctr">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1600" b="1" dirty="0" smtClean="0"/>
              <a:t>Projet d’EPS</a:t>
            </a:r>
            <a:br>
              <a:rPr lang="fr-FR" sz="1600" b="1" dirty="0" smtClean="0"/>
            </a:br>
            <a:r>
              <a:rPr lang="fr-FR" sz="1600" b="1" dirty="0" smtClean="0"/>
              <a:t>Offre de formation et positionnement transversal de l’EPS au collège A (public hétérogène)</a:t>
            </a:r>
            <a:endParaRPr lang="fr-FR" sz="1600" b="1" dirty="0"/>
          </a:p>
        </p:txBody>
      </p:sp>
      <p:graphicFrame>
        <p:nvGraphicFramePr>
          <p:cNvPr id="3" name="Tableau 2"/>
          <p:cNvGraphicFramePr>
            <a:graphicFrameLocks noGrp="1"/>
          </p:cNvGraphicFramePr>
          <p:nvPr>
            <p:extLst>
              <p:ext uri="{D42A27DB-BD31-4B8C-83A1-F6EECF244321}">
                <p14:modId xmlns="" xmlns:p14="http://schemas.microsoft.com/office/powerpoint/2010/main" val="595196441"/>
              </p:ext>
            </p:extLst>
          </p:nvPr>
        </p:nvGraphicFramePr>
        <p:xfrm>
          <a:off x="395534" y="764701"/>
          <a:ext cx="8424938" cy="5597760"/>
        </p:xfrm>
        <a:graphic>
          <a:graphicData uri="http://schemas.openxmlformats.org/drawingml/2006/table">
            <a:tbl>
              <a:tblPr firstRow="1" firstCol="1" bandRow="1"/>
              <a:tblGrid>
                <a:gridCol w="744310"/>
                <a:gridCol w="444125"/>
                <a:gridCol w="444125"/>
                <a:gridCol w="444125"/>
                <a:gridCol w="444125"/>
                <a:gridCol w="444125"/>
                <a:gridCol w="444125"/>
                <a:gridCol w="444125"/>
                <a:gridCol w="444125"/>
                <a:gridCol w="444125"/>
                <a:gridCol w="475071"/>
                <a:gridCol w="377520"/>
                <a:gridCol w="94607"/>
                <a:gridCol w="364368"/>
                <a:gridCol w="473118"/>
                <a:gridCol w="494093"/>
                <a:gridCol w="494093"/>
                <a:gridCol w="483850"/>
                <a:gridCol w="426783"/>
              </a:tblGrid>
              <a:tr h="444649">
                <a:tc>
                  <a:txBody>
                    <a:bodyPr/>
                    <a:lstStyle/>
                    <a:p>
                      <a:pPr algn="ctr">
                        <a:spcAft>
                          <a:spcPts val="0"/>
                        </a:spcAft>
                      </a:pPr>
                      <a:r>
                        <a:rPr lang="fr-FR" sz="800" b="1" dirty="0">
                          <a:solidFill>
                            <a:srgbClr val="FF0000"/>
                          </a:solidFill>
                          <a:effectLst/>
                          <a:latin typeface="Cambria"/>
                          <a:ea typeface="MS Mincho"/>
                          <a:cs typeface="Times New Roman"/>
                        </a:rPr>
                        <a:t>OFFRE DE FORMATION en EPS</a:t>
                      </a:r>
                      <a:endParaRPr lang="fr-FR" sz="800" dirty="0">
                        <a:effectLst/>
                        <a:latin typeface="Cambria"/>
                        <a:ea typeface="MS Mincho"/>
                        <a:cs typeface="Times New Roman"/>
                      </a:endParaRP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800" b="1" dirty="0">
                          <a:effectLst/>
                          <a:latin typeface="Cambria"/>
                          <a:ea typeface="MS Mincho"/>
                          <a:cs typeface="Times New Roman"/>
                        </a:rPr>
                        <a:t>Objectif </a:t>
                      </a:r>
                      <a:r>
                        <a:rPr lang="fr-FR" sz="800" b="1" dirty="0" smtClean="0">
                          <a:effectLst/>
                          <a:latin typeface="Cambria"/>
                          <a:ea typeface="MS Mincho"/>
                          <a:cs typeface="Times New Roman"/>
                        </a:rPr>
                        <a:t>1</a:t>
                      </a:r>
                      <a:r>
                        <a:rPr lang="fr-FR" sz="800" b="1" dirty="0" smtClean="0">
                          <a:effectLst/>
                          <a:latin typeface="Cambria"/>
                          <a:ea typeface="MS Mincho"/>
                          <a:cs typeface="Times New Roman"/>
                        </a:rPr>
                        <a:t>:</a:t>
                      </a:r>
                      <a:r>
                        <a:rPr lang="fr-FR" sz="700" b="1" dirty="0" smtClean="0">
                          <a:solidFill>
                            <a:srgbClr val="008000"/>
                          </a:solidFill>
                          <a:effectLst/>
                          <a:latin typeface="Comic Sans MS"/>
                          <a:ea typeface="MS Mincho"/>
                          <a:cs typeface="Times New Roman"/>
                        </a:rPr>
                        <a:t> </a:t>
                      </a:r>
                      <a:r>
                        <a:rPr lang="fr-FR" sz="800" b="1" dirty="0" smtClean="0">
                          <a:solidFill>
                            <a:srgbClr val="0070C0"/>
                          </a:solidFill>
                          <a:effectLst/>
                          <a:latin typeface="+mn-lt"/>
                          <a:ea typeface="MS Mincho"/>
                          <a:cs typeface="Times New Roman"/>
                        </a:rPr>
                        <a:t>FAVORISER L’ACCES A L’AUTONOMIE</a:t>
                      </a:r>
                      <a:endParaRPr lang="fr-FR" sz="800" dirty="0">
                        <a:effectLst/>
                        <a:latin typeface="Cambria"/>
                        <a:ea typeface="MS Mincho"/>
                        <a:cs typeface="Times New Roman"/>
                      </a:endParaRP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7">
                  <a:txBody>
                    <a:bodyPr/>
                    <a:lstStyle/>
                    <a:p>
                      <a:pPr marL="0" marR="0" lvl="0" indent="0" algn="l" defTabSz="914400" rtl="0" eaLnBrk="1" fontAlgn="auto" latinLnBrk="0" hangingPunct="1">
                        <a:lnSpc>
                          <a:spcPct val="100000"/>
                        </a:lnSpc>
                        <a:spcBef>
                          <a:spcPts val="0"/>
                        </a:spcBef>
                        <a:spcAft>
                          <a:spcPts val="0"/>
                        </a:spcAft>
                        <a:buClrTx/>
                        <a:buSzTx/>
                        <a:buFontTx/>
                        <a:buNone/>
                        <a:tabLst>
                          <a:tab pos="4838700" algn="l"/>
                        </a:tabLst>
                        <a:defRPr/>
                      </a:pPr>
                      <a:r>
                        <a:rPr lang="fr-FR" sz="800" b="1" dirty="0">
                          <a:effectLst/>
                          <a:latin typeface="Cambria"/>
                          <a:ea typeface="MS Mincho"/>
                          <a:cs typeface="Times New Roman"/>
                        </a:rPr>
                        <a:t>Objectif </a:t>
                      </a:r>
                      <a:r>
                        <a:rPr lang="fr-FR" sz="800" b="1" dirty="0" smtClean="0">
                          <a:effectLst/>
                          <a:latin typeface="Cambria"/>
                          <a:ea typeface="MS Mincho"/>
                          <a:cs typeface="Times New Roman"/>
                        </a:rPr>
                        <a:t>2: </a:t>
                      </a:r>
                      <a:r>
                        <a:rPr kumimoji="0" lang="fr-FR" sz="800" b="1" i="0" u="none" strike="noStrike" kern="1200" cap="none" spc="0" normalizeH="0" baseline="0" noProof="0" dirty="0" smtClean="0">
                          <a:ln>
                            <a:noFill/>
                          </a:ln>
                          <a:solidFill>
                            <a:srgbClr val="FF00FF"/>
                          </a:solidFill>
                          <a:effectLst/>
                          <a:uLnTx/>
                          <a:uFillTx/>
                          <a:latin typeface="+mn-lt"/>
                          <a:ea typeface="MS Mincho"/>
                          <a:cs typeface="Times New Roman"/>
                        </a:rPr>
                        <a:t>DONNER LE GOÛT A LA PRATIQUE PHYSIQUE ET SPORTIVE</a:t>
                      </a:r>
                      <a:endParaRPr kumimoji="0" lang="fr-FR" sz="1000" b="0" i="0" u="none" strike="noStrike" kern="1200" cap="none" spc="0" normalizeH="0" baseline="0" noProof="0" dirty="0" smtClean="0">
                        <a:ln>
                          <a:noFill/>
                        </a:ln>
                        <a:solidFill>
                          <a:srgbClr val="FF00FF"/>
                        </a:solidFill>
                        <a:effectLst/>
                        <a:uLnTx/>
                        <a:uFillTx/>
                        <a:latin typeface="+mn-lt"/>
                        <a:ea typeface="MS Mincho"/>
                        <a:cs typeface="Times New Roman"/>
                      </a:endParaRP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pPr algn="ctr">
                        <a:spcAft>
                          <a:spcPts val="0"/>
                        </a:spcAft>
                        <a:tabLst>
                          <a:tab pos="4838700" algn="l"/>
                        </a:tabLst>
                      </a:pPr>
                      <a:endParaRPr lang="fr-FR" sz="800" dirty="0">
                        <a:effectLst/>
                        <a:latin typeface="Cambria"/>
                        <a:ea typeface="MS Mincho"/>
                        <a:cs typeface="Times New Roman"/>
                      </a:endParaRP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800" b="1" dirty="0" smtClean="0">
                          <a:effectLst/>
                          <a:latin typeface="Cambria"/>
                          <a:ea typeface="MS Mincho"/>
                          <a:cs typeface="Times New Roman"/>
                        </a:rPr>
                        <a:t>Objectif 3:  </a:t>
                      </a:r>
                      <a:r>
                        <a:rPr kumimoji="0" lang="fr-FR" sz="800" b="1" i="0" u="none" strike="noStrike" kern="1200" cap="none" spc="0" normalizeH="0" baseline="0" noProof="0" dirty="0" smtClean="0">
                          <a:ln>
                            <a:noFill/>
                          </a:ln>
                          <a:solidFill>
                            <a:srgbClr val="FFFF00"/>
                          </a:solidFill>
                          <a:effectLst/>
                          <a:uLnTx/>
                          <a:uFillTx/>
                          <a:latin typeface="+mn-lt"/>
                          <a:ea typeface="MS Mincho"/>
                          <a:cs typeface="Times New Roman"/>
                        </a:rPr>
                        <a:t>VIVRE EN HARMONIE AVEC LES AUTRES (travailler avec et pour les autres)</a:t>
                      </a:r>
                      <a:endParaRPr kumimoji="0" lang="fr-FR" sz="800" b="0" i="0" u="none" strike="noStrike" kern="1200" cap="none" spc="0" normalizeH="0" baseline="0" noProof="0" dirty="0" smtClean="0">
                        <a:ln>
                          <a:noFill/>
                        </a:ln>
                        <a:solidFill>
                          <a:srgbClr val="FFFF00"/>
                        </a:solidFill>
                        <a:effectLst/>
                        <a:uLnTx/>
                        <a:uFillTx/>
                        <a:latin typeface="+mn-lt"/>
                        <a:ea typeface="MS Mincho"/>
                        <a:cs typeface="Times New Roman"/>
                      </a:endParaRP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hMerge="1">
                  <a:txBody>
                    <a:bodyPr/>
                    <a:lstStyle/>
                    <a:p>
                      <a:endParaRPr lang="fr-FR"/>
                    </a:p>
                  </a:txBody>
                  <a:tcPr/>
                </a:tc>
                <a:tc hMerge="1">
                  <a:txBody>
                    <a:bodyPr/>
                    <a:lstStyle/>
                    <a:p>
                      <a:endParaRPr lang="fr-FR"/>
                    </a:p>
                  </a:txBody>
                  <a:tcPr/>
                </a:tc>
                <a:tc hMerge="1">
                  <a:txBody>
                    <a:bodyPr/>
                    <a:lstStyle/>
                    <a:p>
                      <a:pPr>
                        <a:spcAft>
                          <a:spcPts val="0"/>
                        </a:spcAft>
                      </a:pPr>
                      <a:endParaRPr lang="fr-FR" sz="800" dirty="0">
                        <a:effectLst/>
                        <a:latin typeface="Cambria"/>
                        <a:ea typeface="MS Mincho"/>
                        <a:cs typeface="Times New Roman"/>
                      </a:endParaRP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197864">
                <a:tc rowSpan="2">
                  <a:txBody>
                    <a:bodyPr/>
                    <a:lstStyle/>
                    <a:p>
                      <a:pPr algn="ctr">
                        <a:spcAft>
                          <a:spcPts val="0"/>
                        </a:spcAft>
                      </a:pPr>
                      <a:r>
                        <a:rPr lang="fr-FR" sz="600" dirty="0">
                          <a:effectLst/>
                          <a:latin typeface="Cambria"/>
                          <a:ea typeface="MS Mincho"/>
                          <a:cs typeface="Times New Roman"/>
                        </a:rPr>
                        <a:t>Champ d’apprentissage de l’EPS</a:t>
                      </a:r>
                      <a:endParaRPr lang="fr-FR" sz="800" dirty="0">
                        <a:effectLst/>
                        <a:latin typeface="Cambria"/>
                        <a:ea typeface="MS Mincho"/>
                        <a:cs typeface="Times New Roman"/>
                      </a:endParaRPr>
                    </a:p>
                  </a:txBody>
                  <a:tcPr marL="47091" marR="4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spcAft>
                          <a:spcPts val="0"/>
                        </a:spcAft>
                      </a:pPr>
                      <a:r>
                        <a:rPr lang="fr-FR" sz="1100" b="1">
                          <a:effectLst/>
                          <a:latin typeface="Cambria"/>
                          <a:ea typeface="MS Mincho"/>
                          <a:cs typeface="Times New Roman"/>
                        </a:rPr>
                        <a:t>Cycle 3</a:t>
                      </a:r>
                      <a:endParaRPr lang="fr-FR" sz="800">
                        <a:effectLst/>
                        <a:latin typeface="Cambria"/>
                        <a:ea typeface="MS Mincho"/>
                        <a:cs typeface="Times New Roman"/>
                      </a:endParaRP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gridSpan="7">
                  <a:txBody>
                    <a:bodyPr/>
                    <a:lstStyle/>
                    <a:p>
                      <a:pPr algn="ctr">
                        <a:spcAft>
                          <a:spcPts val="0"/>
                        </a:spcAft>
                      </a:pPr>
                      <a:r>
                        <a:rPr lang="fr-FR" sz="1100" b="1">
                          <a:effectLst/>
                          <a:latin typeface="Cambria"/>
                          <a:ea typeface="MS Mincho"/>
                          <a:cs typeface="Times New Roman"/>
                        </a:rPr>
                        <a:t>Cycle 4</a:t>
                      </a:r>
                      <a:endParaRPr lang="fr-FR" sz="800">
                        <a:effectLst/>
                        <a:latin typeface="Cambria"/>
                        <a:ea typeface="MS Mincho"/>
                        <a:cs typeface="Times New Roman"/>
                      </a:endParaRP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5">
                  <a:txBody>
                    <a:bodyPr/>
                    <a:lstStyle/>
                    <a:p>
                      <a:pPr algn="ctr">
                        <a:spcAft>
                          <a:spcPts val="0"/>
                        </a:spcAft>
                      </a:pPr>
                      <a:r>
                        <a:rPr lang="fr-FR" sz="800" b="1" i="1">
                          <a:effectLst/>
                          <a:latin typeface="Cambria"/>
                          <a:ea typeface="MS Mincho"/>
                          <a:cs typeface="Times New Roman"/>
                        </a:rPr>
                        <a:t>Enseignement complémentaire</a:t>
                      </a:r>
                      <a:endParaRPr lang="fr-FR" sz="800">
                        <a:effectLst/>
                        <a:latin typeface="Cambria"/>
                        <a:ea typeface="MS Mincho"/>
                        <a:cs typeface="Times New Roman"/>
                      </a:endParaRP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rowSpan="2">
                  <a:txBody>
                    <a:bodyPr/>
                    <a:lstStyle/>
                    <a:p>
                      <a:pPr algn="ctr">
                        <a:spcAft>
                          <a:spcPts val="0"/>
                        </a:spcAft>
                      </a:pPr>
                      <a:r>
                        <a:rPr lang="fr-FR" sz="500" b="1">
                          <a:effectLst/>
                          <a:latin typeface="Cambria"/>
                          <a:ea typeface="MS Mincho"/>
                          <a:cs typeface="Times New Roman"/>
                        </a:rPr>
                        <a:t>Approfondissement /</a:t>
                      </a:r>
                      <a:r>
                        <a:rPr lang="fr-FR" sz="700" b="1">
                          <a:effectLst/>
                          <a:latin typeface="Cambria"/>
                          <a:ea typeface="MS Mincho"/>
                          <a:cs typeface="Times New Roman"/>
                        </a:rPr>
                        <a:t> découverte</a:t>
                      </a:r>
                      <a:endParaRPr lang="fr-FR" sz="800">
                        <a:effectLst/>
                        <a:latin typeface="Cambria"/>
                        <a:ea typeface="MS Mincho"/>
                        <a:cs typeface="Times New Roman"/>
                      </a:endParaRPr>
                    </a:p>
                  </a:txBody>
                  <a:tcPr marL="47091" marR="4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fr-FR" sz="600" b="1">
                          <a:effectLst/>
                          <a:latin typeface="Cambria"/>
                          <a:ea typeface="MS Mincho"/>
                          <a:cs typeface="Times New Roman"/>
                        </a:rPr>
                        <a:t>APSA UNSS</a:t>
                      </a:r>
                      <a:endParaRPr lang="fr-FR" sz="800">
                        <a:effectLst/>
                        <a:latin typeface="Cambria"/>
                        <a:ea typeface="MS Mincho"/>
                        <a:cs typeface="Times New Roman"/>
                      </a:endParaRPr>
                    </a:p>
                  </a:txBody>
                  <a:tcPr marL="47091" marR="4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649">
                <a:tc vMerge="1">
                  <a:txBody>
                    <a:bodyPr/>
                    <a:lstStyle/>
                    <a:p>
                      <a:endParaRPr lang="fr-FR"/>
                    </a:p>
                  </a:txBody>
                  <a:tcPr/>
                </a:tc>
                <a:tc>
                  <a:txBody>
                    <a:bodyPr/>
                    <a:lstStyle/>
                    <a:p>
                      <a:pPr algn="ctr">
                        <a:spcAft>
                          <a:spcPts val="0"/>
                        </a:spcAft>
                      </a:pPr>
                      <a:r>
                        <a:rPr lang="fr-FR" sz="600">
                          <a:effectLst/>
                          <a:latin typeface="Cambria"/>
                          <a:ea typeface="MS Mincho"/>
                          <a:cs typeface="Times New Roman"/>
                        </a:rPr>
                        <a:t>APSA  choisies </a:t>
                      </a:r>
                      <a:r>
                        <a:rPr lang="fr-FR" sz="600" b="1">
                          <a:effectLst/>
                          <a:latin typeface="Cambria"/>
                          <a:ea typeface="MS Mincho"/>
                          <a:cs typeface="Times New Roman"/>
                        </a:rPr>
                        <a:t>en 6ème</a:t>
                      </a:r>
                      <a:endParaRPr lang="fr-FR" sz="800">
                        <a:effectLst/>
                        <a:latin typeface="Cambria"/>
                        <a:ea typeface="MS Mincho"/>
                        <a:cs typeface="Times New Roman"/>
                      </a:endParaRPr>
                    </a:p>
                  </a:txBody>
                  <a:tcPr marL="47091" marR="4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500" dirty="0">
                          <a:effectLst/>
                          <a:latin typeface="Cambria"/>
                          <a:ea typeface="MS Mincho"/>
                          <a:cs typeface="Times New Roman"/>
                        </a:rPr>
                        <a:t>h de Vécu en primaire</a:t>
                      </a:r>
                      <a:endParaRPr lang="fr-FR" sz="800" dirty="0">
                        <a:effectLst/>
                        <a:latin typeface="Cambria"/>
                        <a:ea typeface="MS Mincho"/>
                        <a:cs typeface="Times New Roman"/>
                      </a:endParaRPr>
                    </a:p>
                  </a:txBody>
                  <a:tcPr marL="47091" marR="4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600" dirty="0" smtClean="0">
                          <a:effectLst/>
                          <a:latin typeface="Cambria"/>
                          <a:ea typeface="MS Mincho"/>
                          <a:cs typeface="Times New Roman"/>
                        </a:rPr>
                        <a:t>Composantes</a:t>
                      </a:r>
                      <a:r>
                        <a:rPr lang="fr-FR" sz="600" baseline="0" dirty="0" smtClean="0">
                          <a:effectLst/>
                          <a:latin typeface="Cambria"/>
                          <a:ea typeface="MS Mincho"/>
                          <a:cs typeface="Times New Roman"/>
                        </a:rPr>
                        <a:t> évaluées dans l’APSA</a:t>
                      </a:r>
                      <a:endParaRPr lang="fr-FR" sz="800" dirty="0">
                        <a:effectLst/>
                        <a:latin typeface="Cambria"/>
                        <a:ea typeface="MS Mincho"/>
                        <a:cs typeface="Times New Roman"/>
                      </a:endParaRP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600" dirty="0">
                          <a:effectLst/>
                          <a:latin typeface="Cambria"/>
                          <a:ea typeface="MS Mincho"/>
                          <a:cs typeface="Times New Roman"/>
                        </a:rPr>
                        <a:t>Nb </a:t>
                      </a:r>
                      <a:r>
                        <a:rPr lang="fr-FR" sz="600" dirty="0" smtClean="0">
                          <a:effectLst/>
                          <a:latin typeface="Cambria"/>
                          <a:ea typeface="MS Mincho"/>
                          <a:cs typeface="Times New Roman"/>
                        </a:rPr>
                        <a:t>de composantes évaluées dans le CA</a:t>
                      </a:r>
                      <a:endParaRPr lang="fr-FR" sz="800" dirty="0">
                        <a:effectLst/>
                        <a:latin typeface="Cambria"/>
                        <a:ea typeface="MS Mincho"/>
                        <a:cs typeface="Times New Roman"/>
                      </a:endParaRP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600">
                          <a:effectLst/>
                          <a:latin typeface="Cambria"/>
                          <a:ea typeface="MS Mincho"/>
                          <a:cs typeface="Times New Roman"/>
                        </a:rPr>
                        <a:t>APSA  choisies </a:t>
                      </a:r>
                      <a:r>
                        <a:rPr lang="fr-FR" sz="600" b="1">
                          <a:effectLst/>
                          <a:latin typeface="Cambria"/>
                          <a:ea typeface="MS Mincho"/>
                          <a:cs typeface="Times New Roman"/>
                        </a:rPr>
                        <a:t>en 5ème</a:t>
                      </a:r>
                      <a:endParaRPr lang="fr-FR" sz="800">
                        <a:effectLst/>
                        <a:latin typeface="Cambria"/>
                        <a:ea typeface="MS Mincho"/>
                        <a:cs typeface="Times New Roman"/>
                      </a:endParaRPr>
                    </a:p>
                  </a:txBody>
                  <a:tcPr marL="47091" marR="4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600">
                          <a:effectLst/>
                          <a:latin typeface="Cambria"/>
                          <a:ea typeface="MS Mincho"/>
                          <a:cs typeface="Times New Roman"/>
                        </a:rPr>
                        <a:t>APSA  choisies </a:t>
                      </a:r>
                      <a:r>
                        <a:rPr lang="fr-FR" sz="600" b="1">
                          <a:effectLst/>
                          <a:latin typeface="Cambria"/>
                          <a:ea typeface="MS Mincho"/>
                          <a:cs typeface="Times New Roman"/>
                        </a:rPr>
                        <a:t>en 4ème</a:t>
                      </a:r>
                      <a:endParaRPr lang="fr-FR" sz="800">
                        <a:effectLst/>
                        <a:latin typeface="Cambria"/>
                        <a:ea typeface="MS Mincho"/>
                        <a:cs typeface="Times New Roman"/>
                      </a:endParaRPr>
                    </a:p>
                  </a:txBody>
                  <a:tcPr marL="47091" marR="4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600">
                          <a:effectLst/>
                          <a:latin typeface="Cambria"/>
                          <a:ea typeface="MS Mincho"/>
                          <a:cs typeface="Times New Roman"/>
                        </a:rPr>
                        <a:t>APSA  choisies </a:t>
                      </a:r>
                      <a:r>
                        <a:rPr lang="fr-FR" sz="600" b="1">
                          <a:effectLst/>
                          <a:latin typeface="Cambria"/>
                          <a:ea typeface="MS Mincho"/>
                          <a:cs typeface="Times New Roman"/>
                        </a:rPr>
                        <a:t>en 3ème</a:t>
                      </a:r>
                      <a:endParaRPr lang="fr-FR" sz="800">
                        <a:effectLst/>
                        <a:latin typeface="Cambria"/>
                        <a:ea typeface="MS Mincho"/>
                        <a:cs typeface="Times New Roman"/>
                      </a:endParaRPr>
                    </a:p>
                  </a:txBody>
                  <a:tcPr marL="47091" marR="4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600" dirty="0" smtClean="0">
                          <a:effectLst/>
                          <a:latin typeface="Cambria"/>
                          <a:ea typeface="MS Mincho"/>
                          <a:cs typeface="Times New Roman"/>
                        </a:rPr>
                        <a:t>Composantes</a:t>
                      </a:r>
                      <a:r>
                        <a:rPr lang="fr-FR" sz="600" baseline="0" dirty="0" smtClean="0">
                          <a:effectLst/>
                          <a:latin typeface="Cambria"/>
                          <a:ea typeface="MS Mincho"/>
                          <a:cs typeface="Times New Roman"/>
                        </a:rPr>
                        <a:t> évaluées dans l’APSA</a:t>
                      </a:r>
                      <a:endParaRPr lang="fr-FR" sz="800" dirty="0">
                        <a:effectLst/>
                        <a:latin typeface="Cambria"/>
                        <a:ea typeface="MS Mincho"/>
                        <a:cs typeface="Times New Roman"/>
                      </a:endParaRP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600" dirty="0">
                          <a:effectLst/>
                          <a:latin typeface="Cambria"/>
                          <a:ea typeface="MS Mincho"/>
                          <a:cs typeface="Times New Roman"/>
                        </a:rPr>
                        <a:t>Nb </a:t>
                      </a:r>
                      <a:r>
                        <a:rPr lang="fr-FR" sz="600" dirty="0" smtClean="0">
                          <a:effectLst/>
                          <a:latin typeface="Cambria"/>
                          <a:ea typeface="MS Mincho"/>
                          <a:cs typeface="Times New Roman"/>
                        </a:rPr>
                        <a:t>de composantes évaluées dans le CA</a:t>
                      </a:r>
                      <a:endParaRPr lang="fr-FR" sz="800" dirty="0">
                        <a:effectLst/>
                        <a:latin typeface="Cambria"/>
                        <a:ea typeface="MS Mincho"/>
                        <a:cs typeface="Times New Roman"/>
                      </a:endParaRP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600">
                          <a:effectLst/>
                          <a:latin typeface="Cambria"/>
                          <a:ea typeface="MS Mincho"/>
                          <a:cs typeface="Times New Roman"/>
                        </a:rPr>
                        <a:t>h de vécu dans le champ d’appr</a:t>
                      </a:r>
                      <a:endParaRPr lang="fr-FR" sz="800">
                        <a:effectLst/>
                        <a:latin typeface="Cambria"/>
                        <a:ea typeface="MS Mincho"/>
                        <a:cs typeface="Times New Roman"/>
                      </a:endParaRPr>
                    </a:p>
                  </a:txBody>
                  <a:tcPr marL="47091" marR="4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500" baseline="0" dirty="0" smtClean="0">
                          <a:effectLst/>
                          <a:latin typeface="Cambria"/>
                          <a:ea typeface="MS Mincho"/>
                          <a:cs typeface="Times New Roman"/>
                        </a:rPr>
                        <a:t>Heures effectives</a:t>
                      </a:r>
                      <a:r>
                        <a:rPr lang="fr-FR" sz="500" dirty="0" smtClean="0">
                          <a:effectLst/>
                          <a:latin typeface="Cambria"/>
                          <a:ea typeface="MS Mincho"/>
                          <a:cs typeface="Times New Roman"/>
                        </a:rPr>
                        <a:t> vécues </a:t>
                      </a:r>
                      <a:r>
                        <a:rPr lang="fr-FR" sz="500" dirty="0">
                          <a:effectLst/>
                          <a:latin typeface="Cambria"/>
                          <a:ea typeface="MS Mincho"/>
                          <a:cs typeface="Times New Roman"/>
                        </a:rPr>
                        <a:t>dans APSA</a:t>
                      </a:r>
                      <a:endParaRPr lang="fr-FR" sz="800" dirty="0">
                        <a:effectLst/>
                        <a:latin typeface="Cambria"/>
                        <a:ea typeface="MS Mincho"/>
                        <a:cs typeface="Times New Roman"/>
                      </a:endParaRPr>
                    </a:p>
                  </a:txBody>
                  <a:tcPr marL="47091" marR="4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fr-FR" sz="600">
                          <a:effectLst/>
                          <a:latin typeface="Cambria"/>
                          <a:ea typeface="MS Mincho"/>
                          <a:cs typeface="Times New Roman"/>
                        </a:rPr>
                        <a:t>Support d’ EPI et Thèmes </a:t>
                      </a:r>
                      <a:endParaRPr lang="fr-FR" sz="800">
                        <a:effectLst/>
                        <a:latin typeface="Cambria"/>
                        <a:ea typeface="MS Mincho"/>
                        <a:cs typeface="Times New Roman"/>
                      </a:endParaRPr>
                    </a:p>
                  </a:txBody>
                  <a:tcPr marL="47091" marR="4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spcAft>
                          <a:spcPts val="0"/>
                        </a:spcAft>
                      </a:pPr>
                      <a:r>
                        <a:rPr lang="fr-FR" sz="600">
                          <a:effectLst/>
                          <a:latin typeface="Cambria"/>
                          <a:ea typeface="MS Mincho"/>
                          <a:cs typeface="Times New Roman"/>
                        </a:rPr>
                        <a:t> </a:t>
                      </a:r>
                      <a:endParaRPr lang="fr-FR" sz="800">
                        <a:effectLst/>
                        <a:latin typeface="Cambria"/>
                        <a:ea typeface="MS Mincho"/>
                        <a:cs typeface="Times New Roman"/>
                      </a:endParaRPr>
                    </a:p>
                    <a:p>
                      <a:pPr algn="ctr">
                        <a:spcAft>
                          <a:spcPts val="0"/>
                        </a:spcAft>
                      </a:pPr>
                      <a:r>
                        <a:rPr lang="fr-FR" sz="600">
                          <a:effectLst/>
                          <a:latin typeface="Cambria"/>
                          <a:ea typeface="MS Mincho"/>
                          <a:cs typeface="Times New Roman"/>
                        </a:rPr>
                        <a:t>Niveau de classe et nb d’h</a:t>
                      </a:r>
                      <a:endParaRPr lang="fr-FR" sz="800">
                        <a:effectLst/>
                        <a:latin typeface="Cambria"/>
                        <a:ea typeface="MS Mincho"/>
                        <a:cs typeface="Times New Roman"/>
                      </a:endParaRP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600">
                          <a:effectLst/>
                          <a:latin typeface="Cambria"/>
                          <a:ea typeface="MS Mincho"/>
                          <a:cs typeface="Times New Roman"/>
                        </a:rPr>
                        <a:t>Support d’AP et choix réalisé</a:t>
                      </a:r>
                      <a:endParaRPr lang="fr-FR" sz="800">
                        <a:effectLst/>
                        <a:latin typeface="Cambria"/>
                        <a:ea typeface="MS Mincho"/>
                        <a:cs typeface="Times New Roman"/>
                      </a:endParaRPr>
                    </a:p>
                  </a:txBody>
                  <a:tcPr marL="47091" marR="4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600">
                          <a:effectLst/>
                          <a:latin typeface="Cambria"/>
                          <a:ea typeface="MS Mincho"/>
                          <a:cs typeface="Times New Roman"/>
                        </a:rPr>
                        <a:t> </a:t>
                      </a:r>
                      <a:endParaRPr lang="fr-FR" sz="800">
                        <a:effectLst/>
                        <a:latin typeface="Cambria"/>
                        <a:ea typeface="MS Mincho"/>
                        <a:cs typeface="Times New Roman"/>
                      </a:endParaRPr>
                    </a:p>
                    <a:p>
                      <a:pPr algn="ctr">
                        <a:spcAft>
                          <a:spcPts val="0"/>
                        </a:spcAft>
                      </a:pPr>
                      <a:r>
                        <a:rPr lang="fr-FR" sz="600">
                          <a:effectLst/>
                          <a:latin typeface="Cambria"/>
                          <a:ea typeface="MS Mincho"/>
                          <a:cs typeface="Times New Roman"/>
                        </a:rPr>
                        <a:t>Niveau de classe et nb d’h</a:t>
                      </a:r>
                      <a:endParaRPr lang="fr-FR" sz="800">
                        <a:effectLst/>
                        <a:latin typeface="Cambria"/>
                        <a:ea typeface="MS Mincho"/>
                        <a:cs typeface="Times New Roman"/>
                      </a:endParaRP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c vMerge="1">
                  <a:txBody>
                    <a:bodyPr/>
                    <a:lstStyle/>
                    <a:p>
                      <a:endParaRPr lang="fr-FR"/>
                    </a:p>
                  </a:txBody>
                  <a:tcPr/>
                </a:tc>
              </a:tr>
              <a:tr h="228500">
                <a:tc rowSpan="6">
                  <a:txBody>
                    <a:bodyPr/>
                    <a:lstStyle/>
                    <a:p>
                      <a:pPr algn="ctr"/>
                      <a:r>
                        <a:rPr lang="fr-FR" sz="700" dirty="0">
                          <a:effectLst/>
                          <a:latin typeface="Cambria"/>
                          <a:cs typeface="Calibri"/>
                        </a:rPr>
                        <a:t>CA 1 </a:t>
                      </a:r>
                      <a:endParaRPr lang="fr-FR" sz="800" dirty="0">
                        <a:effectLst/>
                        <a:latin typeface="Cambria"/>
                      </a:endParaRPr>
                    </a:p>
                    <a:p>
                      <a:pPr algn="ctr"/>
                      <a:r>
                        <a:rPr lang="fr-FR" sz="700" dirty="0">
                          <a:effectLst/>
                          <a:latin typeface="Cambria"/>
                          <a:cs typeface="Calibri"/>
                        </a:rPr>
                        <a:t>Produire une performance optimale, mesurable à une échéance donnée</a:t>
                      </a:r>
                      <a:endParaRPr lang="fr-FR" sz="800" dirty="0">
                        <a:effectLst/>
                        <a:latin typeface="Cambria"/>
                      </a:endParaRPr>
                    </a:p>
                  </a:txBody>
                  <a:tcPr marL="47091" marR="4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500">
                <a:tc vMerge="1">
                  <a:txBody>
                    <a:bodyPr/>
                    <a:lstStyle/>
                    <a:p>
                      <a:endParaRPr lang="fr-FR"/>
                    </a:p>
                  </a:txBody>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500">
                <a:tc vMerge="1">
                  <a:txBody>
                    <a:bodyPr/>
                    <a:lstStyle/>
                    <a:p>
                      <a:endParaRPr lang="fr-FR"/>
                    </a:p>
                  </a:txBody>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500">
                <a:tc vMerge="1">
                  <a:txBody>
                    <a:bodyPr/>
                    <a:lstStyle/>
                    <a:p>
                      <a:endParaRPr lang="fr-FR"/>
                    </a:p>
                  </a:txBody>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500">
                <a:tc vMerge="1">
                  <a:txBody>
                    <a:bodyPr/>
                    <a:lstStyle/>
                    <a:p>
                      <a:endParaRPr lang="fr-FR"/>
                    </a:p>
                  </a:txBody>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500">
                <a:tc vMerge="1">
                  <a:txBody>
                    <a:bodyPr/>
                    <a:lstStyle/>
                    <a:p>
                      <a:endParaRPr lang="fr-FR"/>
                    </a:p>
                  </a:txBody>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500">
                <a:tc rowSpan="3">
                  <a:txBody>
                    <a:bodyPr/>
                    <a:lstStyle/>
                    <a:p>
                      <a:pPr algn="ctr">
                        <a:spcAft>
                          <a:spcPts val="0"/>
                        </a:spcAft>
                      </a:pPr>
                      <a:r>
                        <a:rPr lang="fr-FR" sz="700">
                          <a:effectLst/>
                          <a:latin typeface="Cambria"/>
                          <a:ea typeface="MS Mincho"/>
                          <a:cs typeface="Calibri"/>
                        </a:rPr>
                        <a:t>CA 2 </a:t>
                      </a:r>
                      <a:endParaRPr lang="fr-FR" sz="800">
                        <a:effectLst/>
                        <a:latin typeface="Cambria"/>
                        <a:ea typeface="MS Mincho"/>
                        <a:cs typeface="Times New Roman"/>
                      </a:endParaRPr>
                    </a:p>
                    <a:p>
                      <a:pPr algn="ctr">
                        <a:spcAft>
                          <a:spcPts val="0"/>
                        </a:spcAft>
                      </a:pPr>
                      <a:r>
                        <a:rPr lang="fr-FR" sz="700">
                          <a:effectLst/>
                          <a:latin typeface="Cambria"/>
                          <a:ea typeface="MS Mincho"/>
                          <a:cs typeface="Calibri"/>
                        </a:rPr>
                        <a:t>Adapter ses déplacements à des environnements variés</a:t>
                      </a:r>
                      <a:endParaRPr lang="fr-FR" sz="800">
                        <a:effectLst/>
                        <a:latin typeface="Cambria"/>
                        <a:ea typeface="MS Mincho"/>
                        <a:cs typeface="Times New Roman"/>
                      </a:endParaRPr>
                    </a:p>
                  </a:txBody>
                  <a:tcPr marL="47091" marR="4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8500">
                <a:tc vMerge="1">
                  <a:txBody>
                    <a:bodyPr/>
                    <a:lstStyle/>
                    <a:p>
                      <a:endParaRPr lang="fr-FR"/>
                    </a:p>
                  </a:txBody>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8481">
                <a:tc vMerge="1">
                  <a:txBody>
                    <a:bodyPr/>
                    <a:lstStyle/>
                    <a:p>
                      <a:endParaRPr lang="fr-FR"/>
                    </a:p>
                  </a:txBody>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544">
                <a:tc rowSpan="3">
                  <a:txBody>
                    <a:bodyPr/>
                    <a:lstStyle/>
                    <a:p>
                      <a:pPr algn="ctr">
                        <a:spcAft>
                          <a:spcPts val="0"/>
                        </a:spcAft>
                      </a:pPr>
                      <a:r>
                        <a:rPr lang="fr-FR" sz="700" dirty="0">
                          <a:effectLst/>
                          <a:latin typeface="Cambria"/>
                          <a:ea typeface="MS Mincho"/>
                          <a:cs typeface="Calibri"/>
                        </a:rPr>
                        <a:t>CA 3 S’exprimer devant les autres par une prestation artistique et/ou acrobatique</a:t>
                      </a:r>
                      <a:endParaRPr lang="fr-FR" sz="800" dirty="0">
                        <a:effectLst/>
                        <a:latin typeface="Cambria"/>
                        <a:ea typeface="MS Mincho"/>
                        <a:cs typeface="Times New Roman"/>
                      </a:endParaRPr>
                    </a:p>
                  </a:txBody>
                  <a:tcPr marL="47091" marR="4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216">
                <a:tc vMerge="1">
                  <a:txBody>
                    <a:bodyPr/>
                    <a:lstStyle/>
                    <a:p>
                      <a:endParaRPr lang="fr-FR"/>
                    </a:p>
                  </a:txBody>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3546">
                <a:tc vMerge="1">
                  <a:txBody>
                    <a:bodyPr/>
                    <a:lstStyle/>
                    <a:p>
                      <a:endParaRPr lang="fr-FR"/>
                    </a:p>
                  </a:txBody>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vMerge="1">
                  <a:txBody>
                    <a:bodyPr/>
                    <a:lstStyle/>
                    <a:p>
                      <a:endParaRPr lang="fr-FR"/>
                    </a:p>
                  </a:txBody>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gridSpan="2">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hMerge="1">
                  <a:txBody>
                    <a:bodyPr/>
                    <a:lstStyle/>
                    <a:p>
                      <a:endParaRPr lang="fr-FR"/>
                    </a:p>
                  </a:txBody>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tr>
              <a:tr h="192475">
                <a:tc rowSpan="6">
                  <a:txBody>
                    <a:bodyPr/>
                    <a:lstStyle/>
                    <a:p>
                      <a:pPr algn="ctr">
                        <a:spcAft>
                          <a:spcPts val="0"/>
                        </a:spcAft>
                      </a:pPr>
                      <a:r>
                        <a:rPr lang="fr-FR" sz="700" b="1" dirty="0">
                          <a:effectLst/>
                          <a:latin typeface="Cambria"/>
                          <a:ea typeface="MS Mincho"/>
                          <a:cs typeface="Calibri"/>
                        </a:rPr>
                        <a:t>CA 4  </a:t>
                      </a:r>
                      <a:endParaRPr lang="fr-FR" sz="800" b="1" dirty="0">
                        <a:effectLst/>
                        <a:latin typeface="Cambria"/>
                        <a:ea typeface="MS Mincho"/>
                        <a:cs typeface="Times New Roman"/>
                      </a:endParaRPr>
                    </a:p>
                    <a:p>
                      <a:pPr algn="ctr">
                        <a:spcAft>
                          <a:spcPts val="0"/>
                        </a:spcAft>
                      </a:pPr>
                      <a:r>
                        <a:rPr lang="fr-FR" sz="700" b="1" dirty="0">
                          <a:effectLst/>
                          <a:latin typeface="Cambria"/>
                          <a:ea typeface="MS Mincho"/>
                          <a:cs typeface="Calibri"/>
                        </a:rPr>
                        <a:t>Conduire et maitriser un affrontement collectif ou interindividuel</a:t>
                      </a:r>
                      <a:endParaRPr lang="fr-FR" sz="800" b="1" dirty="0">
                        <a:effectLst/>
                        <a:latin typeface="Cambria"/>
                        <a:ea typeface="MS Mincho"/>
                        <a:cs typeface="Times New Roman"/>
                      </a:endParaRPr>
                    </a:p>
                    <a:p>
                      <a:pPr algn="ctr">
                        <a:spcAft>
                          <a:spcPts val="0"/>
                        </a:spcAft>
                      </a:pPr>
                      <a:r>
                        <a:rPr lang="fr-FR" sz="800" dirty="0">
                          <a:effectLst/>
                          <a:latin typeface="Cambria"/>
                          <a:ea typeface="MS Mincho"/>
                          <a:cs typeface="Times New Roman"/>
                        </a:rPr>
                        <a:t> </a:t>
                      </a:r>
                    </a:p>
                  </a:txBody>
                  <a:tcPr marL="47091" marR="47091" marT="0" marB="0" anchor="ctr">
                    <a:lnL w="38100" cap="flat" cmpd="sng" algn="ctr">
                      <a:solidFill>
                        <a:srgbClr val="FF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r>
                        <a:rPr lang="fr-FR" sz="800" dirty="0" smtClean="0">
                          <a:effectLst/>
                          <a:latin typeface="Cambria"/>
                          <a:ea typeface="MS Mincho"/>
                          <a:cs typeface="Times New Roman"/>
                        </a:rPr>
                        <a:t>LUTTE</a:t>
                      </a:r>
                      <a:endParaRPr lang="fr-FR" sz="800" dirty="0">
                        <a:effectLst/>
                        <a:latin typeface="Cambria"/>
                        <a:ea typeface="MS Mincho"/>
                        <a:cs typeface="Times New Roman"/>
                      </a:endParaRP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rowSpan="6">
                  <a:txBody>
                    <a:bodyPr/>
                    <a:lstStyle/>
                    <a:p>
                      <a:pPr>
                        <a:spcAft>
                          <a:spcPts val="0"/>
                        </a:spcAft>
                      </a:pPr>
                      <a:r>
                        <a:rPr lang="fr-FR" sz="800" dirty="0" smtClean="0">
                          <a:effectLst/>
                          <a:latin typeface="Cambria"/>
                          <a:ea typeface="MS Mincho"/>
                          <a:cs typeface="Times New Roman"/>
                        </a:rPr>
                        <a:t>196</a:t>
                      </a:r>
                      <a:endParaRPr lang="fr-FR" sz="800" dirty="0">
                        <a:effectLst/>
                        <a:latin typeface="Cambria"/>
                        <a:ea typeface="MS Mincho"/>
                        <a:cs typeface="Times New Roman"/>
                      </a:endParaRPr>
                    </a:p>
                  </a:txBody>
                  <a:tcPr marL="47091" marR="470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smtClean="0">
                          <a:effectLst/>
                          <a:latin typeface="Cambria"/>
                          <a:ea typeface="MS Mincho"/>
                          <a:cs typeface="Times New Roman"/>
                        </a:rPr>
                        <a:t>16</a:t>
                      </a: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fr-FR"/>
                    </a:p>
                  </a:txBody>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192475">
                <a:tc vMerge="1">
                  <a:txBody>
                    <a:bodyPr/>
                    <a:lstStyle/>
                    <a:p>
                      <a:endParaRPr lang="fr-FR"/>
                    </a:p>
                  </a:txBody>
                  <a:tcPr/>
                </a:tc>
                <a:tc>
                  <a:txBody>
                    <a:bodyPr/>
                    <a:lstStyle/>
                    <a:p>
                      <a:pPr>
                        <a:spcAft>
                          <a:spcPts val="0"/>
                        </a:spcAft>
                      </a:pPr>
                      <a:r>
                        <a:rPr lang="fr-FR" sz="800" dirty="0" smtClean="0">
                          <a:effectLst/>
                          <a:latin typeface="Cambria"/>
                          <a:ea typeface="MS Mincho"/>
                          <a:cs typeface="Times New Roman"/>
                        </a:rPr>
                        <a:t>VB</a:t>
                      </a:r>
                      <a:endParaRPr lang="fr-FR" sz="800" dirty="0">
                        <a:effectLst/>
                        <a:latin typeface="Cambria"/>
                        <a:ea typeface="MS Mincho"/>
                        <a:cs typeface="Times New Roman"/>
                      </a:endParaRP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r>
                        <a:rPr lang="fr-FR" sz="800" dirty="0" smtClean="0">
                          <a:effectLst/>
                          <a:latin typeface="Cambria"/>
                          <a:ea typeface="MS Mincho"/>
                          <a:cs typeface="Times New Roman"/>
                        </a:rPr>
                        <a:t>12h?</a:t>
                      </a:r>
                      <a:endParaRPr lang="fr-FR" sz="800" dirty="0">
                        <a:effectLst/>
                        <a:latin typeface="Cambria"/>
                        <a:ea typeface="MS Mincho"/>
                        <a:cs typeface="Times New Roman"/>
                      </a:endParaRP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endParaRPr lang="fr-FR" sz="800" dirty="0">
                        <a:effectLst/>
                        <a:latin typeface="Cambria"/>
                        <a:ea typeface="MS Mincho"/>
                        <a:cs typeface="Times New Roman"/>
                      </a:endParaRP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800" dirty="0">
                          <a:effectLst/>
                          <a:latin typeface="Cambria"/>
                          <a:ea typeface="MS Mincho"/>
                          <a:cs typeface="Times New Roman"/>
                        </a:rPr>
                        <a:t> </a:t>
                      </a:r>
                      <a:r>
                        <a:rPr lang="fr-FR" sz="800" dirty="0" smtClean="0">
                          <a:effectLst/>
                          <a:latin typeface="Cambria"/>
                          <a:ea typeface="MS Mincho"/>
                          <a:cs typeface="Times New Roman"/>
                        </a:rPr>
                        <a:t>VB</a:t>
                      </a:r>
                    </a:p>
                    <a:p>
                      <a:pPr>
                        <a:spcAft>
                          <a:spcPts val="0"/>
                        </a:spcAft>
                      </a:pPr>
                      <a:endParaRPr lang="fr-FR" sz="800" dirty="0">
                        <a:effectLst/>
                        <a:latin typeface="Cambria"/>
                        <a:ea typeface="MS Mincho"/>
                        <a:cs typeface="Times New Roman"/>
                      </a:endParaRP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r>
                        <a:rPr lang="fr-FR" sz="800" dirty="0" smtClean="0">
                          <a:effectLst/>
                          <a:latin typeface="Cambria"/>
                          <a:ea typeface="MS Mincho"/>
                          <a:cs typeface="Times New Roman"/>
                        </a:rPr>
                        <a:t>VB</a:t>
                      </a:r>
                      <a:endParaRPr lang="fr-FR" sz="800" dirty="0">
                        <a:effectLst/>
                        <a:latin typeface="Cambria"/>
                        <a:ea typeface="MS Mincho"/>
                        <a:cs typeface="Times New Roman"/>
                      </a:endParaRP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smtClean="0">
                          <a:effectLst/>
                          <a:latin typeface="Cambria"/>
                          <a:ea typeface="MS Mincho"/>
                          <a:cs typeface="Times New Roman"/>
                        </a:rPr>
                        <a:t>CG1</a:t>
                      </a:r>
                    </a:p>
                    <a:p>
                      <a:pPr>
                        <a:spcAft>
                          <a:spcPts val="0"/>
                        </a:spcAft>
                      </a:pPr>
                      <a:r>
                        <a:rPr lang="fr-FR" sz="800" dirty="0" smtClean="0">
                          <a:effectLst/>
                          <a:latin typeface="Cambria"/>
                          <a:ea typeface="MS Mincho"/>
                          <a:cs typeface="Times New Roman"/>
                        </a:rPr>
                        <a:t>CG2</a:t>
                      </a:r>
                    </a:p>
                    <a:p>
                      <a:pPr>
                        <a:spcAft>
                          <a:spcPts val="0"/>
                        </a:spcAft>
                      </a:pPr>
                      <a:r>
                        <a:rPr lang="fr-FR" sz="800" dirty="0" smtClean="0">
                          <a:effectLst/>
                          <a:latin typeface="Cambria"/>
                          <a:ea typeface="MS Mincho"/>
                          <a:cs typeface="Times New Roman"/>
                        </a:rPr>
                        <a:t>CG3</a:t>
                      </a: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smtClean="0">
                          <a:effectLst/>
                          <a:latin typeface="Cambria"/>
                          <a:ea typeface="MS Mincho"/>
                          <a:cs typeface="Times New Roman"/>
                        </a:rPr>
                        <a:t>3</a:t>
                      </a: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vMerge="1">
                  <a:txBody>
                    <a:bodyPr/>
                    <a:lstStyle/>
                    <a:p>
                      <a:endParaRPr lang="fr-FR"/>
                    </a:p>
                  </a:txBody>
                  <a:tcPr/>
                </a:tc>
                <a:tc>
                  <a:txBody>
                    <a:bodyPr/>
                    <a:lstStyle/>
                    <a:p>
                      <a:pPr>
                        <a:spcAft>
                          <a:spcPts val="0"/>
                        </a:spcAft>
                      </a:pPr>
                      <a:r>
                        <a:rPr lang="fr-FR" sz="800" dirty="0">
                          <a:effectLst/>
                          <a:latin typeface="Cambria"/>
                          <a:ea typeface="MS Mincho"/>
                          <a:cs typeface="Times New Roman"/>
                        </a:rPr>
                        <a:t> </a:t>
                      </a:r>
                      <a:r>
                        <a:rPr lang="fr-FR" sz="800" dirty="0" smtClean="0">
                          <a:effectLst/>
                          <a:latin typeface="Cambria"/>
                          <a:ea typeface="MS Mincho"/>
                          <a:cs typeface="Times New Roman"/>
                        </a:rPr>
                        <a:t>48</a:t>
                      </a:r>
                      <a:endParaRPr lang="fr-FR" sz="800" dirty="0">
                        <a:effectLst/>
                        <a:latin typeface="Cambria"/>
                        <a:ea typeface="MS Mincho"/>
                        <a:cs typeface="Times New Roman"/>
                      </a:endParaRP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fr-FR"/>
                    </a:p>
                  </a:txBody>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r>
                        <a:rPr lang="fr-FR" sz="800" dirty="0" smtClean="0">
                          <a:effectLst/>
                          <a:latin typeface="Cambria"/>
                          <a:ea typeface="MS Mincho"/>
                          <a:cs typeface="Times New Roman"/>
                        </a:rPr>
                        <a:t>AP VB</a:t>
                      </a:r>
                    </a:p>
                    <a:p>
                      <a:pPr>
                        <a:spcAft>
                          <a:spcPts val="0"/>
                        </a:spcAft>
                      </a:pPr>
                      <a:r>
                        <a:rPr lang="fr-FR" sz="600" dirty="0" smtClean="0">
                          <a:effectLst/>
                          <a:latin typeface="Cambria"/>
                          <a:ea typeface="MS Mincho"/>
                          <a:cs typeface="Times New Roman"/>
                        </a:rPr>
                        <a:t>Coopération</a:t>
                      </a:r>
                    </a:p>
                    <a:p>
                      <a:pPr>
                        <a:spcAft>
                          <a:spcPts val="0"/>
                        </a:spcAft>
                      </a:pPr>
                      <a:r>
                        <a:rPr lang="fr-FR" sz="600" dirty="0" smtClean="0">
                          <a:effectLst/>
                          <a:latin typeface="Cambria"/>
                          <a:ea typeface="MS Mincho"/>
                          <a:cs typeface="Times New Roman"/>
                        </a:rPr>
                        <a:t>≠ rôles</a:t>
                      </a:r>
                      <a:r>
                        <a:rPr lang="fr-FR" sz="600" baseline="0" dirty="0" smtClean="0">
                          <a:effectLst/>
                          <a:latin typeface="Cambria"/>
                          <a:ea typeface="MS Mincho"/>
                          <a:cs typeface="Times New Roman"/>
                        </a:rPr>
                        <a:t> </a:t>
                      </a:r>
                      <a:r>
                        <a:rPr lang="fr-FR" sz="600" baseline="0" dirty="0" err="1" smtClean="0">
                          <a:effectLst/>
                          <a:latin typeface="Cambria"/>
                          <a:ea typeface="MS Mincho"/>
                          <a:cs typeface="Times New Roman"/>
                        </a:rPr>
                        <a:t>socx</a:t>
                      </a:r>
                      <a:endParaRPr lang="fr-FR" sz="600" dirty="0">
                        <a:effectLst/>
                        <a:latin typeface="Cambria"/>
                        <a:ea typeface="MS Mincho"/>
                        <a:cs typeface="Times New Roman"/>
                      </a:endParaRP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r>
                        <a:rPr lang="fr-FR" sz="800" dirty="0" smtClean="0">
                          <a:effectLst/>
                          <a:latin typeface="Cambria"/>
                          <a:ea typeface="MS Mincho"/>
                          <a:cs typeface="Times New Roman"/>
                        </a:rPr>
                        <a:t>5</a:t>
                      </a:r>
                      <a:r>
                        <a:rPr lang="fr-FR" sz="800" baseline="30000" dirty="0" smtClean="0">
                          <a:effectLst/>
                          <a:latin typeface="Cambria"/>
                          <a:ea typeface="MS Mincho"/>
                          <a:cs typeface="Times New Roman"/>
                        </a:rPr>
                        <a:t>e</a:t>
                      </a:r>
                      <a:r>
                        <a:rPr lang="fr-FR" sz="800" baseline="0" dirty="0" smtClean="0">
                          <a:effectLst/>
                          <a:latin typeface="Cambria"/>
                          <a:ea typeface="MS Mincho"/>
                          <a:cs typeface="Times New Roman"/>
                        </a:rPr>
                        <a:t> </a:t>
                      </a:r>
                    </a:p>
                    <a:p>
                      <a:pPr>
                        <a:spcAft>
                          <a:spcPts val="0"/>
                        </a:spcAft>
                      </a:pPr>
                      <a:r>
                        <a:rPr lang="fr-FR" sz="800" baseline="0" dirty="0" smtClean="0">
                          <a:effectLst/>
                          <a:latin typeface="Cambria"/>
                          <a:ea typeface="MS Mincho"/>
                          <a:cs typeface="Times New Roman"/>
                        </a:rPr>
                        <a:t>10h EPS</a:t>
                      </a:r>
                    </a:p>
                    <a:p>
                      <a:pPr>
                        <a:spcAft>
                          <a:spcPts val="0"/>
                        </a:spcAft>
                      </a:pPr>
                      <a:r>
                        <a:rPr lang="fr-FR" sz="800" dirty="0" smtClean="0">
                          <a:effectLst/>
                          <a:latin typeface="Cambria"/>
                          <a:ea typeface="MS Mincho"/>
                          <a:cs typeface="Times New Roman"/>
                        </a:rPr>
                        <a:t>8h </a:t>
                      </a:r>
                      <a:r>
                        <a:rPr lang="fr-FR" sz="800" dirty="0" err="1" smtClean="0">
                          <a:effectLst/>
                          <a:latin typeface="Cambria"/>
                          <a:ea typeface="MS Mincho"/>
                          <a:cs typeface="Times New Roman"/>
                        </a:rPr>
                        <a:t>Fçais</a:t>
                      </a:r>
                      <a:endParaRPr lang="fr-FR" sz="800" dirty="0">
                        <a:effectLst/>
                        <a:latin typeface="Cambria"/>
                        <a:ea typeface="MS Mincho"/>
                        <a:cs typeface="Times New Roman"/>
                      </a:endParaRP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err="1" smtClean="0">
                          <a:effectLst/>
                          <a:latin typeface="Cambria"/>
                          <a:ea typeface="MS Mincho"/>
                          <a:cs typeface="Times New Roman"/>
                        </a:rPr>
                        <a:t>Approf</a:t>
                      </a: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r>
                        <a:rPr lang="fr-FR" sz="800" dirty="0" smtClean="0">
                          <a:effectLst/>
                          <a:latin typeface="Cambria"/>
                          <a:ea typeface="MS Mincho"/>
                          <a:cs typeface="Times New Roman"/>
                        </a:rPr>
                        <a:t>VB</a:t>
                      </a:r>
                      <a:endParaRPr lang="fr-FR" sz="800" dirty="0">
                        <a:effectLst/>
                        <a:latin typeface="Cambria"/>
                        <a:ea typeface="MS Mincho"/>
                        <a:cs typeface="Times New Roman"/>
                      </a:endParaRPr>
                    </a:p>
                  </a:txBody>
                  <a:tcPr marL="47091" marR="47091" marT="0" marB="0">
                    <a:lnL w="12700" cap="flat" cmpd="sng" algn="ctr">
                      <a:solidFill>
                        <a:srgbClr val="00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192475">
                <a:tc vMerge="1">
                  <a:txBody>
                    <a:bodyPr/>
                    <a:lstStyle/>
                    <a:p>
                      <a:endParaRPr lang="fr-FR"/>
                    </a:p>
                  </a:txBody>
                  <a:tcPr/>
                </a:tc>
                <a:tc>
                  <a:txBody>
                    <a:bodyPr/>
                    <a:lstStyle/>
                    <a:p>
                      <a:pPr>
                        <a:spcAft>
                          <a:spcPts val="0"/>
                        </a:spcAft>
                      </a:pPr>
                      <a:r>
                        <a:rPr lang="fr-FR" sz="800" dirty="0">
                          <a:effectLst/>
                          <a:latin typeface="Cambria"/>
                          <a:ea typeface="MS Mincho"/>
                          <a:cs typeface="Times New Roman"/>
                        </a:rPr>
                        <a:t> </a:t>
                      </a:r>
                      <a:r>
                        <a:rPr lang="fr-FR" sz="700" dirty="0" smtClean="0">
                          <a:effectLst/>
                          <a:latin typeface="Cambria"/>
                          <a:ea typeface="MS Mincho"/>
                          <a:cs typeface="Times New Roman"/>
                        </a:rPr>
                        <a:t>ULTIMATE</a:t>
                      </a:r>
                      <a:endParaRPr lang="fr-FR" sz="800" dirty="0">
                        <a:effectLst/>
                        <a:latin typeface="Cambria"/>
                        <a:ea typeface="MS Mincho"/>
                        <a:cs typeface="Times New Roman"/>
                      </a:endParaRP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700" dirty="0">
                          <a:solidFill>
                            <a:schemeClr val="tx1"/>
                          </a:solidFill>
                          <a:effectLst/>
                          <a:latin typeface="Cambria"/>
                          <a:ea typeface="MS Mincho"/>
                          <a:cs typeface="Times New Roman"/>
                        </a:rPr>
                        <a:t> </a:t>
                      </a:r>
                      <a:r>
                        <a:rPr lang="fr-FR" sz="700" dirty="0" smtClean="0">
                          <a:solidFill>
                            <a:schemeClr val="tx1"/>
                          </a:solidFill>
                          <a:effectLst/>
                          <a:latin typeface="Cambria"/>
                          <a:ea typeface="MS Mincho"/>
                          <a:cs typeface="Times New Roman"/>
                        </a:rPr>
                        <a:t>ULTIMATE</a:t>
                      </a:r>
                      <a:endParaRPr lang="fr-FR" sz="700" dirty="0">
                        <a:solidFill>
                          <a:schemeClr val="tx1"/>
                        </a:solidFill>
                        <a:effectLst/>
                        <a:latin typeface="Cambria"/>
                        <a:ea typeface="MS Mincho"/>
                        <a:cs typeface="Times New Roman"/>
                      </a:endParaRP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smtClean="0">
                          <a:solidFill>
                            <a:schemeClr val="tx1"/>
                          </a:solidFill>
                          <a:effectLst/>
                          <a:latin typeface="Cambria"/>
                          <a:ea typeface="MS Mincho"/>
                          <a:cs typeface="Times New Roman"/>
                        </a:rPr>
                        <a:t> </a:t>
                      </a:r>
                      <a:endParaRPr lang="fr-FR" sz="800" dirty="0">
                        <a:solidFill>
                          <a:schemeClr val="tx1"/>
                        </a:solidFill>
                        <a:effectLst/>
                        <a:latin typeface="Cambria"/>
                        <a:ea typeface="MS Mincho"/>
                        <a:cs typeface="Times New Roman"/>
                      </a:endParaRP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endParaRPr lang="fr-FR" sz="800" dirty="0">
                        <a:solidFill>
                          <a:schemeClr val="tx1"/>
                        </a:solidFill>
                        <a:effectLst/>
                        <a:latin typeface="Cambria"/>
                        <a:ea typeface="MS Mincho"/>
                        <a:cs typeface="Times New Roman"/>
                      </a:endParaRP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vMerge="1">
                  <a:txBody>
                    <a:bodyPr/>
                    <a:lstStyle/>
                    <a:p>
                      <a:endParaRPr lang="fr-FR"/>
                    </a:p>
                  </a:txBody>
                  <a:tcPr/>
                </a:tc>
                <a:tc>
                  <a:txBody>
                    <a:bodyPr/>
                    <a:lstStyle/>
                    <a:p>
                      <a:pPr>
                        <a:spcAft>
                          <a:spcPts val="0"/>
                        </a:spcAft>
                      </a:pPr>
                      <a:r>
                        <a:rPr lang="fr-FR" sz="800" dirty="0">
                          <a:effectLst/>
                          <a:latin typeface="Cambria"/>
                          <a:ea typeface="MS Mincho"/>
                          <a:cs typeface="Times New Roman"/>
                        </a:rPr>
                        <a:t> </a:t>
                      </a:r>
                      <a:r>
                        <a:rPr lang="fr-FR" sz="800" dirty="0" smtClean="0">
                          <a:effectLst/>
                          <a:latin typeface="Cambria"/>
                          <a:ea typeface="MS Mincho"/>
                          <a:cs typeface="Times New Roman"/>
                        </a:rPr>
                        <a:t>32</a:t>
                      </a:r>
                      <a:endParaRPr lang="fr-FR" sz="800" dirty="0">
                        <a:effectLst/>
                        <a:latin typeface="Cambria"/>
                        <a:ea typeface="MS Mincho"/>
                        <a:cs typeface="Times New Roman"/>
                      </a:endParaRP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fr-FR"/>
                    </a:p>
                  </a:txBody>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192475">
                <a:tc vMerge="1">
                  <a:txBody>
                    <a:bodyPr/>
                    <a:lstStyle/>
                    <a:p>
                      <a:endParaRPr lang="fr-FR"/>
                    </a:p>
                  </a:txBody>
                  <a:tcPr/>
                </a:tc>
                <a:tc>
                  <a:txBody>
                    <a:bodyPr/>
                    <a:lstStyle/>
                    <a:p>
                      <a:pPr>
                        <a:spcAft>
                          <a:spcPts val="0"/>
                        </a:spcAft>
                      </a:pPr>
                      <a:r>
                        <a:rPr lang="fr-FR" sz="800" dirty="0" smtClean="0">
                          <a:effectLst/>
                          <a:latin typeface="Cambria"/>
                          <a:ea typeface="MS Mincho"/>
                          <a:cs typeface="Times New Roman"/>
                        </a:rPr>
                        <a:t>RUGBY</a:t>
                      </a:r>
                      <a:endParaRPr lang="fr-FR" sz="800" dirty="0">
                        <a:effectLst/>
                        <a:latin typeface="Cambria"/>
                        <a:ea typeface="MS Mincho"/>
                        <a:cs typeface="Times New Roman"/>
                      </a:endParaRP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endParaRPr lang="fr-FR" sz="800" dirty="0">
                        <a:effectLst/>
                        <a:latin typeface="Cambria"/>
                        <a:ea typeface="MS Mincho"/>
                        <a:cs typeface="Times New Roman"/>
                      </a:endParaRP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endParaRPr lang="fr-FR" sz="800" dirty="0">
                        <a:effectLst/>
                        <a:latin typeface="Cambria"/>
                        <a:ea typeface="MS Mincho"/>
                        <a:cs typeface="Times New Roman"/>
                      </a:endParaRP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vMerge="1">
                  <a:txBody>
                    <a:bodyPr/>
                    <a:lstStyle/>
                    <a:p>
                      <a:endParaRPr lang="fr-FR"/>
                    </a:p>
                  </a:txBody>
                  <a:tcPr/>
                </a:tc>
                <a:tc>
                  <a:txBody>
                    <a:bodyPr/>
                    <a:lstStyle/>
                    <a:p>
                      <a:pPr>
                        <a:spcAft>
                          <a:spcPts val="0"/>
                        </a:spcAft>
                      </a:pPr>
                      <a:r>
                        <a:rPr lang="fr-FR" sz="800" dirty="0">
                          <a:effectLst/>
                          <a:latin typeface="Cambria"/>
                          <a:ea typeface="MS Mincho"/>
                          <a:cs typeface="Times New Roman"/>
                        </a:rPr>
                        <a:t> </a:t>
                      </a:r>
                      <a:r>
                        <a:rPr lang="fr-FR" sz="800" dirty="0" smtClean="0">
                          <a:effectLst/>
                          <a:latin typeface="Cambria"/>
                          <a:ea typeface="MS Mincho"/>
                          <a:cs typeface="Times New Roman"/>
                        </a:rPr>
                        <a:t>16</a:t>
                      </a:r>
                      <a:endParaRPr lang="fr-FR" sz="800" dirty="0">
                        <a:effectLst/>
                        <a:latin typeface="Cambria"/>
                        <a:ea typeface="MS Mincho"/>
                        <a:cs typeface="Times New Roman"/>
                      </a:endParaRP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fr-FR"/>
                    </a:p>
                  </a:txBody>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192475">
                <a:tc vMerge="1">
                  <a:txBody>
                    <a:bodyPr/>
                    <a:lstStyle/>
                    <a:p>
                      <a:endParaRPr lang="fr-FR"/>
                    </a:p>
                  </a:txBody>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smtClean="0">
                          <a:effectLst/>
                          <a:latin typeface="Cambria"/>
                          <a:ea typeface="MS Mincho"/>
                          <a:cs typeface="Times New Roman"/>
                        </a:rPr>
                        <a:t>HAND</a:t>
                      </a: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smtClean="0">
                          <a:effectLst/>
                          <a:latin typeface="Cambria"/>
                          <a:ea typeface="MS Mincho"/>
                          <a:cs typeface="Times New Roman"/>
                        </a:rPr>
                        <a:t>HAND</a:t>
                      </a: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vMerge="1">
                  <a:txBody>
                    <a:bodyPr/>
                    <a:lstStyle/>
                    <a:p>
                      <a:endParaRPr lang="fr-FR"/>
                    </a:p>
                  </a:txBody>
                  <a:tcPr/>
                </a:tc>
                <a:tc>
                  <a:txBody>
                    <a:bodyPr/>
                    <a:lstStyle/>
                    <a:p>
                      <a:pPr>
                        <a:spcAft>
                          <a:spcPts val="0"/>
                        </a:spcAft>
                      </a:pPr>
                      <a:r>
                        <a:rPr lang="fr-FR" sz="800" dirty="0">
                          <a:effectLst/>
                          <a:latin typeface="Cambria"/>
                          <a:ea typeface="MS Mincho"/>
                          <a:cs typeface="Times New Roman"/>
                        </a:rPr>
                        <a:t> </a:t>
                      </a:r>
                      <a:r>
                        <a:rPr lang="fr-FR" sz="800" dirty="0" smtClean="0">
                          <a:effectLst/>
                          <a:latin typeface="Cambria"/>
                          <a:ea typeface="MS Mincho"/>
                          <a:cs typeface="Times New Roman"/>
                        </a:rPr>
                        <a:t>32</a:t>
                      </a:r>
                      <a:endParaRPr lang="fr-FR" sz="800" dirty="0">
                        <a:effectLst/>
                        <a:latin typeface="Cambria"/>
                        <a:ea typeface="MS Mincho"/>
                        <a:cs typeface="Times New Roman"/>
                      </a:endParaRP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fr-FR"/>
                    </a:p>
                  </a:txBody>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r>
                        <a:rPr lang="fr-FR" sz="800" dirty="0" smtClean="0">
                          <a:effectLst/>
                          <a:latin typeface="Cambria"/>
                          <a:ea typeface="MS Mincho"/>
                          <a:cs typeface="Times New Roman"/>
                        </a:rPr>
                        <a:t>HAND</a:t>
                      </a:r>
                      <a:endParaRPr lang="fr-FR" sz="800" dirty="0">
                        <a:effectLst/>
                        <a:latin typeface="Cambria"/>
                        <a:ea typeface="MS Mincho"/>
                        <a:cs typeface="Times New Roman"/>
                      </a:endParaRPr>
                    </a:p>
                  </a:txBody>
                  <a:tcPr marL="47091" marR="47091" marT="0" marB="0">
                    <a:lnL w="12700" cap="flat" cmpd="sng" algn="ctr">
                      <a:solidFill>
                        <a:srgbClr val="00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192475">
                <a:tc vMerge="1">
                  <a:txBody>
                    <a:bodyPr/>
                    <a:lstStyle/>
                    <a:p>
                      <a:endParaRPr lang="fr-FR"/>
                    </a:p>
                  </a:txBody>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r>
                        <a:rPr lang="fr-FR" sz="800" dirty="0" smtClean="0">
                          <a:effectLst/>
                          <a:latin typeface="Cambria"/>
                          <a:ea typeface="MS Mincho"/>
                          <a:cs typeface="Times New Roman"/>
                        </a:rPr>
                        <a:t>BAD</a:t>
                      </a:r>
                      <a:endParaRPr lang="fr-FR" sz="800" dirty="0">
                        <a:effectLst/>
                        <a:latin typeface="Cambria"/>
                        <a:ea typeface="MS Mincho"/>
                        <a:cs typeface="Times New Roman"/>
                      </a:endParaRP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smtClean="0">
                          <a:effectLst/>
                          <a:latin typeface="Cambria"/>
                          <a:ea typeface="MS Mincho"/>
                          <a:cs typeface="Times New Roman"/>
                        </a:rPr>
                        <a:t>BAD</a:t>
                      </a: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smtClean="0">
                          <a:effectLst/>
                          <a:latin typeface="Cambria"/>
                          <a:ea typeface="MS Mincho"/>
                          <a:cs typeface="Times New Roman"/>
                        </a:rPr>
                        <a:t>BAD</a:t>
                      </a: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bg1">
                        <a:lumMod val="85000"/>
                      </a:schemeClr>
                    </a:solidFill>
                  </a:tcPr>
                </a:tc>
                <a:tc vMerge="1">
                  <a:txBody>
                    <a:bodyPr/>
                    <a:lstStyle/>
                    <a:p>
                      <a:endParaRPr lang="fr-FR"/>
                    </a:p>
                  </a:txBody>
                  <a:tcPr/>
                </a:tc>
                <a:tc>
                  <a:txBody>
                    <a:bodyPr/>
                    <a:lstStyle/>
                    <a:p>
                      <a:pPr>
                        <a:spcAft>
                          <a:spcPts val="0"/>
                        </a:spcAft>
                      </a:pPr>
                      <a:r>
                        <a:rPr lang="fr-FR" sz="800" dirty="0">
                          <a:effectLst/>
                          <a:latin typeface="Cambria"/>
                          <a:ea typeface="MS Mincho"/>
                          <a:cs typeface="Times New Roman"/>
                        </a:rPr>
                        <a:t> </a:t>
                      </a:r>
                      <a:r>
                        <a:rPr lang="fr-FR" sz="800" dirty="0" smtClean="0">
                          <a:effectLst/>
                          <a:latin typeface="Cambria"/>
                          <a:ea typeface="MS Mincho"/>
                          <a:cs typeface="Times New Roman"/>
                        </a:rPr>
                        <a:t>48</a:t>
                      </a:r>
                      <a:endParaRPr lang="fr-FR" sz="800" dirty="0">
                        <a:effectLst/>
                        <a:latin typeface="Cambria"/>
                        <a:ea typeface="MS Mincho"/>
                        <a:cs typeface="Times New Roman"/>
                      </a:endParaRP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bg1">
                        <a:lumMod val="85000"/>
                      </a:schemeClr>
                    </a:solidFill>
                  </a:tcPr>
                </a:tc>
                <a:tc gridSpan="2">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bg1">
                        <a:lumMod val="85000"/>
                      </a:schemeClr>
                    </a:solidFill>
                  </a:tcPr>
                </a:tc>
                <a:tc hMerge="1">
                  <a:txBody>
                    <a:bodyPr/>
                    <a:lstStyle/>
                    <a:p>
                      <a:endParaRPr lang="fr-FR"/>
                    </a:p>
                  </a:txBody>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p>
                  </a:txBody>
                  <a:tcPr marL="47091" marR="47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bg1">
                        <a:lumMod val="85000"/>
                      </a:schemeClr>
                    </a:solidFill>
                  </a:tcPr>
                </a:tc>
                <a:tc>
                  <a:txBody>
                    <a:bodyPr/>
                    <a:lstStyle/>
                    <a:p>
                      <a:pPr>
                        <a:spcAft>
                          <a:spcPts val="0"/>
                        </a:spcAft>
                      </a:pPr>
                      <a:r>
                        <a:rPr lang="fr-FR" sz="800" dirty="0">
                          <a:effectLst/>
                          <a:latin typeface="Cambria"/>
                          <a:ea typeface="MS Mincho"/>
                          <a:cs typeface="Times New Roman"/>
                        </a:rPr>
                        <a:t> </a:t>
                      </a:r>
                      <a:r>
                        <a:rPr lang="fr-FR" sz="800" dirty="0" smtClean="0">
                          <a:effectLst/>
                          <a:latin typeface="Cambria"/>
                          <a:ea typeface="MS Mincho"/>
                          <a:cs typeface="Times New Roman"/>
                        </a:rPr>
                        <a:t>BAD</a:t>
                      </a:r>
                      <a:endParaRPr lang="fr-FR" sz="800" dirty="0">
                        <a:effectLst/>
                        <a:latin typeface="Cambria"/>
                        <a:ea typeface="MS Mincho"/>
                        <a:cs typeface="Times New Roman"/>
                      </a:endParaRPr>
                    </a:p>
                  </a:txBody>
                  <a:tcPr marL="47091" marR="47091" marT="0" marB="0">
                    <a:lnL w="12700" cap="flat" cmpd="sng" algn="ctr">
                      <a:solidFill>
                        <a:srgbClr val="00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bg1">
                        <a:lumMod val="85000"/>
                      </a:schemeClr>
                    </a:solidFill>
                  </a:tcPr>
                </a:tc>
              </a:tr>
            </a:tbl>
          </a:graphicData>
        </a:graphic>
      </p:graphicFrame>
      <p:sp>
        <p:nvSpPr>
          <p:cNvPr id="4" name="Ellipse 3"/>
          <p:cNvSpPr/>
          <p:nvPr/>
        </p:nvSpPr>
        <p:spPr>
          <a:xfrm>
            <a:off x="395536" y="5157192"/>
            <a:ext cx="720080" cy="1080120"/>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p:cNvSpPr/>
          <p:nvPr/>
        </p:nvSpPr>
        <p:spPr>
          <a:xfrm>
            <a:off x="3275856" y="5085184"/>
            <a:ext cx="936104" cy="360040"/>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llipse 5"/>
          <p:cNvSpPr/>
          <p:nvPr/>
        </p:nvSpPr>
        <p:spPr>
          <a:xfrm>
            <a:off x="1043608" y="620688"/>
            <a:ext cx="2376264" cy="432048"/>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 xmlns:p14="http://schemas.microsoft.com/office/powerpoint/2010/main" val="330022017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2278</TotalTime>
  <Words>4253</Words>
  <Application>Microsoft Office PowerPoint</Application>
  <PresentationFormat>Affichage à l'écran (4:3)</PresentationFormat>
  <Paragraphs>1284</Paragraphs>
  <Slides>35</Slides>
  <Notes>2</Notes>
  <HiddenSlides>0</HiddenSlides>
  <MMClips>0</MMClips>
  <ScaleCrop>false</ScaleCrop>
  <HeadingPairs>
    <vt:vector size="6" baseType="variant">
      <vt:variant>
        <vt:lpstr>Thème</vt:lpstr>
      </vt:variant>
      <vt:variant>
        <vt:i4>3</vt:i4>
      </vt:variant>
      <vt:variant>
        <vt:lpstr>Serveurs OLE incorporés</vt:lpstr>
      </vt:variant>
      <vt:variant>
        <vt:i4>1</vt:i4>
      </vt:variant>
      <vt:variant>
        <vt:lpstr>Titres des diapositives</vt:lpstr>
      </vt:variant>
      <vt:variant>
        <vt:i4>35</vt:i4>
      </vt:variant>
    </vt:vector>
  </HeadingPairs>
  <TitlesOfParts>
    <vt:vector size="39" baseType="lpstr">
      <vt:lpstr>Thème Office</vt:lpstr>
      <vt:lpstr>1_Thème Office</vt:lpstr>
      <vt:lpstr>2_Thème Office</vt:lpstr>
      <vt:lpstr>Document Microsoft Office Word</vt:lpstr>
      <vt:lpstr>Illustration d’une démarche méthodologique possible pour réactualiser le projet d’EPS</vt:lpstr>
      <vt:lpstr>Diapositive 2</vt:lpstr>
      <vt:lpstr>1er filtre: le projet Académique</vt:lpstr>
      <vt:lpstr>Diapositive 4</vt:lpstr>
      <vt:lpstr>1er filtre: le projet de l’académie de Créteil (septembre 2016) - Performance - Valeurs - Coopération - Ressources humaines   </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VOLLEY-BALL Contribution possible à la formation générale de l’élève Evaluer le socle à partir du disciplinaire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Illustration démarche méthodologique projet</dc:title>
  <dc:creator>joël</dc:creator>
  <cp:lastModifiedBy>aurélie philippon</cp:lastModifiedBy>
  <cp:revision>182</cp:revision>
  <dcterms:created xsi:type="dcterms:W3CDTF">2016-09-04T12:21:35Z</dcterms:created>
  <dcterms:modified xsi:type="dcterms:W3CDTF">2016-11-06T22:37:36Z</dcterms:modified>
</cp:coreProperties>
</file>