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720" r:id="rId7"/>
  </p:sldMasterIdLst>
  <p:notesMasterIdLst>
    <p:notesMasterId r:id="rId30"/>
  </p:notesMasterIdLst>
  <p:sldIdLst>
    <p:sldId id="287" r:id="rId8"/>
    <p:sldId id="256" r:id="rId9"/>
    <p:sldId id="284" r:id="rId10"/>
    <p:sldId id="259" r:id="rId11"/>
    <p:sldId id="260" r:id="rId12"/>
    <p:sldId id="261" r:id="rId13"/>
    <p:sldId id="280" r:id="rId14"/>
    <p:sldId id="283" r:id="rId15"/>
    <p:sldId id="281" r:id="rId16"/>
    <p:sldId id="265" r:id="rId17"/>
    <p:sldId id="286" r:id="rId18"/>
    <p:sldId id="285" r:id="rId19"/>
    <p:sldId id="282" r:id="rId20"/>
    <p:sldId id="266" r:id="rId21"/>
    <p:sldId id="267" r:id="rId22"/>
    <p:sldId id="268" r:id="rId23"/>
    <p:sldId id="269" r:id="rId24"/>
    <p:sldId id="271" r:id="rId25"/>
    <p:sldId id="272" r:id="rId26"/>
    <p:sldId id="273" r:id="rId27"/>
    <p:sldId id="276" r:id="rId28"/>
    <p:sldId id="277" r:id="rId2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modifyVerifier cryptProviderType="rsaFull" cryptAlgorithmClass="hash" cryptAlgorithmType="typeAny" cryptAlgorithmSid="4" spinCount="100000" saltData="GCMRxG9YsTIkr1JeHZQo9g==" hashData="OFYjZA82OympVGtgl1Amv55MvV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B71B"/>
    <a:srgbClr val="FFFFFF"/>
    <a:srgbClr val="000009"/>
    <a:srgbClr val="D2D2F4"/>
    <a:srgbClr val="7A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475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0A3F660-02F4-4629-B9D1-AB8728C49B6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188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B32D034-A7C4-41DE-9F81-EA5D0A18BD69}" type="slidenum">
              <a:rPr lang="fr-FR" sz="1200">
                <a:solidFill>
                  <a:srgbClr val="000000"/>
                </a:solidFill>
              </a:rPr>
              <a:pPr/>
              <a:t>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78851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2972477-3522-4021-83F5-F02F641941A6}" type="slidenum">
              <a:rPr lang="fr-FR" sz="1200">
                <a:solidFill>
                  <a:srgbClr val="000000"/>
                </a:solidFill>
              </a:rPr>
              <a:pPr/>
              <a:t>11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4CD2E85-DA95-4F24-B39F-4DBE2780F7EB}" type="slidenum">
              <a:rPr lang="fr-FR" sz="1200">
                <a:solidFill>
                  <a:srgbClr val="000000"/>
                </a:solidFill>
              </a:rPr>
              <a:pPr/>
              <a:t>13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80" tIns="39960" rIns="80280" bIns="3996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fld id="{7D5BF53A-3663-469B-BBFC-B68DF8B6E303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ABCE2C-A268-49EE-A628-185DB94AED53}" type="slidenum">
              <a:rPr lang="fr-FR" sz="1200">
                <a:solidFill>
                  <a:srgbClr val="000000"/>
                </a:solidFill>
              </a:rPr>
              <a:pPr/>
              <a:t>14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4E95590-5DED-4C09-B17F-EEFB1361590F}" type="slidenum">
              <a:rPr lang="fr-FR" sz="1200">
                <a:solidFill>
                  <a:srgbClr val="000000"/>
                </a:solidFill>
              </a:rPr>
              <a:pPr/>
              <a:t>15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80" tIns="39960" rIns="80280" bIns="3996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fld id="{4FAB80DA-63BA-48D6-9297-0CFDD92B1DCF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22432F7-CE1A-48C3-BAD8-DAFE73AAB030}" type="slidenum">
              <a:rPr lang="fr-FR" sz="1200">
                <a:solidFill>
                  <a:srgbClr val="000000"/>
                </a:solidFill>
              </a:rPr>
              <a:pPr/>
              <a:t>16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42FE92A-7CD6-4B07-AE42-D348325CDA0D}" type="slidenum">
              <a:rPr lang="fr-FR" sz="1200">
                <a:solidFill>
                  <a:srgbClr val="000000"/>
                </a:solidFill>
              </a:rPr>
              <a:pPr/>
              <a:t>17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280" tIns="39960" rIns="80280" bIns="3996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fld id="{60A4C5C0-2517-48CF-BC4D-00311401F992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DB5AF6-68A3-4C76-BA57-BBB655E7A192}" type="slidenum">
              <a:rPr lang="fr-FR" sz="1200">
                <a:solidFill>
                  <a:srgbClr val="000000"/>
                </a:solidFill>
              </a:rPr>
              <a:pPr/>
              <a:t>18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18FEC3-C0DE-42CE-86A7-E0FFF7A1721B}" type="slidenum">
              <a:rPr lang="fr-FR" sz="1200">
                <a:solidFill>
                  <a:srgbClr val="000000"/>
                </a:solidFill>
              </a:rPr>
              <a:pPr/>
              <a:t>19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707C66-6E56-4D7F-B5BC-197F4077107D}" type="slidenum">
              <a:rPr lang="fr-FR" sz="1200">
                <a:solidFill>
                  <a:srgbClr val="000000"/>
                </a:solidFill>
              </a:rPr>
              <a:pPr/>
              <a:t>20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D5AAC1-F472-45E4-BE94-17A389FA00C5}" type="slidenum">
              <a:rPr lang="fr-FR" sz="1200">
                <a:solidFill>
                  <a:srgbClr val="000000"/>
                </a:solidFill>
              </a:rPr>
              <a:pPr/>
              <a:t>3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C716A1-4556-40F0-AA00-174AC1E34F9D}" type="slidenum">
              <a:rPr lang="fr-FR" sz="1200">
                <a:solidFill>
                  <a:srgbClr val="000000"/>
                </a:solidFill>
              </a:rPr>
              <a:pPr/>
              <a:t>21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5FA353-DB4B-4A04-8993-10FF5B3927AB}" type="slidenum">
              <a:rPr lang="fr-FR" sz="1200">
                <a:solidFill>
                  <a:srgbClr val="000000"/>
                </a:solidFill>
              </a:rPr>
              <a:pPr/>
              <a:t>22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fr-FR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100000"/>
            </a:pPr>
            <a:fld id="{5F0CBD2E-A90C-4E9F-930F-0D8AFEB3FD47}" type="slidenum">
              <a:rPr lang="fr-FR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22</a:t>
            </a:fld>
            <a:endParaRPr lang="fr-FR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8A8371C-853E-456A-A2F4-FCB9F8651A7F}" type="slidenum">
              <a:rPr lang="fr-FR" sz="1200">
                <a:solidFill>
                  <a:srgbClr val="000000"/>
                </a:solidFill>
              </a:rPr>
              <a:pPr/>
              <a:t>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E2E184-FD96-4633-99D0-83CE804531BA}" type="slidenum">
              <a:rPr lang="fr-FR" sz="1200">
                <a:solidFill>
                  <a:srgbClr val="000000"/>
                </a:solidFill>
              </a:rPr>
              <a:pPr/>
              <a:t>5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918B13-A6C4-4F79-B57F-F9C58F39E23A}" type="slidenum">
              <a:rPr lang="fr-FR" sz="1200">
                <a:solidFill>
                  <a:srgbClr val="000000"/>
                </a:solidFill>
              </a:rPr>
              <a:pPr/>
              <a:t>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AB96EEE-DC95-46DA-A753-4FDBEFAF55BD}" type="slidenum">
              <a:rPr lang="fr-FR" sz="1200">
                <a:solidFill>
                  <a:srgbClr val="000000"/>
                </a:solidFill>
              </a:rPr>
              <a:pPr/>
              <a:t>7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FD4785-B64B-4858-91DC-B7C330B8662A}" type="slidenum">
              <a:rPr lang="fr-FR" sz="1200">
                <a:solidFill>
                  <a:srgbClr val="000000"/>
                </a:solidFill>
              </a:rPr>
              <a:pPr/>
              <a:t>8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5DE163-1305-46BB-9542-A339C36021D7}" type="slidenum">
              <a:rPr lang="fr-FR" sz="1200">
                <a:solidFill>
                  <a:srgbClr val="000000"/>
                </a:solidFill>
              </a:rPr>
              <a:pPr/>
              <a:t>9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0B7F857-9119-4ECE-BAF7-283F7D8DD7E7}" type="slidenum">
              <a:rPr lang="fr-FR" sz="1200">
                <a:solidFill>
                  <a:srgbClr val="000000"/>
                </a:solidFill>
              </a:rPr>
              <a:pPr/>
              <a:t>10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5D511-4FB9-439C-AAED-C23E766ECC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97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B4E41-DE70-49F6-A95F-2067E4AB8C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92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65125"/>
            <a:ext cx="2170113" cy="571341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65125"/>
            <a:ext cx="6362700" cy="5713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19721-BB3B-43C9-8B66-4212D7DA36B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81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69DAF-B546-495E-B1CC-2852EEB2924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856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6EFD-0429-4EDB-A2DD-433B7B7A314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DF997-B1C5-4C5D-A42D-182BE9008EC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9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DF6A0-2673-4AED-B51A-B1C631D43F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16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67DC7-1E44-4283-9F00-A97DD7A5648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03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0FCC6-07B5-4F93-AAA6-D0D1B866CC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336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0C9A9-06E5-487E-AF7C-387968530D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45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55673-37DB-449A-A17C-363AF67F8D4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C0AD5-195D-4A7D-AF52-35E1778BA23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964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FF2CC-05D1-4393-8D1E-513E8C1E099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599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12779-6F71-4A21-8CF9-A0EB5BFAD7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06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65125"/>
            <a:ext cx="2170113" cy="571341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65125"/>
            <a:ext cx="6362700" cy="5713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A0DAD-2661-42B3-BC5E-6EA1754E190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123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879418-F8E6-4331-ACBC-0F5C05AAA2E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49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2B827-F920-4508-A499-AEFC5C305D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121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8C60D-372F-456F-85C9-4948DCF50BF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19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5DD73-FFA3-47CB-9E6C-02AE27E684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465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DE463-D361-48C6-AE78-B598F8C8D3C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863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B5A98-68C0-4746-BAA3-9626F43593E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19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05827-F13B-4028-ABE1-BD69F227BC1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98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EEA10-9DDD-419D-9398-9AA811A5A7D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317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FEF94-8511-4882-B5F5-B55935B232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43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C399-74FA-4F0C-9F94-D0BD2C85B44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24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2E8D-7835-43AB-8799-E8A79E5C52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83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65125"/>
            <a:ext cx="2170113" cy="571341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65125"/>
            <a:ext cx="6362700" cy="5713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312E8-724A-4390-B4E5-AECD3BD05F5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434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AD9A2-0A06-45A5-BE5D-DC31646089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847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ECE6C-8D8A-48E0-A691-BC603933EC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597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1B5-976A-41D2-BAA6-C2604B8E3A8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1220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94A7B-4536-4FB0-BCAA-483A66A58D9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233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50C3-0BCE-406E-9AD1-2B617F7665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2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F1928-D5C1-469D-B75A-179ACC3E6D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78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69685-DBB3-43C9-8984-204F3CE10C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607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0CE7B-4661-4843-B9EE-CBDF00CA512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53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8C736-5A3B-4EF2-9CEC-0BBE42F21A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739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AB9A0-CD46-4539-819E-1ECD428855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92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8081A-AD30-45E9-B815-C5A8E2AF89B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168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65125"/>
            <a:ext cx="2170113" cy="571341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65125"/>
            <a:ext cx="6362700" cy="5713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8DCBF-320F-4488-97A1-7CD1E37B8C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5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770F3-0EED-447A-B128-95104A5D80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835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66391-3F92-4B89-987A-63103640944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279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7C77A-F812-4095-A12F-CE311734B57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389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85467-7258-4729-81FE-68FEB99C5F9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59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15359-E320-44FA-AA01-91518BFA11B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C5C5C-2AD1-45D2-8936-9BF613A2DE8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717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59FFD-DFAD-4DBC-9E4B-7FB09AC0947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42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F3B8C-BF69-480A-90ED-B218ABB6E53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657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9C710-8527-4A60-B933-C56F639A1E9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123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CD3AE-0593-4E5C-A95F-E063977A1E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167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83E10-393E-4834-998E-AB11767D7B3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55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65125"/>
            <a:ext cx="2170113" cy="571341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65125"/>
            <a:ext cx="6362700" cy="5713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9C0BA-7668-4AF1-A52B-EDD6BC4DFBB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35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9329C-3E35-4DE4-BE39-E3500D857B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880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E2CDA-3444-4F43-B159-D9706A3F4A6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94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1347-6305-4043-85DF-E65DDB9187A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366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56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22813" y="1554163"/>
            <a:ext cx="4267200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01C3CA-4961-407C-AEFA-4DED9523B1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87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87972-95FF-4A0C-B815-0A12D23935D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217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AF98A-AE0A-485D-B631-8C042BC0D3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04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41D0F4-2761-43C3-BCF1-1C38EA6ECC8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489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3FFDCF-8F57-457F-BD6B-CC95111EC01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6291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3FD37-C781-4B38-AEEF-D8D85C3E3BA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613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4F343-2DAD-4DA0-9A03-53D2C0A5A6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47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D7D31-0FAE-47ED-B78D-DA5ED2E477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3878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9900" y="365125"/>
            <a:ext cx="2170113" cy="571341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65125"/>
            <a:ext cx="6362700" cy="5713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FF7D5-1151-4E3F-B679-188C866A60B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33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B2B30C1-D03D-7F42-9EC2-353A608015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56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321DC0-6776-2B4A-BBEB-0C1AA83BD4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523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6A7C11-A8EA-EF4A-BADC-31EB504FD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2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00049-2FCD-49CF-B031-69DEE54F1A5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160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F02BFA-3AB1-EA42-9E8E-45E1BF98AA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49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7DC4D29-7DB9-344D-BBF7-76811F0CF4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642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4C8F88-2614-564B-A7B8-6423A93CD1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8339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352A88-F479-FC47-9AF0-0645BD88DE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4535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D0F2EF-12A7-FE4F-982D-F26C1D651B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320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929D1-1D85-A144-AACC-E077603B58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696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6C59466-004A-E64F-B400-FAE5280CF4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6131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97B022C-B6E5-764D-BB7B-4C1AC5E602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48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CB621-FD66-4EDE-87E2-89C902242A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66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DFB31-B9CA-4608-A0A1-E93E9D73CDB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13013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76200"/>
            <a:ext cx="3352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60413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03ADD967-1FD1-4ABD-ABAD-B2DC4CB535B1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4E3B3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4E3B3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506413" y="5340350"/>
            <a:ext cx="8642350" cy="22225"/>
            <a:chOff x="319" y="3364"/>
            <a:chExt cx="5444" cy="14"/>
          </a:xfrm>
        </p:grpSpPr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364"/>
              <a:ext cx="544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1" name="Text Box 4"/>
            <p:cNvSpPr txBox="1">
              <a:spLocks noChangeArrowheads="1"/>
            </p:cNvSpPr>
            <p:nvPr/>
          </p:nvSpPr>
          <p:spPr bwMode="auto">
            <a:xfrm>
              <a:off x="324" y="337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13013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3825"/>
            <a:ext cx="757238" cy="28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D38E27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32B9AB9D-9920-4AD6-886E-B04D3D16A3C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4E3B3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4E3B3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13013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3825"/>
            <a:ext cx="757238" cy="28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D38E27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13FA3707-D0EF-4BF8-8759-0D972D24049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4E3B3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4E3B3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506413" y="3432175"/>
            <a:ext cx="8642350" cy="22225"/>
            <a:chOff x="319" y="2162"/>
            <a:chExt cx="5444" cy="14"/>
          </a:xfrm>
        </p:grpSpPr>
        <p:pic>
          <p:nvPicPr>
            <p:cNvPr id="37896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2162"/>
              <a:ext cx="544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7897" name="Text Box 4"/>
            <p:cNvSpPr txBox="1">
              <a:spLocks noChangeArrowheads="1"/>
            </p:cNvSpPr>
            <p:nvPr/>
          </p:nvSpPr>
          <p:spPr bwMode="auto">
            <a:xfrm>
              <a:off x="324" y="2170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13013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60413" cy="28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D38E27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B78E62D3-21A4-4B7C-9491-05FD13B011A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FBEEC9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FBEEC9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FBEEC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FBEEC9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FBEEC9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FBEEC9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FBEEC9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506413" y="6010275"/>
            <a:ext cx="8642350" cy="23813"/>
            <a:chOff x="319" y="3786"/>
            <a:chExt cx="5444" cy="15"/>
          </a:xfrm>
        </p:grpSpPr>
        <p:pic>
          <p:nvPicPr>
            <p:cNvPr id="50184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786"/>
              <a:ext cx="5444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0185" name="Text Box 4"/>
            <p:cNvSpPr txBox="1">
              <a:spLocks noChangeArrowheads="1"/>
            </p:cNvSpPr>
            <p:nvPr/>
          </p:nvSpPr>
          <p:spPr bwMode="auto">
            <a:xfrm>
              <a:off x="324" y="3792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13013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60413" cy="28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D38E27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F7703374-599F-4CAB-9187-E0735917FBB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4E3B3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4E3B3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2467" name="Group 2"/>
          <p:cNvGrpSpPr>
            <a:grpSpLocks/>
          </p:cNvGrpSpPr>
          <p:nvPr/>
        </p:nvGrpSpPr>
        <p:grpSpPr bwMode="auto">
          <a:xfrm>
            <a:off x="506413" y="5840413"/>
            <a:ext cx="8642350" cy="22225"/>
            <a:chOff x="319" y="3679"/>
            <a:chExt cx="5444" cy="14"/>
          </a:xfrm>
        </p:grpSpPr>
        <p:pic>
          <p:nvPicPr>
            <p:cNvPr id="62472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679"/>
              <a:ext cx="5444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473" name="Text Box 4"/>
            <p:cNvSpPr txBox="1">
              <a:spLocks noChangeArrowheads="1"/>
            </p:cNvSpPr>
            <p:nvPr/>
          </p:nvSpPr>
          <p:spPr bwMode="auto">
            <a:xfrm>
              <a:off x="324" y="3684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/>
            </a:p>
          </p:txBody>
        </p:sp>
      </p:grpSp>
      <p:sp>
        <p:nvSpPr>
          <p:cNvPr id="6246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5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13013" cy="287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D38E27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60413" cy="28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D38E27"/>
                </a:solidFill>
                <a:latin typeface="Franklin Gothic Book" pitchFamily="34" charset="0"/>
                <a:cs typeface="Arial" pitchFamily="34" charset="0"/>
              </a:defRPr>
            </a:lvl1pPr>
          </a:lstStyle>
          <a:p>
            <a:fld id="{310BB2C6-7E82-4311-8D1F-2C98E4F6A18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kern="1200">
          <a:solidFill>
            <a:srgbClr val="4E3B3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600">
          <a:solidFill>
            <a:srgbClr val="4E3B30"/>
          </a:solidFill>
          <a:latin typeface="Franklin Gothic Medium" panose="020B06030201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4E3B30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ern="1200">
          <a:solidFill>
            <a:srgbClr val="4E3B30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defTabSz="914400" eaLnBrk="1" hangingPunct="1">
              <a:defRPr/>
            </a:pPr>
            <a:fld id="{BC744343-3FA5-E947-A806-3D16B40F419F}" type="datetimeFigureOut">
              <a:rPr lang="fr-FR">
                <a:solidFill>
                  <a:srgbClr val="000000"/>
                </a:solidFill>
                <a:latin typeface="Arial" charset="0"/>
              </a:rPr>
              <a:pPr defTabSz="914400" eaLnBrk="1" hangingPunct="1">
                <a:defRPr/>
              </a:pPr>
              <a:t>31/05/2015</a:t>
            </a:fld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defTabSz="914400" eaLnBrk="1" hangingPunct="1">
              <a:defRPr/>
            </a:pPr>
            <a:endParaRPr lang="fr-FR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eaLnBrk="1" hangingPunct="1">
              <a:defRPr/>
            </a:pPr>
            <a:fld id="{5448D406-FF91-5748-9A94-A705A8ABB871}" type="slidenum">
              <a:rPr lang="fr-FR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eaLnBrk="1" hangingPunct="1">
                <a:defRPr/>
              </a:pPr>
              <a:t>‹N°›</a:t>
            </a:fld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4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slide" Target="slide3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ps.ac-creteil.fr/IMG/pptx/les_gammes_d_echauffement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8.xml"/><Relationship Id="rId3" Type="http://schemas.openxmlformats.org/officeDocument/2006/relationships/slide" Target="slide10.xml"/><Relationship Id="rId7" Type="http://schemas.openxmlformats.org/officeDocument/2006/relationships/slide" Target="slide4.xml"/><Relationship Id="rId12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image" Target="../media/image1.png"/><Relationship Id="rId10" Type="http://schemas.openxmlformats.org/officeDocument/2006/relationships/slide" Target="slide5.xml"/><Relationship Id="rId4" Type="http://schemas.openxmlformats.org/officeDocument/2006/relationships/slide" Target="slide14.xml"/><Relationship Id="rId9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ZoneTexte 2"/>
          <p:cNvSpPr txBox="1">
            <a:spLocks noChangeArrowheads="1"/>
          </p:cNvSpPr>
          <p:nvPr/>
        </p:nvSpPr>
        <p:spPr bwMode="auto">
          <a:xfrm>
            <a:off x="179388" y="1052513"/>
            <a:ext cx="8785225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fr-FR" sz="18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Programmes EPS, Compétences attendues dans les</a:t>
            </a:r>
          </a:p>
          <a:p>
            <a:pPr defTabSz="914400" eaLnBrk="1" hangingPunct="1"/>
            <a:r>
              <a:rPr lang="fr-FR" sz="18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APSA et socle commun de connaissances et de</a:t>
            </a:r>
          </a:p>
          <a:p>
            <a:pPr defTabSz="914400" eaLnBrk="1" hangingPunct="1"/>
            <a:r>
              <a:rPr lang="fr-FR" sz="18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Compétences</a:t>
            </a:r>
          </a:p>
          <a:p>
            <a:pPr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ct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ct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ctr" defTabSz="914400" eaLnBrk="1" hangingPunct="1"/>
            <a:r>
              <a:rPr lang="fr-FR" sz="40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Activité </a:t>
            </a:r>
            <a:r>
              <a:rPr lang="fr-FR" sz="4000" dirty="0" smtClean="0">
                <a:solidFill>
                  <a:srgbClr val="000000"/>
                </a:solidFill>
                <a:latin typeface="Comic Sans MS" charset="0"/>
                <a:cs typeface="Comic Sans MS" charset="0"/>
              </a:rPr>
              <a:t>Course de Haies</a:t>
            </a:r>
            <a:endParaRPr lang="fr-FR" sz="40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algn="r" defTabSz="914400" eaLnBrk="1" hangingPunct="1"/>
            <a:endParaRPr lang="fr-FR" sz="18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defTabSz="914400" eaLnBrk="1" hangingPunct="1"/>
            <a:r>
              <a:rPr lang="fr-FR" sz="12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                                                                                                           Auteurs </a:t>
            </a:r>
            <a:r>
              <a:rPr lang="fr-FR" sz="1200">
                <a:solidFill>
                  <a:srgbClr val="000000"/>
                </a:solidFill>
                <a:latin typeface="Comic Sans MS" charset="0"/>
                <a:cs typeface="Comic Sans MS" charset="0"/>
              </a:rPr>
              <a:t>: Aurélie FENRICH, Valériane GERMACK, 							Nicolas HUGUENY</a:t>
            </a:r>
            <a:endParaRPr lang="fr-FR" sz="12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defTabSz="914400" eaLnBrk="1" hangingPunct="1"/>
            <a:endParaRPr lang="fr-FR" sz="1200" dirty="0">
              <a:solidFill>
                <a:srgbClr val="000000"/>
              </a:solidFill>
              <a:latin typeface="Comic Sans MS" charset="0"/>
              <a:cs typeface="Comic Sans MS" charset="0"/>
            </a:endParaRPr>
          </a:p>
          <a:p>
            <a:pPr defTabSz="914400" eaLnBrk="1" hangingPunct="1"/>
            <a:r>
              <a:rPr lang="fr-FR" sz="12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					       </a:t>
            </a:r>
            <a:r>
              <a:rPr lang="fr-FR" sz="1000" dirty="0">
                <a:solidFill>
                  <a:srgbClr val="000000"/>
                </a:solidFill>
                <a:latin typeface="Comic Sans MS" charset="0"/>
                <a:cs typeface="Comic Sans MS" charset="0"/>
              </a:rPr>
              <a:t>Inspection Pédagogique Régionale - Groupe Ressources CP1</a:t>
            </a:r>
          </a:p>
          <a:p>
            <a:pPr defTabSz="914400" eaLnBrk="1" hangingPunct="1"/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13314" name="ZoneTexte 5"/>
          <p:cNvSpPr txBox="1">
            <a:spLocks noChangeArrowheads="1"/>
          </p:cNvSpPr>
          <p:nvPr/>
        </p:nvSpPr>
        <p:spPr bwMode="auto">
          <a:xfrm>
            <a:off x="2411760" y="260350"/>
            <a:ext cx="4968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fr-FR" dirty="0" smtClean="0">
                <a:solidFill>
                  <a:srgbClr val="FFFFFF"/>
                </a:solidFill>
                <a:latin typeface="Comic Sans MS" charset="0"/>
              </a:rPr>
              <a:t>COURSE DE HAIES NIVEAU </a:t>
            </a:r>
            <a:r>
              <a:rPr lang="fr-FR" dirty="0">
                <a:solidFill>
                  <a:srgbClr val="FFFFFF"/>
                </a:solidFill>
                <a:latin typeface="Comic Sans MS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9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1"/>
          <p:cNvSpPr>
            <a:spLocks noChangeArrowheads="1"/>
          </p:cNvSpPr>
          <p:nvPr/>
        </p:nvSpPr>
        <p:spPr bwMode="auto">
          <a:xfrm>
            <a:off x="203200" y="1406524"/>
            <a:ext cx="2713038" cy="144621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Etape 1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dirty="0">
                <a:solidFill>
                  <a:srgbClr val="000000"/>
                </a:solidFill>
                <a:latin typeface="Comic Sans MS" pitchFamily="66" charset="0"/>
              </a:rPr>
              <a:t>Perfectionner le franchissement sur la bonne jambe et améliorer le franchissement sur la mauvaise jambe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635375" y="1341438"/>
            <a:ext cx="4968875" cy="719137"/>
          </a:xfrm>
          <a:prstGeom prst="rect">
            <a:avLst/>
          </a:prstGeom>
          <a:solidFill>
            <a:srgbClr val="D2D2F4"/>
          </a:solidFill>
          <a:ln w="25560" cap="sq">
            <a:solidFill>
              <a:srgbClr val="00000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Situation Clé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Situations de franchissement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9388" y="2852738"/>
            <a:ext cx="280828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fr-FR" altLang="fr-FR" sz="1600" u="sng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élève doit apprendre à :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Sur les 2 jambes :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Augmenter le distance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attaque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Orienter les poussées vers l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avant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Dissocier jambe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attaque et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esquive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Dissocier les 2 appuis de réception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S</a:t>
            </a:r>
            <a:r>
              <a:rPr lang="fr-FR" altLang="fr-FR" sz="2000">
                <a:solidFill>
                  <a:srgbClr val="FFFFFF"/>
                </a:solidFill>
                <a:latin typeface="Comic Sans MS" pitchFamily="66" charset="0"/>
              </a:rPr>
              <a:t>’</a:t>
            </a: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entraîner pour progresser</a:t>
            </a:r>
          </a:p>
        </p:txBody>
      </p:sp>
      <p:pic>
        <p:nvPicPr>
          <p:cNvPr id="7" name="Rivières et haie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1304" y="2586500"/>
            <a:ext cx="6108167" cy="3435844"/>
          </a:xfrm>
          <a:prstGeom prst="rect">
            <a:avLst/>
          </a:prstGeom>
        </p:spPr>
      </p:pic>
      <p:sp>
        <p:nvSpPr>
          <p:cNvPr id="8" name="Bouton d'action : Accueil 7">
            <a:hlinkClick r:id="rId7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>
            <a:hlinkClick r:id="rId8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>
            <a:hlinkClick r:id="rId9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23850" y="1341438"/>
          <a:ext cx="8820150" cy="5396217"/>
        </p:xfrm>
        <a:graphic>
          <a:graphicData uri="http://schemas.openxmlformats.org/drawingml/2006/table">
            <a:tbl>
              <a:tblPr/>
              <a:tblGrid>
                <a:gridCol w="2076450"/>
                <a:gridCol w="67437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Objectif</a:t>
                      </a:r>
                    </a:p>
                  </a:txBody>
                  <a:tcPr marL="81720" marR="81720" marT="105768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Impulser vers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avant et chercher à revenir vite au sol derrière la haie pour maintenir la vitesse.</a:t>
                      </a:r>
                    </a:p>
                  </a:txBody>
                  <a:tcPr marL="81720" marR="81720" marT="83102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Dispositif</a:t>
                      </a:r>
                    </a:p>
                  </a:txBody>
                  <a:tcPr marL="81720" marR="81720" marT="105768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Parcours de 60m avec 3 haies, hauteur de haie entre 65cm et 76cm, départ 1</a:t>
                      </a:r>
                      <a:r>
                        <a:rPr kumimoji="0" lang="fr-F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ère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haie = 15m, Intervalles = 10m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Adapter la hauteur de haie en fonction de la jambe utilisée </a:t>
                      </a:r>
                      <a:r>
                        <a:rPr kumimoji="0" lang="fr-F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(65cm pour mauvaise jambe)</a:t>
                      </a:r>
                      <a:endParaRPr kumimoji="0" 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1 latte antidérapante ou coupelle placée avant et après la haie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à une distance équivalente à la hauteur de la haie</a:t>
                      </a:r>
                    </a:p>
                  </a:txBody>
                  <a:tcPr marL="81720" marR="81720" marT="83102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75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Consignes</a:t>
                      </a:r>
                    </a:p>
                  </a:txBody>
                  <a:tcPr marL="81720" marR="81720" marT="105768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Courir vite en franchissant les haies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Pousser vers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avant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Accepter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impulser sur la jambe sollicitée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marL="81720" marR="81720" marT="83102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Intérêts</a:t>
                      </a:r>
                    </a:p>
                  </a:txBody>
                  <a:tcPr marL="81720" marR="81720" marT="105768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Orienter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impulsion vers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avant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Avoir une intention de course de vitesse</a:t>
                      </a:r>
                    </a:p>
                  </a:txBody>
                  <a:tcPr marL="81720" marR="81720" marT="83102" marB="4248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7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-20568" y="-1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Text Box 5"/>
          <p:cNvSpPr txBox="1">
            <a:spLocks noChangeArrowheads="1"/>
          </p:cNvSpPr>
          <p:nvPr/>
        </p:nvSpPr>
        <p:spPr bwMode="auto">
          <a:xfrm>
            <a:off x="2915816" y="404813"/>
            <a:ext cx="439219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 dirty="0">
                <a:solidFill>
                  <a:srgbClr val="FFFFFF"/>
                </a:solidFill>
                <a:latin typeface="Comic Sans MS" pitchFamily="66" charset="0"/>
              </a:rPr>
              <a:t>COURSE DE HAIES NIVEAU </a:t>
            </a:r>
            <a:r>
              <a:rPr lang="fr-FR" sz="2000" dirty="0" smtClean="0">
                <a:solidFill>
                  <a:srgbClr val="FFFFFF"/>
                </a:solidFill>
                <a:latin typeface="Comic Sans MS" pitchFamily="66" charset="0"/>
              </a:rPr>
              <a:t>4</a:t>
            </a:r>
            <a:endParaRPr lang="fr-FR" sz="200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 eaLnBrk="1" hangingPunct="1">
              <a:buSzPct val="100000"/>
            </a:pPr>
            <a:r>
              <a:rPr lang="fr-FR" sz="2000" dirty="0">
                <a:solidFill>
                  <a:srgbClr val="FFFFFF"/>
                </a:solidFill>
                <a:latin typeface="Comic Sans MS" pitchFamily="66" charset="0"/>
              </a:rPr>
              <a:t>Situations de franchissement n°1</a:t>
            </a:r>
          </a:p>
        </p:txBody>
      </p:sp>
      <p:sp>
        <p:nvSpPr>
          <p:cNvPr id="5" name="Bouton d'action : Accueil 4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>
            <a:hlinkClick r:id="rId5" action="ppaction://hlinksldjump"/>
          </p:cNvPr>
          <p:cNvSpPr/>
          <p:nvPr/>
        </p:nvSpPr>
        <p:spPr>
          <a:xfrm>
            <a:off x="7609093" y="76698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>
            <a:hlinkClick r:id="rId6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8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AutoShape 1"/>
          <p:cNvSpPr>
            <a:spLocks noChangeArrowheads="1"/>
          </p:cNvSpPr>
          <p:nvPr/>
        </p:nvSpPr>
        <p:spPr bwMode="auto">
          <a:xfrm>
            <a:off x="179388" y="1557338"/>
            <a:ext cx="2160587" cy="792162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charset="0"/>
                <a:cs typeface="Arial" charset="0"/>
              </a:rPr>
              <a:t>Etape 1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000000"/>
                </a:solidFill>
                <a:latin typeface="Comic Sans MS" charset="0"/>
                <a:cs typeface="Arial" charset="0"/>
              </a:rPr>
              <a:t>S’engager vers l’avant</a:t>
            </a: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924300" y="1557338"/>
            <a:ext cx="4895850" cy="719137"/>
          </a:xfrm>
          <a:prstGeom prst="rect">
            <a:avLst/>
          </a:prstGeom>
          <a:solidFill>
            <a:srgbClr val="D2D2F4"/>
          </a:solidFill>
          <a:ln w="25560" cap="sq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omic Sans MS" charset="0"/>
                <a:cs typeface="Arial" charset="0"/>
              </a:rPr>
              <a:t>Situation Clé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000000"/>
                </a:solidFill>
                <a:latin typeface="Comic Sans MS" charset="0"/>
                <a:cs typeface="Arial" charset="0"/>
              </a:rPr>
              <a:t>«La haie penchée »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7950" y="2781300"/>
            <a:ext cx="2808288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latin typeface="Comic Sans MS" charset="0"/>
              </a:rPr>
              <a:t>L’élève doit apprendre à :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Wingdings" charset="0"/>
              </a:rPr>
              <a:t></a:t>
            </a:r>
            <a:r>
              <a:rPr lang="fr-FR" sz="1600" dirty="0">
                <a:solidFill>
                  <a:srgbClr val="000000"/>
                </a:solidFill>
                <a:latin typeface="Comic Sans MS" charset="0"/>
              </a:rPr>
              <a:t> Impulser de loin et de manière complète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fr-FR" sz="1600" dirty="0">
              <a:solidFill>
                <a:srgbClr val="000000"/>
              </a:solidFill>
              <a:latin typeface="Comic Sans MS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Wingdings" charset="0"/>
              </a:rPr>
              <a:t></a:t>
            </a:r>
            <a:r>
              <a:rPr lang="fr-FR" sz="1600" dirty="0">
                <a:solidFill>
                  <a:srgbClr val="000000"/>
                </a:solidFill>
                <a:latin typeface="Comic Sans MS" charset="0"/>
              </a:rPr>
              <a:t> Dissocier le trajet de la jambe d’attaque (dans l’axe et par le genou) et d’esquive (latéral en abduction)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fr-FR" sz="1600" dirty="0">
              <a:solidFill>
                <a:srgbClr val="000000"/>
              </a:solidFill>
              <a:latin typeface="Comic Sans MS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Wingdings" charset="0"/>
              </a:rPr>
              <a:t></a:t>
            </a:r>
            <a:r>
              <a:rPr lang="fr-FR" sz="1600" dirty="0">
                <a:solidFill>
                  <a:srgbClr val="000000"/>
                </a:solidFill>
                <a:latin typeface="Comic Sans MS" charset="0"/>
              </a:rPr>
              <a:t> Etre agressif sur la haie (Avoir l’intention d’accélérer sur l’appui d’impulsion)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232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132138" y="404813"/>
            <a:ext cx="4103687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5pPr>
            <a:lvl6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6pPr>
            <a:lvl7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7pPr>
            <a:lvl8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8pPr>
            <a:lvl9pPr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fr-FR" sz="2000" dirty="0" smtClean="0">
                <a:solidFill>
                  <a:srgbClr val="FFFFFF"/>
                </a:solidFill>
                <a:latin typeface="Comic Sans MS" charset="0"/>
              </a:rPr>
              <a:t>COURSE DE HAIES NIVEAU 4</a:t>
            </a:r>
          </a:p>
          <a:p>
            <a:pPr algn="ctr" eaLnBrk="1" hangingPunct="1">
              <a:buSzPct val="100000"/>
              <a:defRPr/>
            </a:pPr>
            <a:r>
              <a:rPr lang="fr-FR" sz="2000" dirty="0" smtClean="0">
                <a:solidFill>
                  <a:srgbClr val="FFFFFF"/>
                </a:solidFill>
                <a:latin typeface="Comic Sans MS" charset="0"/>
              </a:rPr>
              <a:t>S’entraîner pour progresser</a:t>
            </a:r>
          </a:p>
        </p:txBody>
      </p:sp>
      <p:sp>
        <p:nvSpPr>
          <p:cNvPr id="93190" name="ZoneTexte 1"/>
          <p:cNvSpPr txBox="1">
            <a:spLocks noChangeArrowheads="1"/>
          </p:cNvSpPr>
          <p:nvPr/>
        </p:nvSpPr>
        <p:spPr bwMode="auto">
          <a:xfrm>
            <a:off x="5243513" y="37290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93191" name="ZoneTexte 2"/>
          <p:cNvSpPr txBox="1">
            <a:spLocks noChangeArrowheads="1"/>
          </p:cNvSpPr>
          <p:nvPr/>
        </p:nvSpPr>
        <p:spPr bwMode="auto">
          <a:xfrm>
            <a:off x="5797550" y="4486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93192" name="ZoneTexte 4"/>
          <p:cNvSpPr txBox="1">
            <a:spLocks noChangeArrowheads="1"/>
          </p:cNvSpPr>
          <p:nvPr/>
        </p:nvSpPr>
        <p:spPr bwMode="auto">
          <a:xfrm>
            <a:off x="5321300" y="423227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15" name="Bouton d'action : Accueil 14">
            <a:hlinkClick r:id="rId6" action="ppaction://hlinksldjump" highlightClick="1"/>
          </p:cNvPr>
          <p:cNvSpPr/>
          <p:nvPr/>
        </p:nvSpPr>
        <p:spPr bwMode="auto">
          <a:xfrm>
            <a:off x="8150521" y="603044"/>
            <a:ext cx="428628" cy="399474"/>
          </a:xfrm>
          <a:prstGeom prst="actionButtonHom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" name="haie penchee N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2138" y="2505914"/>
            <a:ext cx="5807590" cy="3266769"/>
          </a:xfrm>
          <a:prstGeom prst="rect">
            <a:avLst/>
          </a:prstGeom>
        </p:spPr>
      </p:pic>
      <p:sp>
        <p:nvSpPr>
          <p:cNvPr id="14" name="Flèche droite 13">
            <a:hlinkClick r:id="rId8" action="ppaction://hlinksldjump"/>
          </p:cNvPr>
          <p:cNvSpPr/>
          <p:nvPr/>
        </p:nvSpPr>
        <p:spPr>
          <a:xfrm>
            <a:off x="8694712" y="692696"/>
            <a:ext cx="341784" cy="32586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gauche 16">
            <a:hlinkClick r:id="rId9" action="ppaction://hlinksldjump"/>
          </p:cNvPr>
          <p:cNvSpPr/>
          <p:nvPr/>
        </p:nvSpPr>
        <p:spPr bwMode="auto">
          <a:xfrm>
            <a:off x="7696274" y="692696"/>
            <a:ext cx="404118" cy="387449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671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468313" y="1412875"/>
          <a:ext cx="8351837" cy="5184775"/>
        </p:xfrm>
        <a:graphic>
          <a:graphicData uri="http://schemas.openxmlformats.org/drawingml/2006/table">
            <a:tbl>
              <a:tblPr/>
              <a:tblGrid>
                <a:gridCol w="2322512"/>
                <a:gridCol w="6029325"/>
              </a:tblGrid>
              <a:tr h="12319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Objectif</a:t>
                      </a:r>
                    </a:p>
                  </a:txBody>
                  <a:tcPr marL="81709" marR="81709" marT="105765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Travailler et automatiser le franchissement avec une jambe de retour sur le côté, une rotation de la hanche avec un genou plus haut que le pied et une jambe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attaque dans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axe sollicitée en deux temps (genou fléchi puis extension)</a:t>
                      </a:r>
                    </a:p>
                  </a:txBody>
                  <a:tcPr marL="81709" marR="81709" marT="83100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319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Dispositif</a:t>
                      </a:r>
                    </a:p>
                  </a:txBody>
                  <a:tcPr marL="81709" marR="81709" marT="105765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Parcours de 70m avec 5 haies espacées de 10m, hauteur 65cm côté jambe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attaque et hauteur 76cm côté jambe de retour (la latte est en biais).Départ 1</a:t>
                      </a:r>
                      <a:r>
                        <a:rPr kumimoji="0" lang="fr-F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ère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haie = 15m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Travail sur demi intervalle.</a:t>
                      </a:r>
                    </a:p>
                  </a:txBody>
                  <a:tcPr marL="81709" marR="81709" marT="83100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557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Consignes</a:t>
                      </a:r>
                    </a:p>
                  </a:txBody>
                  <a:tcPr marL="81709" marR="81709" marT="105765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Impulser avant les battants horizontaux de la haie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Jambe de retour sur le côté (côté haut de la haie)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2 séries de 3x 70m (5haies)</a:t>
                      </a:r>
                    </a:p>
                  </a:txBody>
                  <a:tcPr marL="81709" marR="81709" marT="83100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Intérêts</a:t>
                      </a:r>
                    </a:p>
                  </a:txBody>
                  <a:tcPr marL="81709" marR="81709" marT="105765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Perfectionner le trajet moteur de la jambe de retour et de la jambe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attaque sur les deux jambes.</a:t>
                      </a:r>
                    </a:p>
                  </a:txBody>
                  <a:tcPr marL="81709" marR="81709" marT="83100" marB="424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4218" name="Text Box 1"/>
          <p:cNvSpPr txBox="1">
            <a:spLocks noChangeArrowheads="1"/>
          </p:cNvSpPr>
          <p:nvPr/>
        </p:nvSpPr>
        <p:spPr bwMode="auto">
          <a:xfrm>
            <a:off x="915988" y="333375"/>
            <a:ext cx="8228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2232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latin typeface="Comic Sans MS" pitchFamily="66" charset="0"/>
              </a:rPr>
              <a:t>COURSE DE HAIES NIVEAU 4</a:t>
            </a:r>
            <a:br>
              <a:rPr lang="fr-FR" sz="2000">
                <a:latin typeface="Comic Sans MS" pitchFamily="66" charset="0"/>
              </a:rPr>
            </a:br>
            <a:r>
              <a:rPr lang="fr-FR" sz="2000">
                <a:latin typeface="Comic Sans MS" pitchFamily="66" charset="0"/>
              </a:rPr>
              <a:t>Situation de franchissement</a:t>
            </a:r>
          </a:p>
        </p:txBody>
      </p:sp>
      <p:sp>
        <p:nvSpPr>
          <p:cNvPr id="4" name="Bouton d'action : Accueil 3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7599186" y="76698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1"/>
          <p:cNvSpPr>
            <a:spLocks noChangeArrowheads="1"/>
          </p:cNvSpPr>
          <p:nvPr/>
        </p:nvSpPr>
        <p:spPr bwMode="auto">
          <a:xfrm>
            <a:off x="148665" y="3719957"/>
            <a:ext cx="2160587" cy="1152525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Etape 2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Maintenir une vitesse élevée sur l</a:t>
            </a:r>
            <a:r>
              <a:rPr lang="fr-FR" altLang="fr-FR" sz="1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 sz="14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ensemble du parcours 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887787" y="1511301"/>
            <a:ext cx="2592387" cy="720725"/>
          </a:xfrm>
          <a:prstGeom prst="rect">
            <a:avLst/>
          </a:prstGeom>
          <a:solidFill>
            <a:srgbClr val="D2D2F4"/>
          </a:solidFill>
          <a:ln w="25560" cap="sq">
            <a:solidFill>
              <a:srgbClr val="00000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Situation Clé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«2x(2x6 haies) »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771800" y="3140968"/>
            <a:ext cx="6192688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fr-FR" altLang="fr-FR" sz="1600" u="sng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élève doit apprendre à :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Identifier le nombre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appuis inter-obstacle optimal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Conserver ce nombre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appui entre chaque obstacle malgré la fatigue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None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Partir vite et conserver une vitesse gestuelle élevée sans varier la longueur de la foulée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S</a:t>
            </a:r>
            <a:r>
              <a:rPr lang="fr-FR" altLang="fr-FR" sz="2000">
                <a:solidFill>
                  <a:srgbClr val="FFFFFF"/>
                </a:solidFill>
                <a:latin typeface="Comic Sans MS" pitchFamily="66" charset="0"/>
              </a:rPr>
              <a:t>’</a:t>
            </a: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entraîner pour progresser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148513" y="18653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8" name="Bouton d'action : Accueil 7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>
            <a:hlinkClick r:id="rId5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>
            <a:hlinkClick r:id="rId6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323850" y="1412875"/>
          <a:ext cx="8424863" cy="5043489"/>
        </p:xfrm>
        <a:graphic>
          <a:graphicData uri="http://schemas.openxmlformats.org/drawingml/2006/table">
            <a:tbl>
              <a:tblPr/>
              <a:tblGrid>
                <a:gridCol w="1800225"/>
                <a:gridCol w="6624638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Objectif :</a:t>
                      </a:r>
                    </a:p>
                  </a:txBody>
                  <a:tcPr marL="81719" marR="81719" marT="9761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Maintenir une vitesse élevée sur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ensemble du parcours.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Conserver un nombre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appuis constant entre chaque passage.</a:t>
                      </a:r>
                    </a:p>
                  </a:txBody>
                  <a:tcPr marL="81719" marR="81719" marT="8310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95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Dispositif 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:</a:t>
                      </a:r>
                    </a:p>
                  </a:txBody>
                  <a:tcPr marL="81719" marR="81719" marT="9761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2 séries de 2x6 haies soit 2x(2x140mH)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Les élèves sont par deux, un coureur / un observateur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D   30m   H   20m   H   20m   H   20m   H    20m    H    20m   H  10m</a:t>
                      </a:r>
                    </a:p>
                  </a:txBody>
                  <a:tcPr marL="81719" marR="81719" marT="8310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00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Consignes :</a:t>
                      </a:r>
                    </a:p>
                  </a:txBody>
                  <a:tcPr marL="81719" marR="81719" marT="9761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Aller le plus vite possible sur le parcours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Maintenir ses chronos sur les 4 passages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Observateur :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chronomètre chaque intervalle puis note les temps réalisés sur la fiche 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(chrono déclenché à la réception)</a:t>
                      </a:r>
                      <a:endParaRPr kumimoji="0" 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quel est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intervalle le plus rapide  ?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quel est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intervalle le plus lent  ?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 quel moment dois-je relancer  ?</a:t>
                      </a:r>
                    </a:p>
                  </a:txBody>
                  <a:tcPr marL="81719" marR="81719" marT="8310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57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Intérêts :</a:t>
                      </a:r>
                    </a:p>
                  </a:txBody>
                  <a:tcPr marL="81719" marR="81719" marT="9761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-Avoir des repères précis pour améliorer sa pratique.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-Sensibiliser les élèves sur leur nombre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appuis à identifier et conserver.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-Travailler avec le chronomètre permet aux élèves de constater l'évolution de leur vitesse de course.</a:t>
                      </a:r>
                    </a:p>
                  </a:txBody>
                  <a:tcPr marL="81719" marR="81719" marT="83100" marB="4248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8314" name="Text Box 1"/>
          <p:cNvSpPr txBox="1">
            <a:spLocks noChangeArrowheads="1"/>
          </p:cNvSpPr>
          <p:nvPr/>
        </p:nvSpPr>
        <p:spPr bwMode="auto">
          <a:xfrm>
            <a:off x="915988" y="333375"/>
            <a:ext cx="82280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2232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latin typeface="Comic Sans MS" pitchFamily="66" charset="0"/>
              </a:rPr>
              <a:t>COURSE DE HAIES NIVEAU 4</a:t>
            </a:r>
            <a:br>
              <a:rPr lang="fr-FR" sz="2000">
                <a:latin typeface="Comic Sans MS" pitchFamily="66" charset="0"/>
              </a:rPr>
            </a:br>
            <a:r>
              <a:rPr lang="fr-FR" sz="2000">
                <a:latin typeface="Comic Sans MS" pitchFamily="66" charset="0"/>
              </a:rPr>
              <a:t>2x(2x6haies)</a:t>
            </a:r>
          </a:p>
        </p:txBody>
      </p:sp>
      <p:sp>
        <p:nvSpPr>
          <p:cNvPr id="4" name="Bouton d'action : Accueil 3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AutoShape 1"/>
          <p:cNvSpPr>
            <a:spLocks noChangeArrowheads="1"/>
          </p:cNvSpPr>
          <p:nvPr/>
        </p:nvSpPr>
        <p:spPr bwMode="auto">
          <a:xfrm>
            <a:off x="323850" y="3501008"/>
            <a:ext cx="2160588" cy="1081087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pitchFamily="66" charset="0"/>
              </a:rPr>
              <a:t>Etape 3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>
                <a:solidFill>
                  <a:srgbClr val="000000"/>
                </a:solidFill>
                <a:latin typeface="Comic Sans MS" pitchFamily="66" charset="0"/>
              </a:rPr>
              <a:t>Réguler ses actions en fonction d</a:t>
            </a:r>
            <a:r>
              <a:rPr lang="fr-FR" altLang="fr-FR" sz="140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400">
                <a:solidFill>
                  <a:srgbClr val="000000"/>
                </a:solidFill>
                <a:latin typeface="Comic Sans MS" pitchFamily="66" charset="0"/>
              </a:rPr>
              <a:t>indicateurs proprioceptifs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626138" y="1412875"/>
            <a:ext cx="3097212" cy="647700"/>
          </a:xfrm>
          <a:prstGeom prst="rect">
            <a:avLst/>
          </a:prstGeom>
          <a:solidFill>
            <a:srgbClr val="D2D2F4"/>
          </a:solidFill>
          <a:ln w="25560" cap="sq">
            <a:solidFill>
              <a:srgbClr val="00000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Situation Clé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« 2x(2X100m haies)»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2771800" y="2924944"/>
            <a:ext cx="6192688" cy="255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L</a:t>
            </a:r>
            <a:r>
              <a:rPr lang="fr-FR" altLang="fr-FR" sz="1600" u="sng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élève doit apprendre à :</a:t>
            </a:r>
          </a:p>
          <a:p>
            <a:pPr eaLnBrk="1" hangingPunct="1">
              <a:buSzPct val="100000"/>
            </a:pPr>
            <a:endParaRPr lang="fr-FR" sz="1600" u="sng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Wingdings" pitchFamily="2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Prélever des informations proprioceptives et les associer à des indicateurs externes tels que le chronomètre et le nombre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appuis inter-obstacles</a:t>
            </a:r>
          </a:p>
          <a:p>
            <a:pPr eaLnBrk="1" hangingPunct="1">
              <a:buSzPct val="100000"/>
              <a:buFont typeface="Wingdings" pitchFamily="2" charset="2"/>
              <a:buChar char="Ø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Wingdings" pitchFamily="2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Prendre des repères sur soi</a:t>
            </a:r>
          </a:p>
          <a:p>
            <a:pPr eaLnBrk="1" hangingPunct="1">
              <a:buSzPct val="100000"/>
              <a:buFont typeface="Wingdings" pitchFamily="2" charset="2"/>
              <a:buChar char="Ø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Wingdings" pitchFamily="2" charset="2"/>
              <a:buChar char="Ø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Etre attentif à son ressenti</a:t>
            </a:r>
          </a:p>
          <a:p>
            <a:pPr eaLnBrk="1" hangingPunct="1">
              <a:buSzPct val="100000"/>
              <a:buFont typeface="Wingdings" pitchFamily="2" charset="2"/>
              <a:buChar char="Ø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S</a:t>
            </a:r>
            <a:r>
              <a:rPr lang="fr-FR" altLang="fr-FR" sz="2000">
                <a:solidFill>
                  <a:srgbClr val="FFFFFF"/>
                </a:solidFill>
                <a:latin typeface="Comic Sans MS" pitchFamily="66" charset="0"/>
              </a:rPr>
              <a:t>’</a:t>
            </a: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entraîner pour progresser</a:t>
            </a:r>
          </a:p>
        </p:txBody>
      </p:sp>
      <p:sp>
        <p:nvSpPr>
          <p:cNvPr id="7" name="Bouton d'action : Accueil 6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>
            <a:hlinkClick r:id="rId5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>
            <a:hlinkClick r:id="rId6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555875" y="273050"/>
            <a:ext cx="5329238" cy="995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2232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fr-FR" altLang="fr-FR" sz="2000" dirty="0" smtClean="0">
                <a:solidFill>
                  <a:schemeClr val="bg1"/>
                </a:solidFill>
                <a:latin typeface="Comic Sans MS" pitchFamily="66" charset="0"/>
              </a:rPr>
              <a:t>COURSE DE HAIES NIVEAU 4</a:t>
            </a:r>
            <a:br>
              <a:rPr lang="fr-FR" altLang="fr-FR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altLang="fr-FR" sz="2000" dirty="0" smtClean="0">
                <a:solidFill>
                  <a:schemeClr val="bg1"/>
                </a:solidFill>
                <a:latin typeface="Comic Sans MS" pitchFamily="66" charset="0"/>
              </a:rPr>
              <a:t>2x(2x100mHaies)</a:t>
            </a:r>
            <a:endParaRPr lang="fr-FR" altLang="fr-FR" sz="2000" u="sng" dirty="0" smtClean="0">
              <a:solidFill>
                <a:srgbClr val="4E3B3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Medium" panose="020B0603020102020204" pitchFamily="34" charset="0"/>
            </a:endParaRPr>
          </a:p>
        </p:txBody>
      </p:sp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250825" y="1341438"/>
          <a:ext cx="8893175" cy="5276852"/>
        </p:xfrm>
        <a:graphic>
          <a:graphicData uri="http://schemas.openxmlformats.org/drawingml/2006/table">
            <a:tbl>
              <a:tblPr/>
              <a:tblGrid>
                <a:gridCol w="1973263"/>
                <a:gridCol w="6919912"/>
              </a:tblGrid>
              <a:tr h="747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Objectif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1726" marR="81726" marT="102646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Réaliser un projet de course en mettant en relation le nombre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appuis, le chrono réalisé à chaque intervalle et son ressenti</a:t>
                      </a:r>
                    </a:p>
                  </a:txBody>
                  <a:tcPr marL="81726" marR="81726" marT="83067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985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Dispositif </a:t>
                      </a:r>
                    </a:p>
                  </a:txBody>
                  <a:tcPr marL="81726" marR="81726" marT="102646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Départ 1ère haie = 30m    intervalles = 20m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2 séries de 2 x 100Haies  récup: 1</a:t>
                      </a: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/ récup série: 20</a:t>
                      </a:r>
                      <a:r>
                        <a:rPr kumimoji="0" lang="fr-FR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Les élèves sont par </a:t>
                      </a:r>
                      <a:r>
                        <a:rPr kumimoji="0" lang="fr-F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fr-F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: un coureur, un observateur et un chronométreur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marL="81726" marR="81726" marT="83067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22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Consignes </a:t>
                      </a:r>
                    </a:p>
                  </a:txBody>
                  <a:tcPr marL="81726" marR="81726" marT="102646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- Adopter l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allure travaillée sur les dernières séances dès les premières haies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Ajuster le nombre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appuis en fonction de la première course et de son ressenti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le coureur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 un foulard rouge à la cheville de la jambe d</a:t>
                      </a:r>
                      <a:r>
                        <a:rPr kumimoji="0" lang="fr-FR" alt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impulsion pour faciliter le comptage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fr-FR" altLang="fr-F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observateur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 note le nombre de foulées réalisées sur les différents intervalles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Char char="•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Le chronométreur </a:t>
                      </a: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prend le temps réalisé pour chaque intervalle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(chrono déclenché en réception derrière la haie)</a:t>
                      </a:r>
                    </a:p>
                  </a:txBody>
                  <a:tcPr marL="81726" marR="81726" marT="83067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Intérêts </a:t>
                      </a:r>
                    </a:p>
                  </a:txBody>
                  <a:tcPr marL="81726" marR="81726" marT="97571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Cette situation doit permettre aux élèves de réguler leur projet de course.</a:t>
                      </a:r>
                    </a:p>
                  </a:txBody>
                  <a:tcPr marL="81726" marR="81726" marT="83067" marB="4246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Bouton d'action : Accueil 3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AutoShape 1"/>
          <p:cNvSpPr>
            <a:spLocks noChangeArrowheads="1"/>
          </p:cNvSpPr>
          <p:nvPr/>
        </p:nvSpPr>
        <p:spPr bwMode="auto">
          <a:xfrm>
            <a:off x="323850" y="1492250"/>
            <a:ext cx="8640763" cy="206216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800">
                <a:solidFill>
                  <a:srgbClr val="000000"/>
                </a:solidFill>
                <a:latin typeface="Comic Sans MS" pitchFamily="66" charset="0"/>
              </a:rPr>
              <a:t>Le Développement du potentiel physique</a:t>
            </a:r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Situations de soutien</a:t>
            </a: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1258888" y="3789363"/>
            <a:ext cx="2233612" cy="936625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La vitesse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827088" y="4941888"/>
            <a:ext cx="3097212" cy="1727200"/>
          </a:xfrm>
          <a:prstGeom prst="rect">
            <a:avLst/>
          </a:prstGeom>
          <a:solidFill>
            <a:srgbClr val="D2D2F4"/>
          </a:solidFill>
          <a:ln w="25560" cap="sq">
            <a:solidFill>
              <a:srgbClr val="00000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Situation Clé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Ex: 2X60m + 3X50m + 4X40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3 minutes de récupération entre les courses et 8</a:t>
            </a:r>
            <a:r>
              <a:rPr lang="fr-FR" altLang="fr-FR" sz="16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 sz="160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entre les séries</a:t>
            </a: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5940425" y="3789363"/>
            <a:ext cx="2233613" cy="936625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La puissance lactique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5435600" y="4941888"/>
            <a:ext cx="3097213" cy="1727200"/>
          </a:xfrm>
          <a:prstGeom prst="rect">
            <a:avLst/>
          </a:prstGeom>
          <a:solidFill>
            <a:srgbClr val="D2D2F4"/>
          </a:solidFill>
          <a:ln w="25560" cap="sq">
            <a:solidFill>
              <a:srgbClr val="00000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Situation Clé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Ex: 180m-150m-100m-80m avec 10</a:t>
            </a:r>
            <a:r>
              <a:rPr lang="fr-FR" alt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-8</a:t>
            </a:r>
            <a:r>
              <a:rPr lang="fr-FR" alt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-6</a:t>
            </a:r>
            <a:r>
              <a:rPr lang="fr-FR" alt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 sz="1600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 de récupération</a:t>
            </a:r>
            <a:endParaRPr lang="fr-FR" sz="160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Bouton d'action : Accueil 7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AutoShape 1"/>
          <p:cNvSpPr>
            <a:spLocks noChangeArrowheads="1"/>
          </p:cNvSpPr>
          <p:nvPr/>
        </p:nvSpPr>
        <p:spPr bwMode="auto">
          <a:xfrm>
            <a:off x="179388" y="1631950"/>
            <a:ext cx="8820150" cy="947738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5000">
                <a:solidFill>
                  <a:srgbClr val="000000"/>
                </a:solidFill>
                <a:latin typeface="Comic Sans MS" pitchFamily="66" charset="0"/>
              </a:rPr>
              <a:t>Les gammes</a:t>
            </a:r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Situations de soutien</a:t>
            </a:r>
          </a:p>
        </p:txBody>
      </p:sp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755650" y="2924175"/>
            <a:ext cx="3455988" cy="115411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  <a:hlinkClick r:id="rId3"/>
              </a:rPr>
              <a:t>Ateliers de placement en course</a:t>
            </a:r>
            <a:endParaRPr lang="fr-FR" b="1" dirty="0">
              <a:solidFill>
                <a:srgbClr val="0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5076825" y="2924175"/>
            <a:ext cx="3527425" cy="115411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Atelier de placement sur la haie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969963" y="4365625"/>
            <a:ext cx="3097212" cy="2159000"/>
          </a:xfrm>
          <a:prstGeom prst="rect">
            <a:avLst/>
          </a:prstGeom>
          <a:solidFill>
            <a:srgbClr val="D2D2F4"/>
          </a:solidFill>
          <a:ln w="25560" cap="sq">
            <a:solidFill>
              <a:srgbClr val="00000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</a:rPr>
              <a:t>Travail de gammes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</a:rPr>
              <a:t>Travail de foulées sur lattes, sur plots (20cm)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5362575" y="4365625"/>
            <a:ext cx="3097213" cy="2159000"/>
          </a:xfrm>
          <a:prstGeom prst="rect">
            <a:avLst/>
          </a:prstGeom>
          <a:solidFill>
            <a:srgbClr val="D2D2F4"/>
          </a:solidFill>
          <a:ln w="25560" cap="sq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</a:rPr>
              <a:t>Franchir des haies en marchant ou en sursaut sur des haies rapprochées (1 à 2 m d</a:t>
            </a:r>
            <a:r>
              <a:rPr lang="fr-FR" altLang="fr-FR" sz="1600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fr-FR" sz="1600">
                <a:solidFill>
                  <a:schemeClr val="tx1"/>
                </a:solidFill>
                <a:latin typeface="Comic Sans MS" pitchFamily="66" charset="0"/>
              </a:rPr>
              <a:t>intervalle) à intégrer dans des parcours d</a:t>
            </a:r>
            <a:r>
              <a:rPr lang="fr-FR" altLang="fr-FR" sz="1600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fr-FR" sz="1600">
                <a:solidFill>
                  <a:schemeClr val="tx1"/>
                </a:solidFill>
                <a:latin typeface="Comic Sans MS" pitchFamily="66" charset="0"/>
              </a:rPr>
              <a:t>échauffement</a:t>
            </a:r>
          </a:p>
        </p:txBody>
      </p:sp>
      <p:sp>
        <p:nvSpPr>
          <p:cNvPr id="8" name="Bouton d'action : Accueil 7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68313" y="2185988"/>
            <a:ext cx="8207375" cy="2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sng" dirty="0">
                <a:solidFill>
                  <a:srgbClr val="000000"/>
                </a:solidFill>
                <a:latin typeface="Comic Sans MS" pitchFamily="66" charset="0"/>
              </a:rPr>
              <a:t>COMPETENCE ATTENDUE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Pour produire la meilleure performance, se préparer et réaliser une course longue de haies, en limitant la perte de vitesse liée au franchissement des obstacles</a:t>
            </a:r>
          </a:p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 u="sng" dirty="0">
                <a:solidFill>
                  <a:srgbClr val="000000"/>
                </a:solidFill>
                <a:latin typeface="Comic Sans MS" pitchFamily="66" charset="0"/>
              </a:rPr>
              <a:t>OBJECTIF </a:t>
            </a: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600" b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Perfectionner le franchissement sur les 2 jambes pour raser la haie et limiter la perte de temps liée au franchissement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Compétences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Préparer l</a:t>
            </a:r>
            <a:r>
              <a:rPr lang="fr-FR" altLang="fr-FR" sz="2000">
                <a:solidFill>
                  <a:srgbClr val="FFFFFF"/>
                </a:solidFill>
                <a:latin typeface="Comic Sans MS" pitchFamily="66" charset="0"/>
              </a:rPr>
              <a:t>’</a:t>
            </a: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épreuve</a:t>
            </a: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4202113" y="35591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512" y="1377752"/>
            <a:ext cx="8964488" cy="54452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35640" tIns="35640" rIns="35640" bIns="356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Objectifs :</a:t>
            </a:r>
            <a:endParaRPr lang="fr-FR" sz="1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Réguler son projet de course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Apprendre  à observer un camarade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Dispositif :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 départ 1</a:t>
            </a:r>
            <a:r>
              <a:rPr lang="fr-FR" sz="1600" baseline="30000" dirty="0">
                <a:solidFill>
                  <a:srgbClr val="000000"/>
                </a:solidFill>
                <a:latin typeface="Comic Sans MS" pitchFamily="66" charset="0"/>
              </a:rPr>
              <a:t>ère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 haie =30m et intervalles de 20m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1 coureur / 1 observateur</a:t>
            </a:r>
          </a:p>
          <a:p>
            <a:pPr eaLnBrk="1" hangingPunct="1">
              <a:buSzPct val="100000"/>
            </a:pPr>
            <a:r>
              <a:rPr lang="fr-F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Effectuer 2x(100mH avec 4 haies + 100m plat) </a:t>
            </a:r>
          </a:p>
          <a:p>
            <a:pPr eaLnBrk="1" hangingPunct="1">
              <a:buSzPct val="100000"/>
            </a:pPr>
            <a:r>
              <a:rPr lang="fr-FR" sz="1600" i="1" dirty="0">
                <a:solidFill>
                  <a:srgbClr val="000000"/>
                </a:solidFill>
                <a:latin typeface="Comic Sans MS" pitchFamily="66" charset="0"/>
              </a:rPr>
              <a:t>soit 2 courses de 200m avec une partie  haies et une partie plat</a:t>
            </a:r>
            <a:endParaRPr lang="fr-FR" sz="1600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SzPct val="100000"/>
            </a:pPr>
            <a:endParaRPr lang="fr-FR" sz="1600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Consignes :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- Courir vite dès le départ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- Réaliser le même nombre d'appuis entre chaque obstacle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-Ecouter les conseils de l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observateur et essayer de les mettre en œuvre.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latin typeface="Comic Sans MS" pitchFamily="66" charset="0"/>
              </a:rPr>
              <a:t>Observateur 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-Compter le nombre de fois que touche le pied rouge (foulard rouge à la cheville du coureur) par terre entre chaque obstacle et regarder s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il y a un piétinement avant l'obstacle.</a:t>
            </a:r>
          </a:p>
          <a:p>
            <a:pPr eaLnBrk="1" hangingPunct="1">
              <a:buSzPct val="100000"/>
            </a:pPr>
            <a:endParaRPr lang="fr-FR" sz="1600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Intérêts :</a:t>
            </a:r>
          </a:p>
          <a:p>
            <a:pPr eaLnBrk="1" hangingPunct="1">
              <a:buSzPct val="100000"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Construire l'observation des élèves et les amener à réfléchir ensemble sur leur pratique en trouvant les éléments à améliorer. </a:t>
            </a:r>
          </a:p>
        </p:txBody>
      </p:sp>
      <p:sp>
        <p:nvSpPr>
          <p:cNvPr id="5" name="Bouton d'action : Accueil 4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Evaluer</a:t>
            </a:r>
          </a:p>
        </p:txBody>
      </p:sp>
      <p:sp>
        <p:nvSpPr>
          <p:cNvPr id="110594" name="Text Box 3"/>
          <p:cNvSpPr txBox="1">
            <a:spLocks noChangeArrowheads="1"/>
          </p:cNvSpPr>
          <p:nvPr/>
        </p:nvSpPr>
        <p:spPr bwMode="auto">
          <a:xfrm>
            <a:off x="1042988" y="2349500"/>
            <a:ext cx="7058025" cy="4103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40" tIns="35640" rIns="35640" bIns="356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</a:pP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1 – Réaliser un 200mHaies puis après 20mn à 30mn de récupération, réaliser un 200m plat. Le start n</a:t>
            </a:r>
            <a:r>
              <a:rPr lang="fr-FR" altLang="fr-FR" sz="1600" b="1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est pas obligatoire.</a:t>
            </a:r>
          </a:p>
          <a:p>
            <a:pPr eaLnBrk="1" hangingPunct="1">
              <a:lnSpc>
                <a:spcPct val="150000"/>
              </a:lnSpc>
              <a:buSzPct val="100000"/>
            </a:pPr>
            <a:endParaRPr lang="fr-FR" sz="1600" b="1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2 -  10pts sur la performance du 200mHaies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	      4pts sur la performance cumulée du 200mH et du 200m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      2pts sur la régularité des foulées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      4pts sur l</a:t>
            </a:r>
            <a:r>
              <a:rPr lang="fr-FR" altLang="fr-FR" sz="1600" b="1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fr-FR" sz="1600" b="1">
                <a:solidFill>
                  <a:schemeClr val="tx1"/>
                </a:solidFill>
                <a:latin typeface="Comic Sans MS" pitchFamily="66" charset="0"/>
              </a:rPr>
              <a:t>efficacité du franchissement</a:t>
            </a:r>
          </a:p>
          <a:p>
            <a:pPr eaLnBrk="1" hangingPunct="1">
              <a:lnSpc>
                <a:spcPct val="150000"/>
              </a:lnSpc>
              <a:buSzPct val="100000"/>
            </a:pPr>
            <a:r>
              <a:rPr lang="fr-FR" sz="1400" i="1">
                <a:solidFill>
                  <a:schemeClr val="tx1"/>
                </a:solidFill>
                <a:latin typeface="Comic Sans MS" pitchFamily="66" charset="0"/>
              </a:rPr>
              <a:t>(voir le référentiel BAC, BO n°5 du 19/07/2012)</a:t>
            </a:r>
          </a:p>
          <a:p>
            <a:pPr eaLnBrk="1" hangingPunct="1">
              <a:buSzPct val="100000"/>
            </a:pPr>
            <a:endParaRPr lang="fr-FR" sz="1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Bouton d'action : Accueil 3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AutoShape 1"/>
          <p:cNvSpPr>
            <a:spLocks noChangeArrowheads="1"/>
          </p:cNvSpPr>
          <p:nvPr/>
        </p:nvSpPr>
        <p:spPr bwMode="auto">
          <a:xfrm>
            <a:off x="2916238" y="3716338"/>
            <a:ext cx="3240087" cy="863600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Fin de niveau 4</a:t>
            </a:r>
          </a:p>
        </p:txBody>
      </p:sp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395288" y="5445125"/>
            <a:ext cx="2736850" cy="129624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Connaît le nombre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fr-FR" altLang="fr-FR" dirty="0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appuis inter-obstacles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du début à la fin de la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course</a:t>
            </a:r>
          </a:p>
        </p:txBody>
      </p:sp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6370638" y="5229225"/>
            <a:ext cx="2305050" cy="100806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Résiste mieux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à la fatigue</a:t>
            </a: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5580062" y="1752600"/>
            <a:ext cx="2450115" cy="122396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Franchissement plus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 rasant sur mauvaise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 jambe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 flipH="1">
            <a:off x="2555875" y="4581525"/>
            <a:ext cx="431800" cy="863600"/>
          </a:xfrm>
          <a:prstGeom prst="line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6084888" y="4581525"/>
            <a:ext cx="358775" cy="647700"/>
          </a:xfrm>
          <a:prstGeom prst="line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 flipH="1">
            <a:off x="5940425" y="2997200"/>
            <a:ext cx="287338" cy="719138"/>
          </a:xfrm>
          <a:prstGeom prst="line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Fin de niveau 4</a:t>
            </a:r>
          </a:p>
        </p:txBody>
      </p:sp>
      <p:sp>
        <p:nvSpPr>
          <p:cNvPr id="112650" name="AutoShape 3"/>
          <p:cNvSpPr>
            <a:spLocks noChangeArrowheads="1"/>
          </p:cNvSpPr>
          <p:nvPr/>
        </p:nvSpPr>
        <p:spPr bwMode="auto">
          <a:xfrm>
            <a:off x="611187" y="1833563"/>
            <a:ext cx="2447925" cy="1008062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Reste performant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sur 200m plat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>
                <a:solidFill>
                  <a:schemeClr val="tx1"/>
                </a:solidFill>
                <a:latin typeface="Comic Sans MS" pitchFamily="66" charset="0"/>
              </a:rPr>
              <a:t>après son 200mHaies</a:t>
            </a:r>
          </a:p>
        </p:txBody>
      </p:sp>
      <p:cxnSp>
        <p:nvCxnSpPr>
          <p:cNvPr id="112651" name="Connecteur droit 2"/>
          <p:cNvCxnSpPr>
            <a:cxnSpLocks noChangeShapeType="1"/>
          </p:cNvCxnSpPr>
          <p:nvPr/>
        </p:nvCxnSpPr>
        <p:spPr bwMode="auto">
          <a:xfrm>
            <a:off x="2484438" y="2852738"/>
            <a:ext cx="57467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Bouton d'action : Accueil 12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611188" y="1436688"/>
            <a:ext cx="2808287" cy="407987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4E3B30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1800" dirty="0" smtClean="0">
                <a:solidFill>
                  <a:srgbClr val="000009"/>
                </a:solidFill>
                <a:latin typeface="Comic Sans MS" panose="030F0702030302020204" pitchFamily="66" charset="0"/>
              </a:rPr>
              <a:t>Construction du cycle</a:t>
            </a:r>
          </a:p>
        </p:txBody>
      </p:sp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5580063" y="1436688"/>
            <a:ext cx="2879725" cy="407987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Etapes d</a:t>
            </a:r>
            <a:r>
              <a:rPr lang="fr-FR" altLang="fr-FR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apprentissage</a:t>
            </a: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611188" y="6308725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endParaRPr lang="fr-FR" sz="1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7828" name="AutoShape 7"/>
          <p:cNvSpPr>
            <a:spLocks noChangeArrowheads="1"/>
          </p:cNvSpPr>
          <p:nvPr/>
        </p:nvSpPr>
        <p:spPr bwMode="auto">
          <a:xfrm>
            <a:off x="1926273" y="2775903"/>
            <a:ext cx="287338" cy="6477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0000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77829" name="AutoShape 8"/>
          <p:cNvSpPr>
            <a:spLocks noChangeArrowheads="1"/>
          </p:cNvSpPr>
          <p:nvPr/>
        </p:nvSpPr>
        <p:spPr bwMode="auto">
          <a:xfrm>
            <a:off x="1908175" y="4149725"/>
            <a:ext cx="287338" cy="6477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0000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sp>
        <p:nvSpPr>
          <p:cNvPr id="77830" name="AutoShape 9"/>
          <p:cNvSpPr>
            <a:spLocks noChangeArrowheads="1"/>
          </p:cNvSpPr>
          <p:nvPr/>
        </p:nvSpPr>
        <p:spPr bwMode="auto">
          <a:xfrm>
            <a:off x="1908175" y="5589588"/>
            <a:ext cx="287338" cy="6477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0000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cxnSp>
        <p:nvCxnSpPr>
          <p:cNvPr id="77831" name="AutoShape 10"/>
          <p:cNvCxnSpPr>
            <a:cxnSpLocks noChangeShapeType="1"/>
            <a:stCxn id="77841" idx="3"/>
            <a:endCxn id="77833" idx="1"/>
          </p:cNvCxnSpPr>
          <p:nvPr/>
        </p:nvCxnSpPr>
        <p:spPr bwMode="auto">
          <a:xfrm flipV="1">
            <a:off x="3779838" y="3573463"/>
            <a:ext cx="1584325" cy="143669"/>
          </a:xfrm>
          <a:prstGeom prst="straightConnector1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2" name="AutoShape 11"/>
          <p:cNvCxnSpPr>
            <a:cxnSpLocks noChangeShapeType="1"/>
            <a:stCxn id="77841" idx="3"/>
            <a:endCxn id="77834" idx="1"/>
          </p:cNvCxnSpPr>
          <p:nvPr/>
        </p:nvCxnSpPr>
        <p:spPr bwMode="auto">
          <a:xfrm>
            <a:off x="3779838" y="3717132"/>
            <a:ext cx="1655762" cy="741362"/>
          </a:xfrm>
          <a:prstGeom prst="straightConnector1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64163" y="3141663"/>
            <a:ext cx="3600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36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800" b="1" dirty="0">
                <a:solidFill>
                  <a:srgbClr val="000000"/>
                </a:solidFill>
                <a:latin typeface="Comic Sans MS" pitchFamily="66" charset="0"/>
              </a:rPr>
              <a:t>Etape 1</a:t>
            </a:r>
            <a:r>
              <a:rPr lang="fr-FR" sz="16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 Perfectionner le franchissement sur la bonne jambe et l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améliorer sur la mauvaise</a:t>
            </a:r>
          </a:p>
        </p:txBody>
      </p:sp>
      <p:sp>
        <p:nvSpPr>
          <p:cNvPr id="77834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435600" y="4149725"/>
            <a:ext cx="35290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36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800" b="1" dirty="0">
                <a:solidFill>
                  <a:srgbClr val="000000"/>
                </a:solidFill>
                <a:latin typeface="Comic Sans MS" pitchFamily="66" charset="0"/>
              </a:rPr>
              <a:t>Etape 2</a:t>
            </a:r>
            <a:r>
              <a:rPr lang="fr-FR" sz="16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Maintenir une vitesse élevée sur l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ensemble du parcours </a:t>
            </a:r>
          </a:p>
        </p:txBody>
      </p:sp>
      <p:pic>
        <p:nvPicPr>
          <p:cNvPr id="7783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7836" name="Text Box 1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5535613" y="5013325"/>
            <a:ext cx="36004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36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800" b="1" dirty="0">
                <a:solidFill>
                  <a:srgbClr val="000000"/>
                </a:solidFill>
                <a:latin typeface="Comic Sans MS" pitchFamily="66" charset="0"/>
              </a:rPr>
              <a:t>Etape 3</a:t>
            </a:r>
            <a:r>
              <a:rPr lang="fr-FR" sz="16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fr-FR" sz="1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Réguler ses actions en fonction d</a:t>
            </a:r>
            <a:r>
              <a:rPr lang="fr-FR" altLang="fr-FR" sz="1600" dirty="0">
                <a:solidFill>
                  <a:srgbClr val="000000"/>
                </a:solidFill>
                <a:latin typeface="Comic Sans MS" pitchFamily="66" charset="0"/>
              </a:rPr>
              <a:t>’</a:t>
            </a:r>
            <a:r>
              <a:rPr lang="fr-FR" sz="1600" dirty="0">
                <a:solidFill>
                  <a:srgbClr val="000000"/>
                </a:solidFill>
                <a:latin typeface="Comic Sans MS" pitchFamily="66" charset="0"/>
              </a:rPr>
              <a:t>indicateurs proprioceptifs</a:t>
            </a:r>
          </a:p>
        </p:txBody>
      </p:sp>
      <p:cxnSp>
        <p:nvCxnSpPr>
          <p:cNvPr id="77837" name="AutoShape 16"/>
          <p:cNvCxnSpPr>
            <a:cxnSpLocks noChangeShapeType="1"/>
            <a:stCxn id="77841" idx="3"/>
            <a:endCxn id="77836" idx="1"/>
          </p:cNvCxnSpPr>
          <p:nvPr/>
        </p:nvCxnSpPr>
        <p:spPr bwMode="auto">
          <a:xfrm>
            <a:off x="3779838" y="3717132"/>
            <a:ext cx="1755775" cy="1604962"/>
          </a:xfrm>
          <a:prstGeom prst="straightConnector1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38" name="Text Box 17"/>
          <p:cNvSpPr txBox="1">
            <a:spLocks noChangeArrowheads="1"/>
          </p:cNvSpPr>
          <p:nvPr/>
        </p:nvSpPr>
        <p:spPr bwMode="auto">
          <a:xfrm>
            <a:off x="2339975" y="404813"/>
            <a:ext cx="5616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Menu interactif (cliquez sur les liens en gras)</a:t>
            </a:r>
          </a:p>
        </p:txBody>
      </p:sp>
      <p:sp>
        <p:nvSpPr>
          <p:cNvPr id="77839" name="Text Box 18"/>
          <p:cNvSpPr txBox="1">
            <a:spLocks noChangeArrowheads="1"/>
          </p:cNvSpPr>
          <p:nvPr/>
        </p:nvSpPr>
        <p:spPr bwMode="auto">
          <a:xfrm>
            <a:off x="6146800" y="5581650"/>
            <a:ext cx="24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fr-FR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7840" name="Rectangle 1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42988" y="2278977"/>
            <a:ext cx="2089150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77B71B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77B71B"/>
                </a:solidFill>
                <a:latin typeface="Comic Sans MS" pitchFamily="66" charset="0"/>
              </a:rPr>
              <a:t>1.</a:t>
            </a:r>
            <a:r>
              <a:rPr lang="fr-FR" dirty="0">
                <a:solidFill>
                  <a:srgbClr val="77B71B"/>
                </a:solidFill>
                <a:latin typeface="Comic Sans MS" pitchFamily="66" charset="0"/>
              </a:rPr>
              <a:t> Diagnostiquer</a:t>
            </a:r>
          </a:p>
        </p:txBody>
      </p:sp>
      <p:sp>
        <p:nvSpPr>
          <p:cNvPr id="77841" name="Rectangl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" y="3429000"/>
            <a:ext cx="3455988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77B71B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77B71B"/>
                </a:solidFill>
                <a:latin typeface="Comic Sans MS" pitchFamily="66" charset="0"/>
              </a:rPr>
              <a:t>2.</a:t>
            </a:r>
            <a:r>
              <a:rPr lang="fr-FR" dirty="0">
                <a:solidFill>
                  <a:srgbClr val="77B71B"/>
                </a:solidFill>
                <a:latin typeface="Comic Sans MS" pitchFamily="66" charset="0"/>
              </a:rPr>
              <a:t> S</a:t>
            </a:r>
            <a:r>
              <a:rPr lang="fr-FR" altLang="fr-FR" dirty="0">
                <a:solidFill>
                  <a:srgbClr val="77B71B"/>
                </a:solidFill>
                <a:latin typeface="Comic Sans MS" pitchFamily="66" charset="0"/>
              </a:rPr>
              <a:t>’</a:t>
            </a:r>
            <a:r>
              <a:rPr lang="fr-FR" dirty="0">
                <a:solidFill>
                  <a:srgbClr val="77B71B"/>
                </a:solidFill>
                <a:latin typeface="Comic Sans MS" pitchFamily="66" charset="0"/>
              </a:rPr>
              <a:t>entraîner pour progresser</a:t>
            </a:r>
          </a:p>
        </p:txBody>
      </p:sp>
      <p:sp>
        <p:nvSpPr>
          <p:cNvPr id="778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5288" y="4941888"/>
            <a:ext cx="3384550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77B71B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77B71B"/>
                </a:solidFill>
                <a:latin typeface="Comic Sans MS" pitchFamily="66" charset="0"/>
              </a:rPr>
              <a:t>3. Préparer l</a:t>
            </a:r>
            <a:r>
              <a:rPr lang="fr-FR" altLang="fr-FR" b="1">
                <a:solidFill>
                  <a:srgbClr val="77B71B"/>
                </a:solidFill>
                <a:latin typeface="Comic Sans MS" pitchFamily="66" charset="0"/>
              </a:rPr>
              <a:t>’</a:t>
            </a:r>
            <a:r>
              <a:rPr lang="fr-FR" b="1">
                <a:solidFill>
                  <a:srgbClr val="77B71B"/>
                </a:solidFill>
                <a:latin typeface="Comic Sans MS" pitchFamily="66" charset="0"/>
              </a:rPr>
              <a:t>épreuve</a:t>
            </a:r>
          </a:p>
        </p:txBody>
      </p:sp>
      <p:sp>
        <p:nvSpPr>
          <p:cNvPr id="77843" name="Rectangle 2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84213" y="6237288"/>
            <a:ext cx="2519362" cy="360362"/>
          </a:xfrm>
          <a:prstGeom prst="rect">
            <a:avLst/>
          </a:prstGeom>
          <a:solidFill>
            <a:srgbClr val="FFFFFF"/>
          </a:solidFill>
          <a:ln w="9525">
            <a:solidFill>
              <a:srgbClr val="77B71B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77B71B"/>
                </a:solidFill>
                <a:latin typeface="Comic Sans MS" pitchFamily="66" charset="0"/>
              </a:rPr>
              <a:t>4. Evaluer</a:t>
            </a:r>
          </a:p>
        </p:txBody>
      </p:sp>
      <p:cxnSp>
        <p:nvCxnSpPr>
          <p:cNvPr id="77844" name="AutoShape 16"/>
          <p:cNvCxnSpPr>
            <a:cxnSpLocks noChangeShapeType="1"/>
            <a:stCxn id="77841" idx="3"/>
            <a:endCxn id="77845" idx="1"/>
          </p:cNvCxnSpPr>
          <p:nvPr/>
        </p:nvCxnSpPr>
        <p:spPr bwMode="auto">
          <a:xfrm>
            <a:off x="3779838" y="3717132"/>
            <a:ext cx="863600" cy="2769393"/>
          </a:xfrm>
          <a:prstGeom prst="straightConnector1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5" name="ZoneTexte 3"/>
          <p:cNvSpPr txBox="1">
            <a:spLocks noChangeArrowheads="1"/>
          </p:cNvSpPr>
          <p:nvPr/>
        </p:nvSpPr>
        <p:spPr bwMode="auto">
          <a:xfrm>
            <a:off x="4643438" y="6178550"/>
            <a:ext cx="4489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600">
                <a:solidFill>
                  <a:schemeClr val="tx1"/>
                </a:solidFill>
                <a:latin typeface="Comic Sans MS" pitchFamily="66" charset="0"/>
              </a:rPr>
              <a:t>Situations de soutien</a:t>
            </a:r>
          </a:p>
          <a:p>
            <a:pPr algn="ctr"/>
            <a:r>
              <a:rPr lang="fr-FR" b="1">
                <a:solidFill>
                  <a:schemeClr val="tx1"/>
                </a:solidFill>
                <a:latin typeface="Comic Sans MS" pitchFamily="66" charset="0"/>
              </a:rPr>
              <a:t>Gammes</a:t>
            </a:r>
            <a:r>
              <a:rPr lang="fr-FR">
                <a:solidFill>
                  <a:schemeClr val="tx1"/>
                </a:solidFill>
                <a:latin typeface="Comic Sans MS" pitchFamily="66" charset="0"/>
              </a:rPr>
              <a:t>       </a:t>
            </a:r>
            <a:r>
              <a:rPr lang="fr-FR" b="1">
                <a:solidFill>
                  <a:schemeClr val="tx1"/>
                </a:solidFill>
                <a:latin typeface="Comic Sans MS" pitchFamily="66" charset="0"/>
              </a:rPr>
              <a:t>Développement physique</a:t>
            </a:r>
          </a:p>
        </p:txBody>
      </p:sp>
      <p:sp>
        <p:nvSpPr>
          <p:cNvPr id="77846" name="ZoneTexte 16"/>
          <p:cNvSpPr txBox="1">
            <a:spLocks noChangeArrowheads="1"/>
          </p:cNvSpPr>
          <p:nvPr/>
        </p:nvSpPr>
        <p:spPr bwMode="auto">
          <a:xfrm>
            <a:off x="5538788" y="1989138"/>
            <a:ext cx="3584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Protocole     Caractéristiques</a:t>
            </a:r>
          </a:p>
          <a:p>
            <a:endParaRPr lang="fr-FR" b="1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Hypothèses et axes de travail</a:t>
            </a:r>
          </a:p>
        </p:txBody>
      </p:sp>
      <p:cxnSp>
        <p:nvCxnSpPr>
          <p:cNvPr id="77847" name="AutoShape 10"/>
          <p:cNvCxnSpPr>
            <a:cxnSpLocks noChangeShapeType="1"/>
            <a:stCxn id="77840" idx="3"/>
            <a:endCxn id="77846" idx="1"/>
          </p:cNvCxnSpPr>
          <p:nvPr/>
        </p:nvCxnSpPr>
        <p:spPr bwMode="auto">
          <a:xfrm flipV="1">
            <a:off x="3132138" y="2450307"/>
            <a:ext cx="2406650" cy="8851"/>
          </a:xfrm>
          <a:prstGeom prst="straightConnector1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ZoneTexte 25">
            <a:hlinkClick r:id="rId10" action="ppaction://hlinksldjump"/>
          </p:cNvPr>
          <p:cNvSpPr txBox="1"/>
          <p:nvPr/>
        </p:nvSpPr>
        <p:spPr>
          <a:xfrm>
            <a:off x="7048877" y="2057320"/>
            <a:ext cx="1915736" cy="25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ZoneTexte 26">
            <a:hlinkClick r:id="rId7" action="ppaction://hlinksldjump"/>
          </p:cNvPr>
          <p:cNvSpPr txBox="1"/>
          <p:nvPr/>
        </p:nvSpPr>
        <p:spPr>
          <a:xfrm>
            <a:off x="5538788" y="2042676"/>
            <a:ext cx="1121444" cy="25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7">
            <a:hlinkClick r:id="rId11" action="ppaction://hlinksldjump"/>
          </p:cNvPr>
          <p:cNvSpPr txBox="1"/>
          <p:nvPr/>
        </p:nvSpPr>
        <p:spPr>
          <a:xfrm>
            <a:off x="5580063" y="2583657"/>
            <a:ext cx="3384550" cy="23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ZoneTexte 28">
            <a:hlinkClick r:id="rId12" action="ppaction://hlinksldjump"/>
          </p:cNvPr>
          <p:cNvSpPr txBox="1"/>
          <p:nvPr/>
        </p:nvSpPr>
        <p:spPr>
          <a:xfrm>
            <a:off x="4841616" y="6471007"/>
            <a:ext cx="954519" cy="25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0" name="ZoneTexte 29">
            <a:hlinkClick r:id="rId13" action="ppaction://hlinksldjump"/>
          </p:cNvPr>
          <p:cNvSpPr txBox="1"/>
          <p:nvPr/>
        </p:nvSpPr>
        <p:spPr>
          <a:xfrm>
            <a:off x="6167437" y="6492874"/>
            <a:ext cx="2797176" cy="23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Diagnostiquer</a:t>
            </a:r>
          </a:p>
        </p:txBody>
      </p:sp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899592" y="2276475"/>
            <a:ext cx="7601498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Réaliser </a:t>
            </a: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2 courses de 150m composées chacune comme suit:</a:t>
            </a:r>
          </a:p>
          <a:p>
            <a:pPr eaLnBrk="1" hangingPunct="1">
              <a:buSzPct val="100000"/>
              <a:buFont typeface="Times New Roman" pitchFamily="18" charset="0"/>
              <a:buNone/>
            </a:pPr>
            <a:endParaRPr lang="fr-FR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100mHaies avec 3 haies basses (60cm à 76 cm) + 50m plat</a:t>
            </a:r>
          </a:p>
          <a:p>
            <a:pPr eaLnBrk="1" hangingPunct="1">
              <a:buSzPct val="100000"/>
              <a:buFont typeface="Times New Roman" pitchFamily="18" charset="0"/>
              <a:buNone/>
            </a:pPr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SzPct val="100000"/>
              <a:buFont typeface="Times New Roman" pitchFamily="18" charset="0"/>
              <a:buNone/>
            </a:pP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Donc </a:t>
            </a:r>
            <a:r>
              <a:rPr lang="fr-FR" sz="1600" b="1" dirty="0">
                <a:solidFill>
                  <a:schemeClr val="tx1"/>
                </a:solidFill>
                <a:latin typeface="Comic Sans MS" pitchFamily="66" charset="0"/>
              </a:rPr>
              <a:t>2x(100mH+50mplat)</a:t>
            </a:r>
          </a:p>
          <a:p>
            <a:pPr eaLnBrk="1" hangingPunct="1">
              <a:buSzPct val="100000"/>
              <a:buFont typeface="Times New Roman" pitchFamily="18" charset="0"/>
              <a:buNone/>
            </a:pPr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Départ 1</a:t>
            </a:r>
            <a:r>
              <a:rPr lang="fr-FR" sz="1600" baseline="30000" dirty="0">
                <a:solidFill>
                  <a:schemeClr val="tx1"/>
                </a:solidFill>
                <a:latin typeface="Comic Sans MS" pitchFamily="66" charset="0"/>
              </a:rPr>
              <a:t>ère</a:t>
            </a: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 haie = 30m et  intervalles = 20 m</a:t>
            </a:r>
          </a:p>
          <a:p>
            <a:pPr eaLnBrk="1" hangingPunct="1">
              <a:buSzPct val="100000"/>
              <a:buFont typeface="Times New Roman" pitchFamily="18" charset="0"/>
              <a:buNone/>
            </a:pPr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buSzPct val="100000"/>
            </a:pPr>
            <a:r>
              <a:rPr lang="fr-FR" sz="1600" dirty="0">
                <a:solidFill>
                  <a:schemeClr val="tx1"/>
                </a:solidFill>
                <a:latin typeface="Comic Sans MS" pitchFamily="66" charset="0"/>
              </a:rPr>
              <a:t>Récup= 6</a:t>
            </a:r>
            <a:r>
              <a:rPr lang="fr-FR" altLang="fr-FR" sz="1600" dirty="0">
                <a:solidFill>
                  <a:schemeClr val="tx1"/>
                </a:solidFill>
                <a:latin typeface="Comic Sans MS" pitchFamily="66" charset="0"/>
              </a:rPr>
              <a:t>’</a:t>
            </a:r>
            <a:endParaRPr lang="fr-FR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Bouton d'action : Accueil 3">
            <a:hlinkClick r:id="rId3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1"/>
          <p:cNvSpPr>
            <a:spLocks noChangeArrowheads="1"/>
          </p:cNvSpPr>
          <p:nvPr/>
        </p:nvSpPr>
        <p:spPr bwMode="auto">
          <a:xfrm>
            <a:off x="3203575" y="3716338"/>
            <a:ext cx="2881313" cy="1008062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Début de Niveau 4</a:t>
            </a: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1116013" y="1844675"/>
            <a:ext cx="3024187" cy="143986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Franchissement pas encore rasant sur la mauvaise jambe</a:t>
            </a:r>
          </a:p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12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(Centre de gravité encore haut au dessus de la haie</a:t>
            </a:r>
            <a:r>
              <a:rPr lang="fr-FR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)</a:t>
            </a:r>
            <a:endParaRPr lang="fr-FR" sz="16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611188" y="3933825"/>
            <a:ext cx="2232025" cy="2017713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Variation du nombre d</a:t>
            </a:r>
            <a:r>
              <a:rPr lang="fr-FR" alt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appuis inter-obstacles sur les 3 derniers intervalles </a:t>
            </a: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 flipV="1">
            <a:off x="3132138" y="3284538"/>
            <a:ext cx="433387" cy="433387"/>
          </a:xfrm>
          <a:prstGeom prst="line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V="1">
            <a:off x="2843213" y="4724400"/>
            <a:ext cx="504825" cy="650875"/>
          </a:xfrm>
          <a:prstGeom prst="line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9"/>
          <a:stretch>
            <a:fillRect/>
          </a:stretch>
        </p:blipFill>
        <p:spPr bwMode="auto">
          <a:xfrm>
            <a:off x="0" y="0"/>
            <a:ext cx="9144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5940425" y="1412875"/>
            <a:ext cx="2305050" cy="1800225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 besoin de se rééquilibrer à la réception de la haie lors du franchissement mauvaise jambe en fin de parcours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132138" y="404813"/>
            <a:ext cx="41036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Caractéristiques des élèves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5724525" y="3141663"/>
            <a:ext cx="287338" cy="576262"/>
          </a:xfrm>
          <a:prstGeom prst="line">
            <a:avLst/>
          </a:prstGeom>
          <a:noFill/>
          <a:ln w="1008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0" name="AutoShape 7"/>
          <p:cNvSpPr>
            <a:spLocks noChangeArrowheads="1"/>
          </p:cNvSpPr>
          <p:nvPr/>
        </p:nvSpPr>
        <p:spPr bwMode="auto">
          <a:xfrm>
            <a:off x="6588125" y="3789363"/>
            <a:ext cx="2305050" cy="1800225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Accepte de prendre la mauvaise jambe</a:t>
            </a:r>
          </a:p>
        </p:txBody>
      </p:sp>
      <p:sp>
        <p:nvSpPr>
          <p:cNvPr id="81931" name="AutoShape 7"/>
          <p:cNvSpPr>
            <a:spLocks noChangeArrowheads="1"/>
          </p:cNvSpPr>
          <p:nvPr/>
        </p:nvSpPr>
        <p:spPr bwMode="auto">
          <a:xfrm>
            <a:off x="3779838" y="5157788"/>
            <a:ext cx="2232025" cy="1441450"/>
          </a:xfrm>
          <a:prstGeom prst="roundRect">
            <a:avLst>
              <a:gd name="adj" fmla="val 16667"/>
            </a:avLst>
          </a:prstGeom>
          <a:solidFill>
            <a:srgbClr val="D2D2F4"/>
          </a:solidFill>
          <a:ln w="255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Peu de différence de temps entre le 200mhaies et le 200m plat (si on débute par 200mH)</a:t>
            </a:r>
          </a:p>
        </p:txBody>
      </p:sp>
      <p:cxnSp>
        <p:nvCxnSpPr>
          <p:cNvPr id="81932" name="Connecteur droit 13"/>
          <p:cNvCxnSpPr>
            <a:cxnSpLocks noChangeShapeType="1"/>
            <a:stCxn id="81931" idx="0"/>
          </p:cNvCxnSpPr>
          <p:nvPr/>
        </p:nvCxnSpPr>
        <p:spPr bwMode="auto">
          <a:xfrm flipV="1">
            <a:off x="4895850" y="4724400"/>
            <a:ext cx="3651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3" name="Connecteur droit 16"/>
          <p:cNvCxnSpPr>
            <a:cxnSpLocks noChangeShapeType="1"/>
            <a:stCxn id="81921" idx="3"/>
          </p:cNvCxnSpPr>
          <p:nvPr/>
        </p:nvCxnSpPr>
        <p:spPr bwMode="auto">
          <a:xfrm>
            <a:off x="6084888" y="4221163"/>
            <a:ext cx="5032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Bouton d'action : Accueil 14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64194"/>
              </p:ext>
            </p:extLst>
          </p:nvPr>
        </p:nvGraphicFramePr>
        <p:xfrm>
          <a:off x="0" y="1268413"/>
          <a:ext cx="9144000" cy="5591175"/>
        </p:xfrm>
        <a:graphic>
          <a:graphicData uri="http://schemas.openxmlformats.org/drawingml/2006/table">
            <a:tbl>
              <a:tblPr/>
              <a:tblGrid>
                <a:gridCol w="2239963"/>
                <a:gridCol w="3168650"/>
                <a:gridCol w="3735387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Constats de départ</a:t>
                      </a: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Hypothèses explicatives</a:t>
                      </a: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Axes de travail</a:t>
                      </a: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</a:tr>
              <a:tr h="2625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Franchissement pas encore rasant sur la mauvaise jambe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(Centre de gravité encore haut au dessus de la haie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Impulsion trop proche de la haie car d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iminution visible de la vitesse de course</a:t>
                      </a: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Etape 1: Perfectionner le franchissement sur la bonne jambe et améliorer le franchissement sur la mauvaise jambe</a:t>
                      </a: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-Orienter les poussées vers l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avant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Maintenir un minimum de vitesse en résistant aux sensations de fatigue pour impulser plus loin de la haie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732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Jambe de retour revenant sous la hanche et non sur le côté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-Attaquer la haie dans l</a:t>
                      </a: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axe sans couronner en 2 temps (genou fléchi puis extension)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Reprendre le sol de manière active en griffant le sol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36" marB="356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986" name="Text Box 19"/>
          <p:cNvSpPr txBox="1">
            <a:spLocks noChangeArrowheads="1"/>
          </p:cNvSpPr>
          <p:nvPr/>
        </p:nvSpPr>
        <p:spPr bwMode="auto">
          <a:xfrm>
            <a:off x="2916238" y="404813"/>
            <a:ext cx="43195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Hypothèses et axes de travail 1/4</a:t>
            </a:r>
          </a:p>
        </p:txBody>
      </p:sp>
      <p:sp>
        <p:nvSpPr>
          <p:cNvPr id="4" name="Bouton d'action : Accueil 3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>
            <a:hlinkClick r:id="rId5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32441"/>
              </p:ext>
            </p:extLst>
          </p:nvPr>
        </p:nvGraphicFramePr>
        <p:xfrm>
          <a:off x="0" y="1268413"/>
          <a:ext cx="9144000" cy="5589589"/>
        </p:xfrm>
        <a:graphic>
          <a:graphicData uri="http://schemas.openxmlformats.org/drawingml/2006/table">
            <a:tbl>
              <a:tblPr/>
              <a:tblGrid>
                <a:gridCol w="2239963"/>
                <a:gridCol w="3168650"/>
                <a:gridCol w="3735387"/>
              </a:tblGrid>
              <a:tr h="6905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Constats de départ</a:t>
                      </a: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Hypothèses explicatives</a:t>
                      </a: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Axes de travail</a:t>
                      </a: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</a:tr>
              <a:tr h="329088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A besoin de se rééquilibrer à la réception de la haie lors du franchissement mauvaise jambe en fin de course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Impulsion trop verticale car fatigue en fin de course du coup écrasement derrière la haie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Etape 1: Perfectionner le franchissement sur la bonne jambe et améliorer le franchissement sur la mauvaise jambe</a:t>
                      </a: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-Etre solide à la reprise d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appui au sol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-Venir chercher le sol de façon active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Maintenir un minimum de vitesse en résistant aux sensations de fatigue pour impulser plus loin de la haie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-Orienter les poussées vers l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avant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081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Manque de lucidité face à la haie en fin de course</a:t>
                      </a: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-Travail sous fond de fatigue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Renforcer le travail de gainage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Etre actif en allant chercher le sol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2" marB="356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034" name="Text Box 19"/>
          <p:cNvSpPr txBox="1">
            <a:spLocks noChangeArrowheads="1"/>
          </p:cNvSpPr>
          <p:nvPr/>
        </p:nvSpPr>
        <p:spPr bwMode="auto">
          <a:xfrm>
            <a:off x="2987675" y="404813"/>
            <a:ext cx="42481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Hypothèses et axes de travail 2/4</a:t>
            </a:r>
          </a:p>
        </p:txBody>
      </p:sp>
      <p:sp>
        <p:nvSpPr>
          <p:cNvPr id="4" name="Bouton d'action : Accueil 3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5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>
            <a:hlinkClick r:id="rId6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74653"/>
              </p:ext>
            </p:extLst>
          </p:nvPr>
        </p:nvGraphicFramePr>
        <p:xfrm>
          <a:off x="0" y="1268413"/>
          <a:ext cx="9144000" cy="5589589"/>
        </p:xfrm>
        <a:graphic>
          <a:graphicData uri="http://schemas.openxmlformats.org/drawingml/2006/table">
            <a:tbl>
              <a:tblPr/>
              <a:tblGrid>
                <a:gridCol w="2239963"/>
                <a:gridCol w="3168650"/>
                <a:gridCol w="3735387"/>
              </a:tblGrid>
              <a:tr h="9604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Constats de départ</a:t>
                      </a: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Hypothèses explicatives</a:t>
                      </a: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Axes de travail</a:t>
                      </a: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</a:tr>
              <a:tr h="2395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Peu de différence de temps entre le 200mhaies et le 200m plat (si on débute par 200mH)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Difficulté à enchaîner des efforts très intenses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Etape 2: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Maintenir une vitesse élevée sur l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’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ensemble du parcours </a:t>
                      </a: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Développer le potentiel lactique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mic Sans MS" pitchFamily="66" charset="0"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Résister aux sensations de jambes lourdes pour résister à la fatigue en fin de course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36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Dégradation de l</a:t>
                      </a:r>
                      <a:r>
                        <a:rPr kumimoji="0" lang="fr-FR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’</a:t>
                      </a: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attitude de course, de la foulée avec la fatigue</a:t>
                      </a: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-Travailler sur la qualité de pieds, la foulée.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mic Sans MS" pitchFamily="66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-Améliorer son gainage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3" marB="356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082" name="Text Box 19"/>
          <p:cNvSpPr txBox="1">
            <a:spLocks noChangeArrowheads="1"/>
          </p:cNvSpPr>
          <p:nvPr/>
        </p:nvSpPr>
        <p:spPr bwMode="auto">
          <a:xfrm>
            <a:off x="2916238" y="404813"/>
            <a:ext cx="43195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Hypothèses et axes de travail 3/4</a:t>
            </a:r>
          </a:p>
        </p:txBody>
      </p:sp>
      <p:sp>
        <p:nvSpPr>
          <p:cNvPr id="4" name="Bouton d'action : Accueil 3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5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>
            <a:hlinkClick r:id="rId6" action="ppaction://hlinksldjump"/>
          </p:cNvPr>
          <p:cNvSpPr/>
          <p:nvPr/>
        </p:nvSpPr>
        <p:spPr>
          <a:xfrm>
            <a:off x="8622704" y="764704"/>
            <a:ext cx="341784" cy="2885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26595"/>
              </p:ext>
            </p:extLst>
          </p:nvPr>
        </p:nvGraphicFramePr>
        <p:xfrm>
          <a:off x="0" y="1268413"/>
          <a:ext cx="9144000" cy="5589589"/>
        </p:xfrm>
        <a:graphic>
          <a:graphicData uri="http://schemas.openxmlformats.org/drawingml/2006/table">
            <a:tbl>
              <a:tblPr/>
              <a:tblGrid>
                <a:gridCol w="2239963"/>
                <a:gridCol w="3168650"/>
                <a:gridCol w="3735387"/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Constats de départ</a:t>
                      </a: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Hypothèses explicatives</a:t>
                      </a: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Axes de travail</a:t>
                      </a: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B71B"/>
                    </a:solidFill>
                  </a:tcPr>
                </a:tc>
              </a:tr>
              <a:tr h="1892300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Variation du nombre d</a:t>
                      </a:r>
                      <a:r>
                        <a:rPr kumimoji="0" lang="fr-FR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’</a:t>
                      </a:r>
                      <a:r>
                        <a:rPr kumimoji="0" 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cs typeface="Arial" pitchFamily="34" charset="0"/>
                        </a:rPr>
                        <a:t>appuis inter-haies sur les derniers intervalles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4163" marR="0" lvl="0" indent="-284163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omic Sans MS" pitchFamily="66" charset="0"/>
                        <a:buNone/>
                        <a:tabLst>
                          <a:tab pos="284163" algn="l"/>
                          <a:tab pos="1198563" algn="l"/>
                          <a:tab pos="2112963" algn="l"/>
                          <a:tab pos="3027363" algn="l"/>
                          <a:tab pos="3941763" algn="l"/>
                          <a:tab pos="4856163" algn="l"/>
                          <a:tab pos="5770563" algn="l"/>
                          <a:tab pos="6684963" algn="l"/>
                          <a:tab pos="7599363" algn="l"/>
                          <a:tab pos="8513763" algn="l"/>
                          <a:tab pos="9428163" algn="l"/>
                          <a:tab pos="10342563" algn="l"/>
                        </a:tabLst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Projet de course construit sur les 2/3 de la course, le dernier tiers est plus aléatoire car moins de lucidité</a:t>
                      </a:r>
                    </a:p>
                    <a:p>
                      <a:pPr marL="284163" marR="0" lvl="0" indent="-284163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l"/>
                          <a:tab pos="1198563" algn="l"/>
                          <a:tab pos="2112963" algn="l"/>
                          <a:tab pos="3027363" algn="l"/>
                          <a:tab pos="3941763" algn="l"/>
                          <a:tab pos="4856163" algn="l"/>
                          <a:tab pos="5770563" algn="l"/>
                          <a:tab pos="6684963" algn="l"/>
                          <a:tab pos="7599363" algn="l"/>
                          <a:tab pos="8513763" algn="l"/>
                          <a:tab pos="9428163" algn="l"/>
                          <a:tab pos="10342563" algn="l"/>
                        </a:tabLst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Etape 3: Réguler ses actions en fonction d</a:t>
                      </a:r>
                      <a:r>
                        <a:rPr kumimoji="0" lang="fr-FR" alt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’</a:t>
                      </a:r>
                      <a:r>
                        <a:rPr kumimoji="0" lang="fr-FR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hlinkClick r:id="rId3" action="ppaction://hlinksldjump"/>
                        </a:rPr>
                        <a:t>indicateurs proprioceptifs</a:t>
                      </a:r>
                      <a:endParaRPr kumimoji="0" lang="fr-F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  <a:sym typeface="Helvetica Light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-Prendre des repères sur soi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Prendre en compte son ressenti pour adapter sa foulée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Se concentrer sur l</a:t>
                      </a: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’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approche de la haie malgré les sensations de jambes lourdes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795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Dégradation de la vitesse de course au cours des parcours avec la fatigue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ＭＳ Ｐゴシック" pitchFamily="34" charset="-128"/>
                      </a:endParaRP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605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Manque de lucidité face à la haie en fin de course</a:t>
                      </a: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-Travail sous fond de fatigue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Renforcer le travail de gainage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  <a:sym typeface="Helvetica Light" charset="0"/>
                        </a:rPr>
                        <a:t>Etre actif en allant chercher le sol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ＭＳ Ｐゴシック" pitchFamily="34" charset="-128"/>
                      </a:endParaRPr>
                    </a:p>
                  </a:txBody>
                  <a:tcPr marL="35640" marR="35640" marT="35645" marB="356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0132" name="Text Box 19"/>
          <p:cNvSpPr txBox="1">
            <a:spLocks noChangeArrowheads="1"/>
          </p:cNvSpPr>
          <p:nvPr/>
        </p:nvSpPr>
        <p:spPr bwMode="auto">
          <a:xfrm>
            <a:off x="2916238" y="404813"/>
            <a:ext cx="43195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COURSE DE HAIES NIVEAU 4</a:t>
            </a:r>
          </a:p>
          <a:p>
            <a:pPr algn="ctr" eaLnBrk="1" hangingPunct="1">
              <a:buSzPct val="100000"/>
            </a:pPr>
            <a:r>
              <a:rPr lang="fr-FR" sz="2000">
                <a:solidFill>
                  <a:srgbClr val="FFFFFF"/>
                </a:solidFill>
                <a:latin typeface="Comic Sans MS" pitchFamily="66" charset="0"/>
              </a:rPr>
              <a:t>Hypothèses et axes de travail 4/4</a:t>
            </a:r>
          </a:p>
        </p:txBody>
      </p:sp>
      <p:sp>
        <p:nvSpPr>
          <p:cNvPr id="4" name="Bouton d'action : Accueil 3">
            <a:hlinkClick r:id="rId4" action="ppaction://hlinksldjump" highlightClick="1"/>
          </p:cNvPr>
          <p:cNvSpPr/>
          <p:nvPr/>
        </p:nvSpPr>
        <p:spPr>
          <a:xfrm>
            <a:off x="8030178" y="571480"/>
            <a:ext cx="470912" cy="470936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>
            <a:hlinkClick r:id="rId5" action="ppaction://hlinksldjump"/>
          </p:cNvPr>
          <p:cNvSpPr/>
          <p:nvPr/>
        </p:nvSpPr>
        <p:spPr>
          <a:xfrm>
            <a:off x="7542417" y="756664"/>
            <a:ext cx="357190" cy="285752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72"/>
      </a:hlink>
      <a:folHlink>
        <a:srgbClr val="B2B2B2"/>
      </a:folHlink>
    </a:clrScheme>
    <a:fontScheme name="Thème Office">
      <a:majorFont>
        <a:latin typeface="Franklin Gothic Medium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Personnalisé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Thème Office">
      <a:majorFont>
        <a:latin typeface="Franklin Gothic Medium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ＭＳ Ｐゴシック"/>
        <a:cs typeface=""/>
      </a:majorFont>
      <a:minorFont>
        <a:latin typeface="Franklin Gothic Boo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réteil">
  <a:themeElements>
    <a:clrScheme name="Personnalisé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6AD15"/>
      </a:hlink>
      <a:folHlink>
        <a:srgbClr val="66AD15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1832</Words>
  <Application>Microsoft Office PowerPoint</Application>
  <PresentationFormat>Affichage à l'écran (4:3)</PresentationFormat>
  <Paragraphs>347</Paragraphs>
  <Slides>22</Slides>
  <Notes>21</Notes>
  <HiddenSlides>0</HiddenSlides>
  <MMClips>2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Thème Office</vt:lpstr>
      <vt:lpstr>1_Thème Office</vt:lpstr>
      <vt:lpstr>2_Thème Office</vt:lpstr>
      <vt:lpstr>3_Thème Office</vt:lpstr>
      <vt:lpstr>4_Thème Office</vt:lpstr>
      <vt:lpstr>5_Thème Office</vt:lpstr>
      <vt:lpstr>1_Créteil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valie</dc:creator>
  <cp:lastModifiedBy>fabrice bruchon</cp:lastModifiedBy>
  <cp:revision>144</cp:revision>
  <cp:lastPrinted>1601-01-01T00:00:00Z</cp:lastPrinted>
  <dcterms:created xsi:type="dcterms:W3CDTF">2014-02-20T19:06:48Z</dcterms:created>
  <dcterms:modified xsi:type="dcterms:W3CDTF">2015-05-31T20:05:48Z</dcterms:modified>
</cp:coreProperties>
</file>