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7" r:id="rId3"/>
    <p:sldId id="329" r:id="rId4"/>
    <p:sldId id="330" r:id="rId5"/>
    <p:sldId id="316" r:id="rId6"/>
    <p:sldId id="321" r:id="rId7"/>
    <p:sldId id="331" r:id="rId8"/>
    <p:sldId id="322" r:id="rId9"/>
    <p:sldId id="324" r:id="rId10"/>
    <p:sldId id="325" r:id="rId11"/>
    <p:sldId id="326" r:id="rId12"/>
    <p:sldId id="319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E04B"/>
    <a:srgbClr val="FB7B61"/>
    <a:srgbClr val="ECF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41" autoAdjust="0"/>
  </p:normalViewPr>
  <p:slideViewPr>
    <p:cSldViewPr snapToGrid="0" snapToObjects="1">
      <p:cViewPr varScale="1">
        <p:scale>
          <a:sx n="87" d="100"/>
          <a:sy n="87" d="100"/>
        </p:scale>
        <p:origin x="-15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3" d="100"/>
        <a:sy n="223" d="100"/>
      </p:scale>
      <p:origin x="0" y="10896"/>
    </p:cViewPr>
  </p:sorterViewPr>
  <p:notesViewPr>
    <p:cSldViewPr snapToGrid="0" snapToObject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0B80B-6E70-5E40-9167-6D2387A3021B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55A2-5450-0543-9E08-274D554A47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668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C86A6-07DD-4946-AFA2-7712C6A19DB8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C9768-9BAD-7345-BEF9-511351AD1C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6077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C9768-9BAD-7345-BEF9-511351AD1C1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F8F78CEB-2BEE-4427-A960-3EE7B08B59AD}" type="datetime1">
              <a:rPr lang="fr-FR" smtClean="0"/>
              <a:pPr/>
              <a:t>15/06/2015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06D871B3-E7D8-43C8-B195-1179E2365329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B12A793E-12A9-4A3F-B2F6-28E2554EEF5C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49C5B10F-5CEC-4542-ACF9-783B53030B6A}" type="datetime1">
              <a:rPr lang="fr-FR" smtClean="0"/>
              <a:pPr/>
              <a:t>15/06/2015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6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LACROIX - TOMASZOWER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86AEE028-A052-4961-BCD8-5DEFCAEF718A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9C7D2C1A-40F0-4555-BAC6-D17905EF2E64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4064DA78-7DAA-490A-8207-670E9F2C9926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F200AA05-9A38-4C1E-B12C-0B269AD10D4B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A279ACFF-F5CD-4ED4-B0F1-953A5A497E41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1C155DE0-D020-4CA0-828A-0E4E8D5119CD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68798" y="6356350"/>
            <a:ext cx="1502990" cy="365125"/>
          </a:xfrm>
          <a:prstGeom prst="rect">
            <a:avLst/>
          </a:prstGeom>
        </p:spPr>
        <p:txBody>
          <a:bodyPr/>
          <a:lstStyle/>
          <a:p>
            <a:fld id="{F02013AD-A31C-4D23-A8CA-E32B661A1799}" type="datetime1">
              <a:rPr lang="fr-FR" smtClean="0"/>
              <a:pPr/>
              <a:t>15/06/2015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058429"/>
          </a:xfrm>
          <a:prstGeom prst="rect">
            <a:avLst/>
          </a:prstGeom>
          <a:solidFill>
            <a:schemeClr val="bg1">
              <a:lumMod val="65000"/>
              <a:alpha val="9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091" y="87166"/>
            <a:ext cx="8541663" cy="8840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12485" y="6362124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LACROIX - TOMASZOWER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4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charset="2"/>
        <a:buChar char="q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900000" indent="-285750" algn="l" defTabSz="914400" rtl="0" eaLnBrk="1" latinLnBrk="0" hangingPunct="1">
        <a:spcBef>
          <a:spcPts val="800"/>
        </a:spcBef>
        <a:spcAft>
          <a:spcPts val="600"/>
        </a:spcAft>
        <a:buFont typeface="Wingdings" charset="2"/>
        <a:buChar char="Ø"/>
        <a:defRPr sz="2000" b="0" i="1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ps.ac-creteil.fr/spip.php?article708" TargetMode="External"/><Relationship Id="rId2" Type="http://schemas.openxmlformats.org/officeDocument/2006/relationships/hyperlink" Target="http://eps.ac-creteil.fr/spip.php?article85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ps.ac-creteil.fr/IMG/pptx/2015-forum_jongle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ps.ac-creteil.fr/spip.php?article64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50318" y="1407463"/>
            <a:ext cx="7772400" cy="826043"/>
          </a:xfrm>
        </p:spPr>
        <p:txBody>
          <a:bodyPr/>
          <a:lstStyle/>
          <a:p>
            <a:pPr algn="ctr"/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/>
              <a:t/>
            </a:r>
            <a:br>
              <a:rPr lang="fr-FR" sz="5400" dirty="0"/>
            </a:br>
            <a:r>
              <a:rPr lang="fr-FR" sz="5400" dirty="0" smtClean="0"/>
              <a:t>Scénario pédagogique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16469" y="2351386"/>
            <a:ext cx="4967027" cy="840331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Arts du Cirque</a:t>
            </a:r>
            <a:endParaRPr lang="fr-FR" sz="4400" i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fr-FR" i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3189" y="175630"/>
            <a:ext cx="4860810" cy="616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fr-FR" sz="2400" dirty="0" smtClean="0"/>
              <a:t>TICE &amp; EPS</a:t>
            </a:r>
            <a:endParaRPr lang="fr-FR" sz="2400" dirty="0"/>
          </a:p>
        </p:txBody>
      </p:sp>
      <p:pic>
        <p:nvPicPr>
          <p:cNvPr id="5" name="Image 4" descr="image00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544" y="3191717"/>
            <a:ext cx="3440877" cy="254648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756295" y="6044648"/>
            <a:ext cx="532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andwriting - Dakota"/>
                <a:cs typeface="Handwriting - Dakota"/>
              </a:rPr>
              <a:t>Matthieu RUFFIN</a:t>
            </a:r>
          </a:p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andwriting - Dakota"/>
                <a:cs typeface="Handwriting - Dakota"/>
              </a:rPr>
              <a:t>Fabrice BRUCHON</a:t>
            </a:r>
          </a:p>
        </p:txBody>
      </p:sp>
    </p:spTree>
    <p:extLst>
      <p:ext uri="{BB962C8B-B14F-4D97-AF65-F5344CB8AC3E}">
        <p14:creationId xmlns:p14="http://schemas.microsoft.com/office/powerpoint/2010/main" val="350801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Étapes du </a:t>
            </a:r>
            <a:r>
              <a:rPr lang="fr-FR" dirty="0" smtClean="0"/>
              <a:t>scénario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229816" y="1360951"/>
            <a:ext cx="2805316" cy="104012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Etape 4 : En cas d’échec, l’élève peut demander des solutions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322238" y="1360951"/>
            <a:ext cx="57830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</a:t>
            </a:r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propose pour chaque inducteur une vidéo ou des exemples de « mise en pratique » de l’inducteur. Ceci donnera des pistes pour l’élève pour transformer sa figure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29816" y="4117706"/>
            <a:ext cx="2805316" cy="104012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Etape 5 : L’élève valide sa création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360987" y="3668271"/>
            <a:ext cx="57830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Lorsque la nouvelle figure est maîtrisée (l’enseignant donnera ses critères de </a:t>
            </a:r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réusite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(3 lancers maîtrisés par exemple) ), l’élève lance l’enregistrement vidéo via </a:t>
            </a:r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Kinovea</a:t>
            </a:r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4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Étapes du </a:t>
            </a:r>
            <a:r>
              <a:rPr lang="fr-FR" dirty="0" smtClean="0"/>
              <a:t>scénario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229816" y="1875061"/>
            <a:ext cx="2805316" cy="104012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Etape 6 : Fin de séance : mise en commun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322238" y="1360951"/>
            <a:ext cx="57830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L’enseignant dispose en fin de séance de dizaines de créations originales filmées de ses élèves, qu’il pourra mettre à disposition sur l’ENT de la classe, faire partager à d’autres élèves, etc…</a:t>
            </a:r>
          </a:p>
        </p:txBody>
      </p:sp>
    </p:spTree>
    <p:extLst>
      <p:ext uri="{BB962C8B-B14F-4D97-AF65-F5344CB8AC3E}">
        <p14:creationId xmlns:p14="http://schemas.microsoft.com/office/powerpoint/2010/main" val="284053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7343"/>
            <a:ext cx="7772400" cy="2254686"/>
          </a:xfrm>
        </p:spPr>
        <p:txBody>
          <a:bodyPr/>
          <a:lstStyle/>
          <a:p>
            <a:pPr algn="ctr"/>
            <a:r>
              <a:rPr lang="fr-FR" sz="2400" dirty="0" smtClean="0"/>
              <a:t>Retrouvez les informations, des applications et des outils sur le site académique de Créteil </a:t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u="sng" dirty="0"/>
              <a:t>http://</a:t>
            </a:r>
            <a:r>
              <a:rPr lang="fr-FR" sz="2400" u="sng" dirty="0" smtClean="0"/>
              <a:t>eps.ac-creteil.fr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et en nous suivant sur Twitter </a:t>
            </a:r>
            <a:endParaRPr lang="fr-FR" sz="2400" dirty="0"/>
          </a:p>
        </p:txBody>
      </p:sp>
      <p:pic>
        <p:nvPicPr>
          <p:cNvPr id="4" name="Image 3" descr="Capture d’écran 2014-06-12 à 14.35.52.png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81"/>
          <a:stretch/>
        </p:blipFill>
        <p:spPr>
          <a:xfrm>
            <a:off x="3349056" y="3579178"/>
            <a:ext cx="2273300" cy="1409637"/>
          </a:xfrm>
          <a:prstGeom prst="rect">
            <a:avLst/>
          </a:prstGeom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01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du scénario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457200" y="1044691"/>
            <a:ext cx="8224576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scenario propose d’utiliser l’outil informatique et vidéo pour accompagner une situation pédagogique « le caillou dans la chaussure* ». </a:t>
            </a:r>
          </a:p>
          <a:p>
            <a:pPr>
              <a:lnSpc>
                <a:spcPct val="150000"/>
              </a:lnSpc>
            </a:pPr>
            <a:endParaRPr lang="fr-FR" sz="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Cette utilisation permet: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fournir aux élèves des modèles vidéo servant de repères pour reproduire des figures;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Un fonctionnement autonome des élèves dans le déroulement de la situation libérant ainsi l’enseignant pour des tâches de remédiations;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donner aux élèves des repères sur leurs actions grâce à la vidéo favorisant ainsi  les progrès;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construction d’un répertoire élargi de figures utile à la classe.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fr-FR" sz="105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« Les arts du cirque en situation », collection EPS en poche, éditions Revue EPS, Matthieu RUFFIN à paraître été 2015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0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du scénario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457200" y="1044691"/>
            <a:ext cx="822457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principe de la situation 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But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: Complexifier une figure à partir d’une contrainte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Déroulement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: L’enseignant apprend 3 à 5 figures initiales aux élèves.</a:t>
            </a:r>
          </a:p>
          <a:p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NB : Il adapte la difficultés des figures en fonction du niveau des élèves. Des figures de difficultés différentes peuvent être proposées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L’enseignant amène les élèves à transformer leur motricité dans une activité de recherche / création, en détournant ces figures maîtrisées pour inventer de nouvelles formes de jonglerie.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Pour cela l’enseignant va mettre des « cailloux dans les chaussures » : donner des inducteurs, qui obligeront l’élève à légèrement ou fondamentalement modifier la figure de base.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0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 smtClean="0"/>
              <a:t>Applications utilisées</a:t>
            </a:r>
            <a:endParaRPr lang="fr-FR" sz="5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95667"/>
            <a:ext cx="3990834" cy="253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19" y="1561432"/>
            <a:ext cx="3787907" cy="260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742" y="1561433"/>
            <a:ext cx="3591981" cy="260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6019" y="1049793"/>
            <a:ext cx="2845651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u="sng" dirty="0"/>
              <a:t>Powerpoint Dynamique :</a:t>
            </a:r>
          </a:p>
        </p:txBody>
      </p:sp>
    </p:spTree>
    <p:extLst>
      <p:ext uri="{BB962C8B-B14F-4D97-AF65-F5344CB8AC3E}">
        <p14:creationId xmlns:p14="http://schemas.microsoft.com/office/powerpoint/2010/main" val="22670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 smtClean="0"/>
              <a:t>Applications utilisées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3478" y="1512724"/>
            <a:ext cx="8981775" cy="40825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/>
              <a:t>diaporama interactif, ou dynamique, permet de créer des liens entre les différentes diapos. Cela permet à l’élève ou au professeur de naviguer intuitivement dans le diaporama </a:t>
            </a:r>
            <a:r>
              <a:rPr lang="fr-FR" dirty="0" smtClean="0"/>
              <a:t>créé, en sortant de la classique navigation linéaire (diapo 1, puis 2…).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Soit l’enseignant crée </a:t>
            </a:r>
            <a:r>
              <a:rPr lang="fr-FR" dirty="0" smtClean="0"/>
              <a:t>intégralement </a:t>
            </a:r>
            <a:r>
              <a:rPr lang="fr-FR" dirty="0"/>
              <a:t>son Powerpoint </a:t>
            </a:r>
            <a:r>
              <a:rPr lang="fr-FR" dirty="0" smtClean="0"/>
              <a:t>( </a:t>
            </a: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eps.ac-creteil.fr/spip.php?article859</a:t>
            </a:r>
            <a:r>
              <a:rPr lang="fr-FR" dirty="0" smtClean="0"/>
              <a:t> )</a:t>
            </a:r>
          </a:p>
          <a:p>
            <a:pPr>
              <a:buFontTx/>
              <a:buChar char="-"/>
            </a:pPr>
            <a:r>
              <a:rPr lang="fr-FR" dirty="0" smtClean="0"/>
              <a:t>Soit il transforme un </a:t>
            </a:r>
            <a:r>
              <a:rPr lang="fr-FR" dirty="0" smtClean="0"/>
              <a:t>Powerpoint dynamique </a:t>
            </a:r>
            <a:r>
              <a:rPr lang="fr-FR" dirty="0" smtClean="0"/>
              <a:t>existant ( </a:t>
            </a:r>
            <a:r>
              <a:rPr lang="fr-FR" dirty="0" err="1" smtClean="0">
                <a:hlinkClick r:id="rId3"/>
              </a:rPr>
              <a:t>gym’EPS</a:t>
            </a:r>
            <a:r>
              <a:rPr lang="fr-FR" dirty="0" smtClean="0"/>
              <a:t> par exempl</a:t>
            </a:r>
            <a:r>
              <a:rPr lang="fr-FR" dirty="0"/>
              <a:t>e</a:t>
            </a:r>
            <a:r>
              <a:rPr lang="fr-FR" dirty="0" smtClean="0"/>
              <a:t> ), en </a:t>
            </a:r>
            <a:r>
              <a:rPr lang="fr-FR" dirty="0" smtClean="0"/>
              <a:t>modifiant les consignes, les vidéos</a:t>
            </a:r>
            <a:r>
              <a:rPr lang="fr-FR" dirty="0"/>
              <a:t>, </a:t>
            </a:r>
            <a:r>
              <a:rPr lang="fr-FR" dirty="0" smtClean="0"/>
              <a:t>etc.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Télécharger le </a:t>
            </a:r>
            <a:r>
              <a:rPr lang="fr-FR" dirty="0"/>
              <a:t>P</a:t>
            </a:r>
            <a:r>
              <a:rPr lang="fr-FR" dirty="0" smtClean="0"/>
              <a:t>owerpoint final: </a:t>
            </a:r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eps.ac-creteil.fr/IMG/pptx/2015-forum_jongle.pptx</a:t>
            </a:r>
            <a:r>
              <a:rPr lang="fr-FR" dirty="0" smtClean="0"/>
              <a:t> </a:t>
            </a: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019" y="1049793"/>
            <a:ext cx="2845651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u="sng" dirty="0"/>
              <a:t>Powerpoint Dynamique :</a:t>
            </a:r>
          </a:p>
        </p:txBody>
      </p:sp>
    </p:spTree>
    <p:extLst>
      <p:ext uri="{BB962C8B-B14F-4D97-AF65-F5344CB8AC3E}">
        <p14:creationId xmlns:p14="http://schemas.microsoft.com/office/powerpoint/2010/main" val="63212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 smtClean="0"/>
              <a:t>Applications utilisées</a:t>
            </a:r>
            <a:endParaRPr lang="fr-FR" sz="5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019" y="1049793"/>
            <a:ext cx="1067921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u="sng" dirty="0" err="1" smtClean="0"/>
              <a:t>Kinovea</a:t>
            </a:r>
            <a:endParaRPr lang="fr-FR" b="1" u="sng" dirty="0"/>
          </a:p>
        </p:txBody>
      </p:sp>
      <p:pic>
        <p:nvPicPr>
          <p:cNvPr id="9" name="Image 8"/>
          <p:cNvPicPr/>
          <p:nvPr/>
        </p:nvPicPr>
        <p:blipFill rotWithShape="1">
          <a:blip r:embed="rId2"/>
          <a:srcRect l="-1" t="9422" r="-1511" b="42826"/>
          <a:stretch/>
        </p:blipFill>
        <p:spPr bwMode="auto">
          <a:xfrm>
            <a:off x="511629" y="1632857"/>
            <a:ext cx="8284028" cy="39079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33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 smtClean="0"/>
              <a:t>Applications utilisées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037" y="1447571"/>
            <a:ext cx="8492763" cy="421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Application </a:t>
            </a:r>
            <a:r>
              <a:rPr lang="fr-FR" dirty="0" smtClean="0"/>
              <a:t>d’analyse </a:t>
            </a:r>
            <a:r>
              <a:rPr lang="fr-FR" dirty="0" smtClean="0"/>
              <a:t>vidéo (tutoriel ici : </a:t>
            </a: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eps.ac-creteil.fr/spip.php?article645</a:t>
            </a:r>
            <a:r>
              <a:rPr lang="fr-FR" dirty="0" smtClean="0"/>
              <a:t> )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Les fonctionnalités utilisées dans ce scénario sont : </a:t>
            </a:r>
          </a:p>
          <a:p>
            <a:pPr>
              <a:buFontTx/>
              <a:buChar char="-"/>
            </a:pPr>
            <a:r>
              <a:rPr lang="fr-FR" dirty="0" smtClean="0"/>
              <a:t>Affichage en différé</a:t>
            </a:r>
          </a:p>
          <a:p>
            <a:pPr>
              <a:buFontTx/>
              <a:buChar char="-"/>
            </a:pPr>
            <a:r>
              <a:rPr lang="fr-FR" dirty="0" smtClean="0"/>
              <a:t>Ajout de repères visuels sur l’écran (traits indiquant des hauteurs à atteindre, etc…)</a:t>
            </a:r>
          </a:p>
          <a:p>
            <a:pPr>
              <a:buFontTx/>
              <a:buChar char="-"/>
            </a:pPr>
            <a:r>
              <a:rPr lang="fr-FR" dirty="0" smtClean="0"/>
              <a:t>Enregistrement des productions finales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TICE &amp; EPS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6019" y="1049793"/>
            <a:ext cx="1067921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u="sng" dirty="0" err="1" smtClean="0"/>
              <a:t>Kinovea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42424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Étapes du </a:t>
            </a:r>
            <a:r>
              <a:rPr lang="fr-FR" dirty="0" smtClean="0"/>
              <a:t>scénario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207169" y="1468041"/>
            <a:ext cx="2805316" cy="104012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Etape 1 : les élèves travaillent sur des figures connues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322240" y="1262263"/>
            <a:ext cx="5221038" cy="96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Pour stabiliser leur motricité (figures de cascade, douche, fontaine, passing…)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2536" y="3403946"/>
            <a:ext cx="2805316" cy="104012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Etape 2 : Pour chaque figure, un ou plusieurs inducteurs (cailloux) sont proposés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419872" y="3429000"/>
            <a:ext cx="52210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élèves naviguent librement dans le </a:t>
            </a:r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et choisissent les inducteurs qui les intéressent</a:t>
            </a:r>
          </a:p>
        </p:txBody>
      </p:sp>
    </p:spTree>
    <p:extLst>
      <p:ext uri="{BB962C8B-B14F-4D97-AF65-F5344CB8AC3E}">
        <p14:creationId xmlns:p14="http://schemas.microsoft.com/office/powerpoint/2010/main" val="47304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Étapes du </a:t>
            </a:r>
            <a:r>
              <a:rPr lang="fr-FR" dirty="0" smtClean="0"/>
              <a:t>scénario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229816" y="1360951"/>
            <a:ext cx="2805316" cy="104012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Etape 3 : L’élève tente de transformer une figure en intégrant l’inducteur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322239" y="1431576"/>
            <a:ext cx="57830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élèves utilisent la fonctionnalité de visionnage en différé de </a:t>
            </a:r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Kinovea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L’enseignant utilise les fonctions de dessin de </a:t>
            </a:r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Kinovea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pour donner des repères aux élèves sur 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points clés sur lesquels se centrer dans la réalisation de leurs nouvelles figures.</a:t>
            </a:r>
          </a:p>
        </p:txBody>
      </p:sp>
    </p:spTree>
    <p:extLst>
      <p:ext uri="{BB962C8B-B14F-4D97-AF65-F5344CB8AC3E}">
        <p14:creationId xmlns:p14="http://schemas.microsoft.com/office/powerpoint/2010/main" val="22415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7da46bc485a56f7f8c2b1591c7e6e41233a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Exécutive.thmx</Template>
  <TotalTime>8997</TotalTime>
  <Words>502</Words>
  <Application>Microsoft Office PowerPoint</Application>
  <PresentationFormat>Affichage à l'écran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Exécutive</vt:lpstr>
      <vt:lpstr>  Scénario pédagogique</vt:lpstr>
      <vt:lpstr>Description du scénario</vt:lpstr>
      <vt:lpstr>Description du scénario</vt:lpstr>
      <vt:lpstr>Applications utilisées</vt:lpstr>
      <vt:lpstr>Applications utilisées</vt:lpstr>
      <vt:lpstr>Applications utilisées</vt:lpstr>
      <vt:lpstr>Applications utilisées</vt:lpstr>
      <vt:lpstr>Étapes du scénario</vt:lpstr>
      <vt:lpstr>Étapes du scénario</vt:lpstr>
      <vt:lpstr>Étapes du scénario</vt:lpstr>
      <vt:lpstr>Étapes du scénario</vt:lpstr>
      <vt:lpstr>Retrouvez les informations, des applications et des outils sur le site académique de Créteil   http://eps.ac-creteil.fr  et en nous suivant sur Twitter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Yoann Tomaszower</dc:creator>
  <cp:lastModifiedBy>fabrice bruchon</cp:lastModifiedBy>
  <cp:revision>341</cp:revision>
  <dcterms:created xsi:type="dcterms:W3CDTF">2012-12-12T17:32:44Z</dcterms:created>
  <dcterms:modified xsi:type="dcterms:W3CDTF">2015-06-15T21:39:23Z</dcterms:modified>
</cp:coreProperties>
</file>